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90" r:id="rId3"/>
    <p:sldMasterId id="2147483707" r:id="rId4"/>
    <p:sldMasterId id="2147483719" r:id="rId5"/>
    <p:sldMasterId id="2147483731" r:id="rId6"/>
    <p:sldMasterId id="2147483743" r:id="rId7"/>
    <p:sldMasterId id="2147483755" r:id="rId8"/>
  </p:sldMasterIdLst>
  <p:notesMasterIdLst>
    <p:notesMasterId r:id="rId61"/>
  </p:notesMasterIdLst>
  <p:handoutMasterIdLst>
    <p:handoutMasterId r:id="rId62"/>
  </p:handoutMasterIdLst>
  <p:sldIdLst>
    <p:sldId id="256" r:id="rId9"/>
    <p:sldId id="311" r:id="rId10"/>
    <p:sldId id="266" r:id="rId11"/>
    <p:sldId id="325" r:id="rId12"/>
    <p:sldId id="328" r:id="rId13"/>
    <p:sldId id="377" r:id="rId14"/>
    <p:sldId id="343" r:id="rId15"/>
    <p:sldId id="345" r:id="rId16"/>
    <p:sldId id="258" r:id="rId17"/>
    <p:sldId id="259" r:id="rId18"/>
    <p:sldId id="260" r:id="rId19"/>
    <p:sldId id="346" r:id="rId20"/>
    <p:sldId id="347" r:id="rId21"/>
    <p:sldId id="257" r:id="rId22"/>
    <p:sldId id="344" r:id="rId23"/>
    <p:sldId id="375" r:id="rId24"/>
    <p:sldId id="374" r:id="rId25"/>
    <p:sldId id="348" r:id="rId26"/>
    <p:sldId id="349" r:id="rId27"/>
    <p:sldId id="262" r:id="rId28"/>
    <p:sldId id="263" r:id="rId29"/>
    <p:sldId id="350" r:id="rId30"/>
    <p:sldId id="351" r:id="rId31"/>
    <p:sldId id="352" r:id="rId32"/>
    <p:sldId id="353" r:id="rId33"/>
    <p:sldId id="354" r:id="rId34"/>
    <p:sldId id="355" r:id="rId35"/>
    <p:sldId id="364" r:id="rId36"/>
    <p:sldId id="261" r:id="rId37"/>
    <p:sldId id="369" r:id="rId38"/>
    <p:sldId id="370" r:id="rId39"/>
    <p:sldId id="371" r:id="rId40"/>
    <p:sldId id="372" r:id="rId41"/>
    <p:sldId id="373" r:id="rId42"/>
    <p:sldId id="356" r:id="rId43"/>
    <p:sldId id="357" r:id="rId44"/>
    <p:sldId id="358" r:id="rId45"/>
    <p:sldId id="359" r:id="rId46"/>
    <p:sldId id="378" r:id="rId47"/>
    <p:sldId id="379" r:id="rId48"/>
    <p:sldId id="380" r:id="rId49"/>
    <p:sldId id="360" r:id="rId50"/>
    <p:sldId id="361" r:id="rId51"/>
    <p:sldId id="362" r:id="rId52"/>
    <p:sldId id="363" r:id="rId53"/>
    <p:sldId id="365" r:id="rId54"/>
    <p:sldId id="366" r:id="rId55"/>
    <p:sldId id="367" r:id="rId56"/>
    <p:sldId id="368" r:id="rId57"/>
    <p:sldId id="290" r:id="rId58"/>
    <p:sldId id="272" r:id="rId59"/>
    <p:sldId id="264" r:id="rId60"/>
  </p:sldIdLst>
  <p:sldSz cx="9144000" cy="6858000" type="screen4x3"/>
  <p:notesSz cx="7010400" cy="92964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542" autoAdjust="0"/>
  </p:normalViewPr>
  <p:slideViewPr>
    <p:cSldViewPr>
      <p:cViewPr varScale="1">
        <p:scale>
          <a:sx n="69" d="100"/>
          <a:sy n="69" d="100"/>
        </p:scale>
        <p:origin x="139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gs" Target="tags/tag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643-EF49-AD76-209E4326FE7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643-EF49-AD76-209E4326FE7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8643-EF49-AD76-209E4326FE7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8643-EF49-AD76-209E4326FE7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8643-EF49-AD76-209E4326FE7C}"/>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8643-EF49-AD76-209E4326FE7C}"/>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8643-EF49-AD76-209E4326FE7C}"/>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8643-EF49-AD76-209E4326FE7C}"/>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8643-EF49-AD76-209E4326FE7C}"/>
              </c:ext>
            </c:extLst>
          </c:dPt>
          <c:dLbls>
            <c:dLbl>
              <c:idx val="2"/>
              <c:layout>
                <c:manualLayout>
                  <c:x val="-0.10065531585547895"/>
                  <c:y val="-0.10706023285550845"/>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9.1354686317103195E-2"/>
                      <c:h val="0.10041034614262961"/>
                    </c:manualLayout>
                  </c15:layout>
                </c:ext>
                <c:ext xmlns:c16="http://schemas.microsoft.com/office/drawing/2014/chart" uri="{C3380CC4-5D6E-409C-BE32-E72D297353CC}">
                  <c16:uniqueId val="{00000005-8643-EF49-AD76-209E4326FE7C}"/>
                </c:ext>
              </c:extLst>
            </c:dLbl>
            <c:dLbl>
              <c:idx val="3"/>
              <c:layout>
                <c:manualLayout>
                  <c:x val="-0.12447364332454205"/>
                  <c:y val="-0.16583027121609809"/>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8643-EF49-AD76-209E4326FE7C}"/>
                </c:ext>
              </c:extLst>
            </c:dLbl>
            <c:dLbl>
              <c:idx val="4"/>
              <c:layout>
                <c:manualLayout>
                  <c:x val="-2.6659901469535639E-2"/>
                  <c:y val="-0.12229084645669291"/>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8643-EF49-AD76-209E4326FE7C}"/>
                </c:ext>
              </c:extLst>
            </c:dLbl>
            <c:dLbl>
              <c:idx val="5"/>
              <c:layout>
                <c:manualLayout>
                  <c:x val="-5.5732952966627412E-2"/>
                  <c:y val="-9.0782421428090801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8643-EF49-AD76-209E4326FE7C}"/>
                </c:ext>
              </c:extLst>
            </c:dLbl>
            <c:spPr>
              <a:noFill/>
              <a:ln>
                <a:noFill/>
              </a:ln>
              <a:effectLst/>
            </c:spPr>
            <c:txPr>
              <a:bodyPr rot="0" spcFirstLastPara="1" vertOverflow="ellipsis" vert="horz" wrap="square" anchor="ctr" anchorCtr="1"/>
              <a:lstStyle/>
              <a:p>
                <a:pPr>
                  <a:defRPr sz="32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Sheet1!$B$2:$B$10</c:f>
              <c:strCache>
                <c:ptCount val="9"/>
                <c:pt idx="0">
                  <c:v>COMP Pomona</c:v>
                </c:pt>
                <c:pt idx="1">
                  <c:v>COMP NW</c:v>
                </c:pt>
                <c:pt idx="2">
                  <c:v>MSBS</c:v>
                </c:pt>
                <c:pt idx="3">
                  <c:v>MSHS</c:v>
                </c:pt>
                <c:pt idx="4">
                  <c:v>MSMS</c:v>
                </c:pt>
                <c:pt idx="5">
                  <c:v>Optomtery</c:v>
                </c:pt>
                <c:pt idx="6">
                  <c:v>Vet Med</c:v>
                </c:pt>
                <c:pt idx="7">
                  <c:v>Pharmacy </c:v>
                </c:pt>
                <c:pt idx="8">
                  <c:v>Podiatry</c:v>
                </c:pt>
              </c:strCache>
            </c:strRef>
          </c:cat>
          <c:val>
            <c:numRef>
              <c:f>Sheet1!$C$2:$C$10</c:f>
              <c:numCache>
                <c:formatCode>General</c:formatCode>
                <c:ptCount val="9"/>
                <c:pt idx="0">
                  <c:v>15</c:v>
                </c:pt>
                <c:pt idx="1">
                  <c:v>4</c:v>
                </c:pt>
                <c:pt idx="2">
                  <c:v>3</c:v>
                </c:pt>
                <c:pt idx="3">
                  <c:v>1</c:v>
                </c:pt>
                <c:pt idx="4">
                  <c:v>1</c:v>
                </c:pt>
                <c:pt idx="5">
                  <c:v>2</c:v>
                </c:pt>
                <c:pt idx="6">
                  <c:v>12</c:v>
                </c:pt>
                <c:pt idx="7">
                  <c:v>4</c:v>
                </c:pt>
                <c:pt idx="8">
                  <c:v>15</c:v>
                </c:pt>
              </c:numCache>
            </c:numRef>
          </c:val>
          <c:extLst>
            <c:ext xmlns:c16="http://schemas.microsoft.com/office/drawing/2014/chart" uri="{C3380CC4-5D6E-409C-BE32-E72D297353CC}">
              <c16:uniqueId val="{00000012-8643-EF49-AD76-209E4326FE7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085F4-857B-481B-BBF5-780903B865D1}" type="doc">
      <dgm:prSet loTypeId="urn:microsoft.com/office/officeart/2008/layout/LinedList" loCatId="list" qsTypeId="urn:microsoft.com/office/officeart/2005/8/quickstyle/simple4" qsCatId="simple" csTypeId="urn:microsoft.com/office/officeart/2005/8/colors/accent0_2" csCatId="mainScheme" phldr="1"/>
      <dgm:spPr/>
      <dgm:t>
        <a:bodyPr/>
        <a:lstStyle/>
        <a:p>
          <a:endParaRPr lang="en-US"/>
        </a:p>
      </dgm:t>
    </dgm:pt>
    <dgm:pt modelId="{1EB2FB42-D342-476E-BC76-E053285AA69B}">
      <dgm:prSet custT="1"/>
      <dgm:spPr/>
      <dgm:t>
        <a:bodyPr tIns="0"/>
        <a:lstStyle/>
        <a:p>
          <a:pPr marL="0" lvl="0" defTabSz="1778000">
            <a:lnSpc>
              <a:spcPct val="90000"/>
            </a:lnSpc>
            <a:spcBef>
              <a:spcPct val="0"/>
            </a:spcBef>
            <a:spcAft>
              <a:spcPct val="35000"/>
            </a:spcAft>
          </a:pPr>
          <a:r>
            <a:rPr lang="en-US" sz="4000" b="1" dirty="0"/>
            <a:t>Updated Eligibility Criteria </a:t>
          </a:r>
        </a:p>
        <a:p>
          <a:pPr marL="0" marR="0" lvl="0" indent="0" defTabSz="914400" eaLnBrk="1" fontAlgn="auto" latinLnBrk="0" hangingPunct="1">
            <a:lnSpc>
              <a:spcPct val="100000"/>
            </a:lnSpc>
            <a:spcBef>
              <a:spcPts val="0"/>
            </a:spcBef>
            <a:spcAft>
              <a:spcPts val="0"/>
            </a:spcAft>
            <a:buClrTx/>
            <a:buSzTx/>
            <a:buFontTx/>
            <a:buNone/>
            <a:tabLst/>
            <a:defRPr/>
          </a:pPr>
          <a:r>
            <a:rPr lang="en-US" sz="1800" b="1" dirty="0"/>
            <a:t>To prioritize </a:t>
          </a:r>
          <a:r>
            <a:rPr lang="en-US" sz="1800" dirty="0"/>
            <a:t>junior faculty seeking to obtain pilot data for extramural grant proposals, as well as senior faculty who are initiating new avenues of investigation. </a:t>
          </a:r>
          <a:endParaRPr lang="en-US" sz="1800" b="1" dirty="0"/>
        </a:p>
        <a:p>
          <a:pPr marL="0" lvl="0" defTabSz="1778000">
            <a:lnSpc>
              <a:spcPct val="90000"/>
            </a:lnSpc>
            <a:spcBef>
              <a:spcPct val="0"/>
            </a:spcBef>
            <a:spcAft>
              <a:spcPct val="35000"/>
            </a:spcAft>
          </a:pPr>
          <a:endParaRPr lang="en-US" sz="1600" dirty="0"/>
        </a:p>
        <a:p>
          <a:pPr marL="0" lvl="0" defTabSz="1778000">
            <a:lnSpc>
              <a:spcPct val="90000"/>
            </a:lnSpc>
            <a:spcBef>
              <a:spcPct val="0"/>
            </a:spcBef>
            <a:spcAft>
              <a:spcPct val="35000"/>
            </a:spcAft>
          </a:pPr>
          <a:r>
            <a:rPr lang="en-US" sz="1600" i="1" dirty="0"/>
            <a:t>Old Criteria:</a:t>
          </a:r>
        </a:p>
        <a:p>
          <a:pPr marL="0" lvl="0" defTabSz="1778000">
            <a:lnSpc>
              <a:spcPct val="90000"/>
            </a:lnSpc>
            <a:spcBef>
              <a:spcPct val="0"/>
            </a:spcBef>
            <a:spcAft>
              <a:spcPct val="35000"/>
            </a:spcAft>
            <a:buFont typeface="+mj-lt"/>
            <a:buAutoNum type="arabicPeriod"/>
          </a:pPr>
          <a:r>
            <a:rPr lang="en-US" sz="1600" i="1" dirty="0"/>
            <a:t>Principal investigators must hold a full time faculty appointment within WesternU.</a:t>
          </a:r>
        </a:p>
        <a:p>
          <a:pPr marL="0" lvl="0" defTabSz="1778000">
            <a:lnSpc>
              <a:spcPct val="90000"/>
            </a:lnSpc>
            <a:spcBef>
              <a:spcPct val="0"/>
            </a:spcBef>
            <a:spcAft>
              <a:spcPct val="35000"/>
            </a:spcAft>
            <a:buFont typeface="+mj-lt"/>
            <a:buAutoNum type="arabicPeriod"/>
          </a:pPr>
          <a:r>
            <a:rPr lang="en-US" sz="1600" i="1" dirty="0"/>
            <a:t>Faculty with more than $20,000 of funding (total of start-up and extramural) are not eligible to apply.</a:t>
          </a:r>
        </a:p>
        <a:p>
          <a:pPr marL="0" lvl="0" defTabSz="1778000">
            <a:lnSpc>
              <a:spcPct val="90000"/>
            </a:lnSpc>
            <a:spcBef>
              <a:spcPct val="0"/>
            </a:spcBef>
            <a:spcAft>
              <a:spcPct val="35000"/>
            </a:spcAft>
            <a:buFont typeface="+mj-lt"/>
            <a:buAutoNum type="arabicPeriod"/>
          </a:pPr>
          <a:r>
            <a:rPr lang="en-US" sz="1600" i="1" dirty="0"/>
            <a:t>Faculty that have not received an intramural grant in the last 3 years and have filled out their intramural progress report(s), as required or requested by the University Research Committee are eligible to apply.</a:t>
          </a:r>
        </a:p>
        <a:p>
          <a:pPr marL="0" lvl="0" defTabSz="1778000">
            <a:lnSpc>
              <a:spcPct val="90000"/>
            </a:lnSpc>
            <a:spcBef>
              <a:spcPct val="0"/>
            </a:spcBef>
            <a:spcAft>
              <a:spcPct val="35000"/>
            </a:spcAft>
            <a:buFont typeface="+mj-lt"/>
            <a:buAutoNum type="arabicPeriod"/>
          </a:pPr>
          <a:endParaRPr lang="en-US" sz="1600" b="1" dirty="0"/>
        </a:p>
        <a:p>
          <a:pPr marL="0" lvl="0" defTabSz="1778000">
            <a:lnSpc>
              <a:spcPct val="90000"/>
            </a:lnSpc>
            <a:spcBef>
              <a:spcPct val="0"/>
            </a:spcBef>
            <a:spcAft>
              <a:spcPct val="35000"/>
            </a:spcAft>
            <a:buFont typeface="+mj-lt"/>
            <a:buAutoNum type="arabicPeriod"/>
          </a:pPr>
          <a:r>
            <a:rPr lang="en-US" sz="1600" b="1" dirty="0"/>
            <a:t>New Criteria</a:t>
          </a:r>
        </a:p>
        <a:p>
          <a:pPr marL="0" lvl="0" defTabSz="1778000">
            <a:lnSpc>
              <a:spcPct val="90000"/>
            </a:lnSpc>
            <a:spcBef>
              <a:spcPct val="0"/>
            </a:spcBef>
            <a:spcAft>
              <a:spcPct val="35000"/>
            </a:spcAft>
            <a:buFont typeface="+mj-lt"/>
            <a:buAutoNum type="arabicPeriod"/>
          </a:pPr>
          <a:r>
            <a:rPr lang="en-US" sz="1600" b="1" i="0" dirty="0"/>
            <a:t>Principal investigator must hold a full time faculty appointment within WesternU.</a:t>
          </a:r>
        </a:p>
        <a:p>
          <a:pPr marL="0" lvl="0" defTabSz="1778000">
            <a:lnSpc>
              <a:spcPct val="90000"/>
            </a:lnSpc>
            <a:spcBef>
              <a:spcPct val="0"/>
            </a:spcBef>
            <a:spcAft>
              <a:spcPct val="35000"/>
            </a:spcAft>
            <a:buFont typeface="+mj-lt"/>
            <a:buAutoNum type="arabicPeriod"/>
          </a:pPr>
          <a:r>
            <a:rPr lang="en-US" sz="1600" b="1" i="0" dirty="0"/>
            <a:t>Faculty must not have received an intramural grant in the last 2 years.</a:t>
          </a:r>
        </a:p>
        <a:p>
          <a:pPr marL="0" lvl="0" defTabSz="1778000">
            <a:lnSpc>
              <a:spcPct val="90000"/>
            </a:lnSpc>
            <a:spcBef>
              <a:spcPct val="0"/>
            </a:spcBef>
            <a:spcAft>
              <a:spcPct val="35000"/>
            </a:spcAft>
            <a:buFont typeface="+mj-lt"/>
            <a:buAutoNum type="arabicPeriod"/>
          </a:pPr>
          <a:r>
            <a:rPr lang="en-US" sz="1600" b="1" i="0" dirty="0"/>
            <a:t>Faculty who have received intramural grants &gt;2 years back must have filled out their intramural progress report(s), as required or requested by the University Research Committee</a:t>
          </a:r>
          <a:endParaRPr lang="en-US" sz="1600" b="1" dirty="0"/>
        </a:p>
        <a:p>
          <a:pPr marL="0" lvl="0" defTabSz="1778000">
            <a:lnSpc>
              <a:spcPct val="90000"/>
            </a:lnSpc>
            <a:spcBef>
              <a:spcPct val="0"/>
            </a:spcBef>
            <a:spcAft>
              <a:spcPct val="35000"/>
            </a:spcAft>
            <a:buFont typeface="+mj-lt"/>
            <a:buAutoNum type="arabicPeriod"/>
          </a:pPr>
          <a:endParaRPr lang="en-US" sz="1800" b="1" dirty="0"/>
        </a:p>
      </dgm:t>
    </dgm:pt>
    <dgm:pt modelId="{3A9A6A96-3F52-44DC-8B21-19DFDBE70FEE}" type="parTrans" cxnId="{FA4A4AEF-7140-4324-A080-5A3DBFECA166}">
      <dgm:prSet/>
      <dgm:spPr/>
      <dgm:t>
        <a:bodyPr/>
        <a:lstStyle/>
        <a:p>
          <a:endParaRPr lang="en-US" sz="2400"/>
        </a:p>
      </dgm:t>
    </dgm:pt>
    <dgm:pt modelId="{AD5C598C-F07E-4316-B55D-DC748FB22CB5}" type="sibTrans" cxnId="{FA4A4AEF-7140-4324-A080-5A3DBFECA166}">
      <dgm:prSet/>
      <dgm:spPr/>
      <dgm:t>
        <a:bodyPr/>
        <a:lstStyle/>
        <a:p>
          <a:endParaRPr lang="en-US" sz="2400"/>
        </a:p>
      </dgm:t>
    </dgm:pt>
    <dgm:pt modelId="{81ED03D2-AFF3-2A46-B1F8-A97BBD58E345}" type="pres">
      <dgm:prSet presAssocID="{B4B085F4-857B-481B-BBF5-780903B865D1}" presName="vert0" presStyleCnt="0">
        <dgm:presLayoutVars>
          <dgm:dir/>
          <dgm:animOne val="branch"/>
          <dgm:animLvl val="lvl"/>
        </dgm:presLayoutVars>
      </dgm:prSet>
      <dgm:spPr/>
      <dgm:t>
        <a:bodyPr/>
        <a:lstStyle/>
        <a:p>
          <a:endParaRPr lang="en-US"/>
        </a:p>
      </dgm:t>
    </dgm:pt>
    <dgm:pt modelId="{8EB6649A-BBDA-4A45-9066-8EEB0C454960}" type="pres">
      <dgm:prSet presAssocID="{1EB2FB42-D342-476E-BC76-E053285AA69B}" presName="thickLine" presStyleLbl="alignNode1" presStyleIdx="0" presStyleCnt="1"/>
      <dgm:spPr/>
    </dgm:pt>
    <dgm:pt modelId="{7350763D-CD98-D94A-9210-8C959358A09C}" type="pres">
      <dgm:prSet presAssocID="{1EB2FB42-D342-476E-BC76-E053285AA69B}" presName="horz1" presStyleCnt="0"/>
      <dgm:spPr/>
    </dgm:pt>
    <dgm:pt modelId="{F31EAF5E-39F3-CA44-A14A-42EABE227D9A}" type="pres">
      <dgm:prSet presAssocID="{1EB2FB42-D342-476E-BC76-E053285AA69B}" presName="tx1" presStyleLbl="revTx" presStyleIdx="0" presStyleCnt="1"/>
      <dgm:spPr/>
      <dgm:t>
        <a:bodyPr/>
        <a:lstStyle/>
        <a:p>
          <a:endParaRPr lang="en-US"/>
        </a:p>
      </dgm:t>
    </dgm:pt>
    <dgm:pt modelId="{E8769782-3620-CC40-9BB6-5269C259BE1A}" type="pres">
      <dgm:prSet presAssocID="{1EB2FB42-D342-476E-BC76-E053285AA69B}" presName="vert1" presStyleCnt="0"/>
      <dgm:spPr/>
    </dgm:pt>
  </dgm:ptLst>
  <dgm:cxnLst>
    <dgm:cxn modelId="{E957A806-80F8-7841-8B20-A7235184649A}" type="presOf" srcId="{B4B085F4-857B-481B-BBF5-780903B865D1}" destId="{81ED03D2-AFF3-2A46-B1F8-A97BBD58E345}" srcOrd="0" destOrd="0" presId="urn:microsoft.com/office/officeart/2008/layout/LinedList"/>
    <dgm:cxn modelId="{FA4A4AEF-7140-4324-A080-5A3DBFECA166}" srcId="{B4B085F4-857B-481B-BBF5-780903B865D1}" destId="{1EB2FB42-D342-476E-BC76-E053285AA69B}" srcOrd="0" destOrd="0" parTransId="{3A9A6A96-3F52-44DC-8B21-19DFDBE70FEE}" sibTransId="{AD5C598C-F07E-4316-B55D-DC748FB22CB5}"/>
    <dgm:cxn modelId="{82BDE35E-93E9-294B-BDA5-F78C4950D09E}" type="presOf" srcId="{1EB2FB42-D342-476E-BC76-E053285AA69B}" destId="{F31EAF5E-39F3-CA44-A14A-42EABE227D9A}" srcOrd="0" destOrd="0" presId="urn:microsoft.com/office/officeart/2008/layout/LinedList"/>
    <dgm:cxn modelId="{3D1FC67A-C06C-D045-9D67-8D2CDCDA1745}" type="presParOf" srcId="{81ED03D2-AFF3-2A46-B1F8-A97BBD58E345}" destId="{8EB6649A-BBDA-4A45-9066-8EEB0C454960}" srcOrd="0" destOrd="0" presId="urn:microsoft.com/office/officeart/2008/layout/LinedList"/>
    <dgm:cxn modelId="{B2CEAF71-B0B8-2748-A754-4B0CCD569164}" type="presParOf" srcId="{81ED03D2-AFF3-2A46-B1F8-A97BBD58E345}" destId="{7350763D-CD98-D94A-9210-8C959358A09C}" srcOrd="1" destOrd="0" presId="urn:microsoft.com/office/officeart/2008/layout/LinedList"/>
    <dgm:cxn modelId="{16E3A3FF-1FBA-C94B-8BD1-1BCBE3CF7B1A}" type="presParOf" srcId="{7350763D-CD98-D94A-9210-8C959358A09C}" destId="{F31EAF5E-39F3-CA44-A14A-42EABE227D9A}" srcOrd="0" destOrd="0" presId="urn:microsoft.com/office/officeart/2008/layout/LinedList"/>
    <dgm:cxn modelId="{FAA549CC-FD57-4E47-86B6-34C5720443B2}" type="presParOf" srcId="{7350763D-CD98-D94A-9210-8C959358A09C}" destId="{E8769782-3620-CC40-9BB6-5269C259BE1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6649A-BBDA-4A45-9066-8EEB0C454960}">
      <dsp:nvSpPr>
        <dsp:cNvPr id="0" name=""/>
        <dsp:cNvSpPr/>
      </dsp:nvSpPr>
      <dsp:spPr>
        <a:xfrm>
          <a:off x="0" y="2265"/>
          <a:ext cx="5358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31EAF5E-39F3-CA44-A14A-42EABE227D9A}">
      <dsp:nvSpPr>
        <dsp:cNvPr id="0" name=""/>
        <dsp:cNvSpPr/>
      </dsp:nvSpPr>
      <dsp:spPr>
        <a:xfrm>
          <a:off x="0" y="2265"/>
          <a:ext cx="5358650" cy="4634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0" rIns="152400" bIns="152400" numCol="1" spcCol="1270" anchor="t" anchorCtr="0">
          <a:noAutofit/>
        </a:bodyPr>
        <a:lstStyle/>
        <a:p>
          <a:pPr marL="0" lvl="0" algn="l" defTabSz="1778000">
            <a:lnSpc>
              <a:spcPct val="90000"/>
            </a:lnSpc>
            <a:spcBef>
              <a:spcPct val="0"/>
            </a:spcBef>
            <a:spcAft>
              <a:spcPct val="35000"/>
            </a:spcAft>
          </a:pPr>
          <a:r>
            <a:rPr lang="en-US" sz="4000" b="1" kern="1200" dirty="0"/>
            <a:t>Updated Eligibility Criteria </a:t>
          </a:r>
        </a:p>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dirty="0"/>
            <a:t>To prioritize </a:t>
          </a:r>
          <a:r>
            <a:rPr lang="en-US" sz="1800" kern="1200" dirty="0"/>
            <a:t>junior faculty seeking to obtain pilot data for extramural grant proposals, as well as senior faculty who are initiating new avenues of investigation. </a:t>
          </a:r>
          <a:endParaRPr lang="en-US" sz="1800" b="1" kern="1200" dirty="0"/>
        </a:p>
        <a:p>
          <a:pPr marL="0" lvl="0" algn="l" defTabSz="1778000">
            <a:lnSpc>
              <a:spcPct val="90000"/>
            </a:lnSpc>
            <a:spcBef>
              <a:spcPct val="0"/>
            </a:spcBef>
            <a:spcAft>
              <a:spcPct val="35000"/>
            </a:spcAft>
          </a:pPr>
          <a:endParaRPr lang="en-US" sz="1600" kern="1200" dirty="0"/>
        </a:p>
        <a:p>
          <a:pPr marL="0" lvl="0" algn="l" defTabSz="1778000">
            <a:lnSpc>
              <a:spcPct val="90000"/>
            </a:lnSpc>
            <a:spcBef>
              <a:spcPct val="0"/>
            </a:spcBef>
            <a:spcAft>
              <a:spcPct val="35000"/>
            </a:spcAft>
          </a:pPr>
          <a:r>
            <a:rPr lang="en-US" sz="1600" i="1" kern="1200" dirty="0"/>
            <a:t>Old Criteria:</a:t>
          </a:r>
        </a:p>
        <a:p>
          <a:pPr marL="0" lvl="0" algn="l" defTabSz="1778000">
            <a:lnSpc>
              <a:spcPct val="90000"/>
            </a:lnSpc>
            <a:spcBef>
              <a:spcPct val="0"/>
            </a:spcBef>
            <a:spcAft>
              <a:spcPct val="35000"/>
            </a:spcAft>
            <a:buFont typeface="+mj-lt"/>
            <a:buAutoNum type="arabicPeriod"/>
          </a:pPr>
          <a:r>
            <a:rPr lang="en-US" sz="1600" i="1" kern="1200" dirty="0"/>
            <a:t>Principal investigators must hold a full time faculty appointment within WesternU.</a:t>
          </a:r>
        </a:p>
        <a:p>
          <a:pPr marL="0" lvl="0" algn="l" defTabSz="1778000">
            <a:lnSpc>
              <a:spcPct val="90000"/>
            </a:lnSpc>
            <a:spcBef>
              <a:spcPct val="0"/>
            </a:spcBef>
            <a:spcAft>
              <a:spcPct val="35000"/>
            </a:spcAft>
            <a:buFont typeface="+mj-lt"/>
            <a:buAutoNum type="arabicPeriod"/>
          </a:pPr>
          <a:r>
            <a:rPr lang="en-US" sz="1600" i="1" kern="1200" dirty="0"/>
            <a:t>Faculty with more than $20,000 of funding (total of start-up and extramural) are not eligible to apply.</a:t>
          </a:r>
        </a:p>
        <a:p>
          <a:pPr marL="0" lvl="0" algn="l" defTabSz="1778000">
            <a:lnSpc>
              <a:spcPct val="90000"/>
            </a:lnSpc>
            <a:spcBef>
              <a:spcPct val="0"/>
            </a:spcBef>
            <a:spcAft>
              <a:spcPct val="35000"/>
            </a:spcAft>
            <a:buFont typeface="+mj-lt"/>
            <a:buAutoNum type="arabicPeriod"/>
          </a:pPr>
          <a:r>
            <a:rPr lang="en-US" sz="1600" i="1" kern="1200" dirty="0"/>
            <a:t>Faculty that have not received an intramural grant in the last 3 years and have filled out their intramural progress report(s), as required or requested by the University Research Committee are eligible to apply.</a:t>
          </a:r>
        </a:p>
        <a:p>
          <a:pPr marL="0" lvl="0" algn="l" defTabSz="1778000">
            <a:lnSpc>
              <a:spcPct val="90000"/>
            </a:lnSpc>
            <a:spcBef>
              <a:spcPct val="0"/>
            </a:spcBef>
            <a:spcAft>
              <a:spcPct val="35000"/>
            </a:spcAft>
            <a:buFont typeface="+mj-lt"/>
            <a:buAutoNum type="arabicPeriod"/>
          </a:pPr>
          <a:endParaRPr lang="en-US" sz="1600" b="1" kern="1200" dirty="0"/>
        </a:p>
        <a:p>
          <a:pPr marL="0" lvl="0" algn="l" defTabSz="1778000">
            <a:lnSpc>
              <a:spcPct val="90000"/>
            </a:lnSpc>
            <a:spcBef>
              <a:spcPct val="0"/>
            </a:spcBef>
            <a:spcAft>
              <a:spcPct val="35000"/>
            </a:spcAft>
            <a:buFont typeface="+mj-lt"/>
            <a:buAutoNum type="arabicPeriod"/>
          </a:pPr>
          <a:r>
            <a:rPr lang="en-US" sz="1600" b="1" kern="1200" dirty="0"/>
            <a:t>New Criteria</a:t>
          </a:r>
        </a:p>
        <a:p>
          <a:pPr marL="0" lvl="0" algn="l" defTabSz="1778000">
            <a:lnSpc>
              <a:spcPct val="90000"/>
            </a:lnSpc>
            <a:spcBef>
              <a:spcPct val="0"/>
            </a:spcBef>
            <a:spcAft>
              <a:spcPct val="35000"/>
            </a:spcAft>
            <a:buFont typeface="+mj-lt"/>
            <a:buAutoNum type="arabicPeriod"/>
          </a:pPr>
          <a:r>
            <a:rPr lang="en-US" sz="1600" b="1" i="0" kern="1200" dirty="0"/>
            <a:t>Principal investigator must hold a full time faculty appointment within WesternU.</a:t>
          </a:r>
        </a:p>
        <a:p>
          <a:pPr marL="0" lvl="0" algn="l" defTabSz="1778000">
            <a:lnSpc>
              <a:spcPct val="90000"/>
            </a:lnSpc>
            <a:spcBef>
              <a:spcPct val="0"/>
            </a:spcBef>
            <a:spcAft>
              <a:spcPct val="35000"/>
            </a:spcAft>
            <a:buFont typeface="+mj-lt"/>
            <a:buAutoNum type="arabicPeriod"/>
          </a:pPr>
          <a:r>
            <a:rPr lang="en-US" sz="1600" b="1" i="0" kern="1200" dirty="0"/>
            <a:t>Faculty must not have received an intramural grant in the last 2 years.</a:t>
          </a:r>
        </a:p>
        <a:p>
          <a:pPr marL="0" lvl="0" algn="l" defTabSz="1778000">
            <a:lnSpc>
              <a:spcPct val="90000"/>
            </a:lnSpc>
            <a:spcBef>
              <a:spcPct val="0"/>
            </a:spcBef>
            <a:spcAft>
              <a:spcPct val="35000"/>
            </a:spcAft>
            <a:buFont typeface="+mj-lt"/>
            <a:buAutoNum type="arabicPeriod"/>
          </a:pPr>
          <a:r>
            <a:rPr lang="en-US" sz="1600" b="1" i="0" kern="1200" dirty="0"/>
            <a:t>Faculty who have received intramural grants &gt;2 years back must have filled out their intramural progress report(s), as required or requested by the University Research Committee</a:t>
          </a:r>
          <a:endParaRPr lang="en-US" sz="1600" b="1" kern="1200" dirty="0"/>
        </a:p>
        <a:p>
          <a:pPr marL="0" lvl="0" algn="l" defTabSz="1778000">
            <a:lnSpc>
              <a:spcPct val="90000"/>
            </a:lnSpc>
            <a:spcBef>
              <a:spcPct val="0"/>
            </a:spcBef>
            <a:spcAft>
              <a:spcPct val="35000"/>
            </a:spcAft>
            <a:buFont typeface="+mj-lt"/>
            <a:buAutoNum type="arabicPeriod"/>
          </a:pPr>
          <a:endParaRPr lang="en-US" sz="1800" b="1" kern="1200" dirty="0"/>
        </a:p>
      </dsp:txBody>
      <dsp:txXfrm>
        <a:off x="0" y="2265"/>
        <a:ext cx="5358650" cy="46343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1192CC2-E3AA-47E2-83AE-F2A24ECAFBD5}" type="datetimeFigureOut">
              <a:rPr lang="en-US" smtClean="0"/>
              <a:t>4/19/2018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0165A28-AE04-4F04-9390-2A27132956B2}" type="slidenum">
              <a:rPr lang="en-US" smtClean="0"/>
              <a:t>‹#›</a:t>
            </a:fld>
            <a:endParaRPr lang="en-US"/>
          </a:p>
        </p:txBody>
      </p:sp>
    </p:spTree>
    <p:extLst>
      <p:ext uri="{BB962C8B-B14F-4D97-AF65-F5344CB8AC3E}">
        <p14:creationId xmlns:p14="http://schemas.microsoft.com/office/powerpoint/2010/main" val="21944532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14B7B7A-37F4-4A05-8AA4-E7ED4F79B886}" type="datetimeFigureOut">
              <a:rPr lang="en-US" smtClean="0"/>
              <a:t>4/19/2018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F89B666-89BE-4982-A701-0C052F85248B}" type="slidenum">
              <a:rPr lang="en-US" smtClean="0"/>
              <a:t>‹#›</a:t>
            </a:fld>
            <a:endParaRPr lang="en-US"/>
          </a:p>
        </p:txBody>
      </p:sp>
    </p:spTree>
    <p:extLst>
      <p:ext uri="{BB962C8B-B14F-4D97-AF65-F5344CB8AC3E}">
        <p14:creationId xmlns:p14="http://schemas.microsoft.com/office/powerpoint/2010/main" val="23182924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5987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Download the </a:t>
            </a:r>
            <a:r>
              <a:rPr lang="en-US" b="1" dirty="0"/>
              <a:t>IBC Application </a:t>
            </a:r>
            <a:r>
              <a:rPr lang="en-US" dirty="0"/>
              <a:t>go to : </a:t>
            </a:r>
            <a:r>
              <a:rPr lang="en-US" b="1" i="1" dirty="0"/>
              <a:t>https://</a:t>
            </a:r>
            <a:r>
              <a:rPr lang="en-US" b="1" i="1" dirty="0" err="1"/>
              <a:t>www.westernu.edu</a:t>
            </a:r>
            <a:r>
              <a:rPr lang="en-US" b="1" i="1" dirty="0"/>
              <a:t>/research/regulatory-affairs/research-biosafety/</a:t>
            </a:r>
          </a:p>
          <a:p>
            <a:r>
              <a:rPr lang="en-US" dirty="0"/>
              <a:t>If you have more questions about DURC, please email the DURC Committee chair, </a:t>
            </a:r>
            <a:r>
              <a:rPr lang="en-US" sz="1200" b="1" i="0" u="none" strike="noStrike" kern="1200" dirty="0" err="1">
                <a:solidFill>
                  <a:schemeClr val="tx1"/>
                </a:solidFill>
                <a:effectLst/>
                <a:latin typeface="+mn-lt"/>
                <a:ea typeface="+mn-ea"/>
                <a:cs typeface="+mn-cs"/>
              </a:rPr>
              <a:t>Vishwanath</a:t>
            </a:r>
            <a:r>
              <a:rPr lang="en-US" sz="1200" b="1"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Venketaraman</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at </a:t>
            </a:r>
            <a:r>
              <a:rPr lang="en-US" sz="1200" b="1" i="0" u="none" strike="noStrike" kern="1200" dirty="0" err="1">
                <a:solidFill>
                  <a:schemeClr val="tx1"/>
                </a:solidFill>
                <a:effectLst/>
                <a:latin typeface="+mn-lt"/>
                <a:ea typeface="+mn-ea"/>
                <a:cs typeface="+mn-cs"/>
              </a:rPr>
              <a:t>vvenketaraman@westernu.edu</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or the IBC Chair, </a:t>
            </a:r>
            <a:r>
              <a:rPr lang="en-US" b="1" dirty="0"/>
              <a:t>David Sanchez </a:t>
            </a:r>
            <a:r>
              <a:rPr lang="en-US" dirty="0"/>
              <a:t>at </a:t>
            </a:r>
            <a:r>
              <a:rPr lang="en-US" b="1" dirty="0" err="1"/>
              <a:t>sanchezd@western.edu</a:t>
            </a:r>
            <a:r>
              <a:rPr lang="en-US" b="1"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A1E1E-D02B-0F4C-80DB-DD3422E8E9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33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13207-8CB2-483B-90D4-5D7FFE6F65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816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13207-8CB2-483B-90D4-5D7FFE6F65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824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13207-8CB2-483B-90D4-5D7FFE6F65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154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-3 Faculty recommended by the Chair of the Academic Senate, approval and appointment by the University President (three years service)</a:t>
            </a:r>
            <a:r>
              <a:rPr lang="en-US" sz="1200" b="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-Meet every other month</a:t>
            </a: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-Advisory</a:t>
            </a:r>
            <a:r>
              <a:rPr lang="en-US" sz="1200" b="1" baseline="0" dirty="0">
                <a:effectLst/>
                <a:latin typeface="Calibri" panose="020F0502020204030204" pitchFamily="34" charset="0"/>
                <a:ea typeface="Calibri" panose="020F0502020204030204" pitchFamily="34" charset="0"/>
                <a:cs typeface="Times New Roman" panose="02020603050405020304" pitchFamily="18" charset="0"/>
              </a:rPr>
              <a:t> role to President and BOT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89FBDA1-9495-4E17-AD80-5A37AB12CB04}" type="slidenum">
              <a:rPr lang="en-US" smtClean="0"/>
              <a:t>19</a:t>
            </a:fld>
            <a:endParaRPr lang="en-US"/>
          </a:p>
        </p:txBody>
      </p:sp>
    </p:spTree>
    <p:extLst>
      <p:ext uri="{BB962C8B-B14F-4D97-AF65-F5344CB8AC3E}">
        <p14:creationId xmlns:p14="http://schemas.microsoft.com/office/powerpoint/2010/main" val="1811465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err="1">
                <a:latin typeface="Calibri" panose="020F0502020204030204" pitchFamily="34" charset="0"/>
                <a:ea typeface="Calibri" panose="020F0502020204030204" pitchFamily="34" charset="0"/>
                <a:cs typeface="Times New Roman" panose="02020603050405020304" pitchFamily="18" charset="0"/>
              </a:rPr>
              <a:t>WesternU</a:t>
            </a:r>
            <a:r>
              <a:rPr lang="en-US" sz="1200" b="1" dirty="0">
                <a:latin typeface="Calibri" panose="020F0502020204030204" pitchFamily="34" charset="0"/>
                <a:ea typeface="Calibri" panose="020F0502020204030204" pitchFamily="34" charset="0"/>
                <a:cs typeface="Times New Roman" panose="02020603050405020304" pitchFamily="18" charset="0"/>
              </a:rPr>
              <a:t> Budget is 91% students tuition driven (we need to take into consideration enrollment and attrition in different colleges)</a:t>
            </a:r>
            <a:endParaRPr lang="en-US" dirty="0"/>
          </a:p>
        </p:txBody>
      </p:sp>
      <p:sp>
        <p:nvSpPr>
          <p:cNvPr id="4" name="Slide Number Placeholder 3"/>
          <p:cNvSpPr>
            <a:spLocks noGrp="1"/>
          </p:cNvSpPr>
          <p:nvPr>
            <p:ph type="sldNum" sz="quarter" idx="10"/>
          </p:nvPr>
        </p:nvSpPr>
        <p:spPr/>
        <p:txBody>
          <a:bodyPr/>
          <a:lstStyle/>
          <a:p>
            <a:fld id="{489FBDA1-9495-4E17-AD80-5A37AB12CB04}" type="slidenum">
              <a:rPr lang="en-US" smtClean="0"/>
              <a:t>20</a:t>
            </a:fld>
            <a:endParaRPr lang="en-US"/>
          </a:p>
        </p:txBody>
      </p:sp>
    </p:spTree>
    <p:extLst>
      <p:ext uri="{BB962C8B-B14F-4D97-AF65-F5344CB8AC3E}">
        <p14:creationId xmlns:p14="http://schemas.microsoft.com/office/powerpoint/2010/main" val="210472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FBDA1-9495-4E17-AD80-5A37AB12CB04}" type="slidenum">
              <a:rPr lang="en-US" smtClean="0"/>
              <a:t>21</a:t>
            </a:fld>
            <a:endParaRPr lang="en-US"/>
          </a:p>
        </p:txBody>
      </p:sp>
    </p:spTree>
    <p:extLst>
      <p:ext uri="{BB962C8B-B14F-4D97-AF65-F5344CB8AC3E}">
        <p14:creationId xmlns:p14="http://schemas.microsoft.com/office/powerpoint/2010/main" val="31008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expenses increased due to aging of faculty and this is normal consequence for our university. E.g. Blue shield 13% employee and 87% </a:t>
            </a:r>
            <a:r>
              <a:rPr lang="en-US" dirty="0" err="1"/>
              <a:t>WesternU</a:t>
            </a:r>
            <a:r>
              <a:rPr lang="en-US" dirty="0"/>
              <a:t>. Last two years the university absorbed the increase. This current year you may noticed some changes in your contribution due to the increase of medical expenses and insurance company increased their premium.</a:t>
            </a:r>
          </a:p>
          <a:p>
            <a:endParaRPr lang="en-US" dirty="0"/>
          </a:p>
          <a:p>
            <a:r>
              <a:rPr lang="en-US" dirty="0"/>
              <a:t>Faculty Handbook changes need to be done soon which will include travel expenses $1500 to $2500. Deans’ Council supported this funding.</a:t>
            </a:r>
          </a:p>
          <a:p>
            <a:r>
              <a:rPr lang="en-US" dirty="0"/>
              <a:t> </a:t>
            </a:r>
          </a:p>
          <a:p>
            <a:r>
              <a:rPr lang="en-US" dirty="0"/>
              <a:t>2.5% tuition increase this year. This will be reflected on merit and cost of living increase for faculty and employees. Necessary to address wages every year to stay competitive. </a:t>
            </a:r>
          </a:p>
          <a:p>
            <a:endParaRPr lang="en-US" dirty="0"/>
          </a:p>
        </p:txBody>
      </p:sp>
      <p:sp>
        <p:nvSpPr>
          <p:cNvPr id="4" name="Slide Number Placeholder 3"/>
          <p:cNvSpPr>
            <a:spLocks noGrp="1"/>
          </p:cNvSpPr>
          <p:nvPr>
            <p:ph type="sldNum" sz="quarter" idx="10"/>
          </p:nvPr>
        </p:nvSpPr>
        <p:spPr/>
        <p:txBody>
          <a:bodyPr/>
          <a:lstStyle/>
          <a:p>
            <a:fld id="{489FBDA1-9495-4E17-AD80-5A37AB12CB04}" type="slidenum">
              <a:rPr lang="en-US" smtClean="0"/>
              <a:t>22</a:t>
            </a:fld>
            <a:endParaRPr lang="en-US"/>
          </a:p>
        </p:txBody>
      </p:sp>
    </p:spTree>
    <p:extLst>
      <p:ext uri="{BB962C8B-B14F-4D97-AF65-F5344CB8AC3E}">
        <p14:creationId xmlns:p14="http://schemas.microsoft.com/office/powerpoint/2010/main" val="376661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Download the </a:t>
            </a:r>
            <a:r>
              <a:rPr lang="en-US" b="1" dirty="0"/>
              <a:t>IBC Application </a:t>
            </a:r>
            <a:r>
              <a:rPr lang="en-US" dirty="0"/>
              <a:t>go to : </a:t>
            </a:r>
            <a:r>
              <a:rPr lang="en-US" b="1" i="1" dirty="0"/>
              <a:t>https://</a:t>
            </a:r>
            <a:r>
              <a:rPr lang="en-US" b="1" i="1" dirty="0" err="1"/>
              <a:t>www.westernu.edu</a:t>
            </a:r>
            <a:r>
              <a:rPr lang="en-US" b="1" i="1" dirty="0"/>
              <a:t>/research/regulatory-affairs/research-biosafety/</a:t>
            </a:r>
          </a:p>
          <a:p>
            <a:r>
              <a:rPr lang="en-US" dirty="0"/>
              <a:t>If you have more questions, please email </a:t>
            </a:r>
            <a:r>
              <a:rPr lang="en-US" b="1" dirty="0"/>
              <a:t>David Sanchez </a:t>
            </a:r>
            <a:r>
              <a:rPr lang="en-US" dirty="0"/>
              <a:t>at </a:t>
            </a:r>
            <a:r>
              <a:rPr lang="en-US" b="1" dirty="0" err="1"/>
              <a:t>sanchezd@western.edu</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A1E1E-D02B-0F4C-80DB-DD3422E8E9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959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2164E4-F7ED-4698-B944-F4836F21DBB8}" type="datetime1">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A928A-C230-496E-BE8B-E5B2808196A6}" type="slidenum">
              <a:rPr lang="en-US" smtClean="0"/>
              <a:t>‹#›</a:t>
            </a:fld>
            <a:endParaRPr lang="en-US"/>
          </a:p>
        </p:txBody>
      </p:sp>
    </p:spTree>
    <p:extLst>
      <p:ext uri="{BB962C8B-B14F-4D97-AF65-F5344CB8AC3E}">
        <p14:creationId xmlns:p14="http://schemas.microsoft.com/office/powerpoint/2010/main" val="233359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8ACE8B-BA7C-4757-BF36-72DC886C8EE8}" type="datetime1">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A928A-C230-496E-BE8B-E5B2808196A6}" type="slidenum">
              <a:rPr lang="en-US" smtClean="0"/>
              <a:t>‹#›</a:t>
            </a:fld>
            <a:endParaRPr lang="en-US"/>
          </a:p>
        </p:txBody>
      </p:sp>
    </p:spTree>
    <p:extLst>
      <p:ext uri="{BB962C8B-B14F-4D97-AF65-F5344CB8AC3E}">
        <p14:creationId xmlns:p14="http://schemas.microsoft.com/office/powerpoint/2010/main" val="64118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5F03B6-DA83-49A0-BAA4-9B8EC539FDEF}" type="datetime1">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A928A-C230-496E-BE8B-E5B2808196A6}" type="slidenum">
              <a:rPr lang="en-US" smtClean="0"/>
              <a:t>‹#›</a:t>
            </a:fld>
            <a:endParaRPr lang="en-US"/>
          </a:p>
        </p:txBody>
      </p:sp>
    </p:spTree>
    <p:extLst>
      <p:ext uri="{BB962C8B-B14F-4D97-AF65-F5344CB8AC3E}">
        <p14:creationId xmlns:p14="http://schemas.microsoft.com/office/powerpoint/2010/main" val="3848249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25773" y="6117336"/>
            <a:ext cx="857473" cy="365125"/>
          </a:xfrm>
        </p:spPr>
        <p:txBody>
          <a:bodyPr/>
          <a:lstStyle/>
          <a:p>
            <a:fld id="{957BA786-98F9-4DCA-A711-778E0C626106}" type="datetimeFigureOut">
              <a:rPr lang="en-US" smtClean="0"/>
              <a:pPr/>
              <a:t>4/19/2018</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AD6D8E99-6A5F-4C4B-A3D7-0E65FBAC5ACE}"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220677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44329" y="6108173"/>
            <a:ext cx="857473" cy="365125"/>
          </a:xfrm>
        </p:spPr>
        <p:txBody>
          <a:bodyPr/>
          <a:lstStyle/>
          <a:p>
            <a:fld id="{957BA786-98F9-4DCA-A711-778E0C626106}" type="datetimeFigureOut">
              <a:rPr lang="en-US" smtClean="0"/>
              <a:pPr/>
              <a:t>4/19/2018</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4000208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7BA786-98F9-4DCA-A711-778E0C626106}"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3662779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7BA786-98F9-4DCA-A711-778E0C626106}"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3007625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7BA786-98F9-4DCA-A711-778E0C626106}" type="datetimeFigureOut">
              <a:rPr lang="en-US" smtClean="0"/>
              <a:pPr/>
              <a:t>4/19/2018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2950631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7BA786-98F9-4DCA-A711-778E0C626106}" type="datetimeFigureOut">
              <a:rPr lang="en-US" smtClean="0"/>
              <a:pPr/>
              <a:t>4/19/2018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3420967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BA786-98F9-4DCA-A711-778E0C626106}" type="datetimeFigureOut">
              <a:rPr lang="en-US" smtClean="0"/>
              <a:pPr/>
              <a:t>4/19/2018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183393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7BA786-98F9-4DCA-A711-778E0C626106}"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100351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B1AE2-446E-4B2B-8C69-9363BB766890}" type="datetime1">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A928A-C230-496E-BE8B-E5B2808196A6}" type="slidenum">
              <a:rPr lang="en-US" smtClean="0"/>
              <a:t>‹#›</a:t>
            </a:fld>
            <a:endParaRPr lang="en-US"/>
          </a:p>
        </p:txBody>
      </p:sp>
    </p:spTree>
    <p:extLst>
      <p:ext uri="{BB962C8B-B14F-4D97-AF65-F5344CB8AC3E}">
        <p14:creationId xmlns:p14="http://schemas.microsoft.com/office/powerpoint/2010/main" val="2881773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7BA786-98F9-4DCA-A711-778E0C626106}"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3065225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7BA786-98F9-4DCA-A711-778E0C626106}" type="datetimeFigureOut">
              <a:rPr lang="en-US" smtClean="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1109740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7BA786-98F9-4DCA-A711-778E0C626106}"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686359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7BA786-98F9-4DCA-A711-778E0C626106}"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530693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7BA786-98F9-4DCA-A711-778E0C626106}"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1210111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7BA786-98F9-4DCA-A711-778E0C626106}"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2464447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7BA786-98F9-4DCA-A711-778E0C626106}"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322149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7BA786-98F9-4DCA-A711-778E0C626106}"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495078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7BA786-98F9-4DCA-A711-778E0C626106}" type="datetimeFigureOut">
              <a:rPr lang="en-US" smtClean="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171790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0264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F9914-7361-4F74-800B-412A93C1D47B}" type="datetime1">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A928A-C230-496E-BE8B-E5B2808196A6}" type="slidenum">
              <a:rPr lang="en-US" smtClean="0"/>
              <a:t>‹#›</a:t>
            </a:fld>
            <a:endParaRPr lang="en-US"/>
          </a:p>
        </p:txBody>
      </p:sp>
    </p:spTree>
    <p:extLst>
      <p:ext uri="{BB962C8B-B14F-4D97-AF65-F5344CB8AC3E}">
        <p14:creationId xmlns:p14="http://schemas.microsoft.com/office/powerpoint/2010/main" val="1331206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25180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05247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55934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74776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2895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39519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456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9269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7485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150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1AB954-68A4-4776-8E70-ED4F101B9982}" type="datetime1">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A928A-C230-496E-BE8B-E5B2808196A6}" type="slidenum">
              <a:rPr lang="en-US" smtClean="0"/>
              <a:t>‹#›</a:t>
            </a:fld>
            <a:endParaRPr lang="en-US"/>
          </a:p>
        </p:txBody>
      </p:sp>
    </p:spTree>
    <p:extLst>
      <p:ext uri="{BB962C8B-B14F-4D97-AF65-F5344CB8AC3E}">
        <p14:creationId xmlns:p14="http://schemas.microsoft.com/office/powerpoint/2010/main" val="1071742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1735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5898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48406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0463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5180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E670-D0A5-344D-8C79-9AB77CFE333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82A463C-B8AF-D246-9C2C-3A4C74E5215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491018F-8F8A-5648-8AB1-0EBCFF310E81}"/>
              </a:ext>
            </a:extLst>
          </p:cNvPr>
          <p:cNvSpPr>
            <a:spLocks noGrp="1"/>
          </p:cNvSpPr>
          <p:nvPr>
            <p:ph type="dt" sz="half" idx="10"/>
          </p:nvPr>
        </p:nvSpPr>
        <p:spPr/>
        <p:txBody>
          <a:bodyPr/>
          <a:lstStyle/>
          <a:p>
            <a:fld id="{364E03B8-3316-EC4C-A093-96292020B7D5}" type="datetimeFigureOut">
              <a:rPr lang="en-US" smtClean="0"/>
              <a:t>4/19/2018</a:t>
            </a:fld>
            <a:endParaRPr lang="en-US"/>
          </a:p>
        </p:txBody>
      </p:sp>
      <p:sp>
        <p:nvSpPr>
          <p:cNvPr id="5" name="Footer Placeholder 4">
            <a:extLst>
              <a:ext uri="{FF2B5EF4-FFF2-40B4-BE49-F238E27FC236}">
                <a16:creationId xmlns:a16="http://schemas.microsoft.com/office/drawing/2014/main" id="{E3E4A8BA-D016-AB44-8648-B9B5E6343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7F8F3-CBC5-2D4C-9ED7-EF3357E297C8}"/>
              </a:ext>
            </a:extLst>
          </p:cNvPr>
          <p:cNvSpPr>
            <a:spLocks noGrp="1"/>
          </p:cNvSpPr>
          <p:nvPr>
            <p:ph type="sldNum" sz="quarter" idx="12"/>
          </p:nvPr>
        </p:nvSpPr>
        <p:spPr/>
        <p:txBody>
          <a:bodyPr/>
          <a:lstStyle/>
          <a:p>
            <a:fld id="{96637188-AD9D-024B-8FE6-D5F2475AD579}" type="slidenum">
              <a:rPr lang="en-US" smtClean="0"/>
              <a:t>‹#›</a:t>
            </a:fld>
            <a:endParaRPr lang="en-US"/>
          </a:p>
        </p:txBody>
      </p:sp>
    </p:spTree>
    <p:extLst>
      <p:ext uri="{BB962C8B-B14F-4D97-AF65-F5344CB8AC3E}">
        <p14:creationId xmlns:p14="http://schemas.microsoft.com/office/powerpoint/2010/main" val="2633941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65813-EDBF-6B47-A187-B6C8C7AF6C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69E8B-C1A0-DE4B-8341-78799DF2727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32D05-A1FC-BC46-9F9F-BA4E9EE7423B}"/>
              </a:ext>
            </a:extLst>
          </p:cNvPr>
          <p:cNvSpPr>
            <a:spLocks noGrp="1"/>
          </p:cNvSpPr>
          <p:nvPr>
            <p:ph type="dt" sz="half" idx="10"/>
          </p:nvPr>
        </p:nvSpPr>
        <p:spPr/>
        <p:txBody>
          <a:bodyPr/>
          <a:lstStyle/>
          <a:p>
            <a:fld id="{364E03B8-3316-EC4C-A093-96292020B7D5}" type="datetimeFigureOut">
              <a:rPr lang="en-US" smtClean="0"/>
              <a:t>4/19/2018</a:t>
            </a:fld>
            <a:endParaRPr lang="en-US"/>
          </a:p>
        </p:txBody>
      </p:sp>
      <p:sp>
        <p:nvSpPr>
          <p:cNvPr id="5" name="Footer Placeholder 4">
            <a:extLst>
              <a:ext uri="{FF2B5EF4-FFF2-40B4-BE49-F238E27FC236}">
                <a16:creationId xmlns:a16="http://schemas.microsoft.com/office/drawing/2014/main" id="{BCEE8847-4B21-D046-B303-93374E6FD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DA79C-EEBB-5D44-9808-080E374A2AC2}"/>
              </a:ext>
            </a:extLst>
          </p:cNvPr>
          <p:cNvSpPr>
            <a:spLocks noGrp="1"/>
          </p:cNvSpPr>
          <p:nvPr>
            <p:ph type="sldNum" sz="quarter" idx="12"/>
          </p:nvPr>
        </p:nvSpPr>
        <p:spPr/>
        <p:txBody>
          <a:bodyPr/>
          <a:lstStyle/>
          <a:p>
            <a:fld id="{96637188-AD9D-024B-8FE6-D5F2475AD579}" type="slidenum">
              <a:rPr lang="en-US" smtClean="0"/>
              <a:t>‹#›</a:t>
            </a:fld>
            <a:endParaRPr lang="en-US"/>
          </a:p>
        </p:txBody>
      </p:sp>
    </p:spTree>
    <p:extLst>
      <p:ext uri="{BB962C8B-B14F-4D97-AF65-F5344CB8AC3E}">
        <p14:creationId xmlns:p14="http://schemas.microsoft.com/office/powerpoint/2010/main" val="2422183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B505-AD17-A94B-9BA1-FEAE24336ED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62035FC-1417-BA46-80EF-6447D9F53B5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3877FB-D7E4-F84C-AA6B-C88351772AA4}"/>
              </a:ext>
            </a:extLst>
          </p:cNvPr>
          <p:cNvSpPr>
            <a:spLocks noGrp="1"/>
          </p:cNvSpPr>
          <p:nvPr>
            <p:ph type="dt" sz="half" idx="10"/>
          </p:nvPr>
        </p:nvSpPr>
        <p:spPr/>
        <p:txBody>
          <a:bodyPr/>
          <a:lstStyle/>
          <a:p>
            <a:fld id="{364E03B8-3316-EC4C-A093-96292020B7D5}" type="datetimeFigureOut">
              <a:rPr lang="en-US" smtClean="0"/>
              <a:t>4/19/2018</a:t>
            </a:fld>
            <a:endParaRPr lang="en-US"/>
          </a:p>
        </p:txBody>
      </p:sp>
      <p:sp>
        <p:nvSpPr>
          <p:cNvPr id="5" name="Footer Placeholder 4">
            <a:extLst>
              <a:ext uri="{FF2B5EF4-FFF2-40B4-BE49-F238E27FC236}">
                <a16:creationId xmlns:a16="http://schemas.microsoft.com/office/drawing/2014/main" id="{6B0184B6-3CB5-714F-A4AC-B977E8F0B1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FB202-1BA9-5B43-ABA8-3EA7BFEA8CEA}"/>
              </a:ext>
            </a:extLst>
          </p:cNvPr>
          <p:cNvSpPr>
            <a:spLocks noGrp="1"/>
          </p:cNvSpPr>
          <p:nvPr>
            <p:ph type="sldNum" sz="quarter" idx="12"/>
          </p:nvPr>
        </p:nvSpPr>
        <p:spPr/>
        <p:txBody>
          <a:bodyPr/>
          <a:lstStyle/>
          <a:p>
            <a:fld id="{96637188-AD9D-024B-8FE6-D5F2475AD579}" type="slidenum">
              <a:rPr lang="en-US" smtClean="0"/>
              <a:t>‹#›</a:t>
            </a:fld>
            <a:endParaRPr lang="en-US"/>
          </a:p>
        </p:txBody>
      </p:sp>
    </p:spTree>
    <p:extLst>
      <p:ext uri="{BB962C8B-B14F-4D97-AF65-F5344CB8AC3E}">
        <p14:creationId xmlns:p14="http://schemas.microsoft.com/office/powerpoint/2010/main" val="9533981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195E-31D3-814E-849D-44E3FC973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04E6C8-FFDD-2B46-9753-619572F3ABD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4BB30-AA5D-0F48-BE6B-A708C0477BB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380869-B14A-1441-AAD5-3D7F6071894D}"/>
              </a:ext>
            </a:extLst>
          </p:cNvPr>
          <p:cNvSpPr>
            <a:spLocks noGrp="1"/>
          </p:cNvSpPr>
          <p:nvPr>
            <p:ph type="dt" sz="half" idx="10"/>
          </p:nvPr>
        </p:nvSpPr>
        <p:spPr/>
        <p:txBody>
          <a:bodyPr/>
          <a:lstStyle/>
          <a:p>
            <a:fld id="{364E03B8-3316-EC4C-A093-96292020B7D5}" type="datetimeFigureOut">
              <a:rPr lang="en-US" smtClean="0"/>
              <a:t>4/19/2018</a:t>
            </a:fld>
            <a:endParaRPr lang="en-US"/>
          </a:p>
        </p:txBody>
      </p:sp>
      <p:sp>
        <p:nvSpPr>
          <p:cNvPr id="6" name="Footer Placeholder 5">
            <a:extLst>
              <a:ext uri="{FF2B5EF4-FFF2-40B4-BE49-F238E27FC236}">
                <a16:creationId xmlns:a16="http://schemas.microsoft.com/office/drawing/2014/main" id="{5BC88D3F-AC7B-D749-ABFC-12F16EFD3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FC89A8-984D-774A-A8DF-87C4BC5EAD2D}"/>
              </a:ext>
            </a:extLst>
          </p:cNvPr>
          <p:cNvSpPr>
            <a:spLocks noGrp="1"/>
          </p:cNvSpPr>
          <p:nvPr>
            <p:ph type="sldNum" sz="quarter" idx="12"/>
          </p:nvPr>
        </p:nvSpPr>
        <p:spPr/>
        <p:txBody>
          <a:bodyPr/>
          <a:lstStyle/>
          <a:p>
            <a:fld id="{96637188-AD9D-024B-8FE6-D5F2475AD579}" type="slidenum">
              <a:rPr lang="en-US" smtClean="0"/>
              <a:t>‹#›</a:t>
            </a:fld>
            <a:endParaRPr lang="en-US"/>
          </a:p>
        </p:txBody>
      </p:sp>
    </p:spTree>
    <p:extLst>
      <p:ext uri="{BB962C8B-B14F-4D97-AF65-F5344CB8AC3E}">
        <p14:creationId xmlns:p14="http://schemas.microsoft.com/office/powerpoint/2010/main" val="645251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2F77-8B78-A348-A61D-15364E66B51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88B136-EB6C-2941-A94C-706692551A0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3EBA99F-B46D-8B4D-AC73-E727B4D20D8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216A5C-CD35-8E4B-AC11-507387297EB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9621043-E4FF-6A40-908A-7C0119AA697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F2D5F5-0255-8348-B5D1-96EDA8817912}"/>
              </a:ext>
            </a:extLst>
          </p:cNvPr>
          <p:cNvSpPr>
            <a:spLocks noGrp="1"/>
          </p:cNvSpPr>
          <p:nvPr>
            <p:ph type="dt" sz="half" idx="10"/>
          </p:nvPr>
        </p:nvSpPr>
        <p:spPr/>
        <p:txBody>
          <a:bodyPr/>
          <a:lstStyle/>
          <a:p>
            <a:fld id="{364E03B8-3316-EC4C-A093-96292020B7D5}" type="datetimeFigureOut">
              <a:rPr lang="en-US" smtClean="0"/>
              <a:t>4/19/2018</a:t>
            </a:fld>
            <a:endParaRPr lang="en-US"/>
          </a:p>
        </p:txBody>
      </p:sp>
      <p:sp>
        <p:nvSpPr>
          <p:cNvPr id="8" name="Footer Placeholder 7">
            <a:extLst>
              <a:ext uri="{FF2B5EF4-FFF2-40B4-BE49-F238E27FC236}">
                <a16:creationId xmlns:a16="http://schemas.microsoft.com/office/drawing/2014/main" id="{DB9DAE25-9DEC-0546-9683-9D9B9628A2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364ED2-5A93-334A-A3AD-801138C7AD1B}"/>
              </a:ext>
            </a:extLst>
          </p:cNvPr>
          <p:cNvSpPr>
            <a:spLocks noGrp="1"/>
          </p:cNvSpPr>
          <p:nvPr>
            <p:ph type="sldNum" sz="quarter" idx="12"/>
          </p:nvPr>
        </p:nvSpPr>
        <p:spPr/>
        <p:txBody>
          <a:bodyPr/>
          <a:lstStyle/>
          <a:p>
            <a:fld id="{96637188-AD9D-024B-8FE6-D5F2475AD579}" type="slidenum">
              <a:rPr lang="en-US" smtClean="0"/>
              <a:t>‹#›</a:t>
            </a:fld>
            <a:endParaRPr lang="en-US"/>
          </a:p>
        </p:txBody>
      </p:sp>
    </p:spTree>
    <p:extLst>
      <p:ext uri="{BB962C8B-B14F-4D97-AF65-F5344CB8AC3E}">
        <p14:creationId xmlns:p14="http://schemas.microsoft.com/office/powerpoint/2010/main" val="113167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162A40-6A27-484C-A80A-E745526B44ED}" type="datetime1">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A928A-C230-496E-BE8B-E5B2808196A6}" type="slidenum">
              <a:rPr lang="en-US" smtClean="0"/>
              <a:t>‹#›</a:t>
            </a:fld>
            <a:endParaRPr lang="en-US"/>
          </a:p>
        </p:txBody>
      </p:sp>
    </p:spTree>
    <p:extLst>
      <p:ext uri="{BB962C8B-B14F-4D97-AF65-F5344CB8AC3E}">
        <p14:creationId xmlns:p14="http://schemas.microsoft.com/office/powerpoint/2010/main" val="24688742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B16B-3AD9-5F47-97F3-4CFB2CFCA6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7FE3B1-35F9-9B4D-BCB6-3764FB8E2DF1}"/>
              </a:ext>
            </a:extLst>
          </p:cNvPr>
          <p:cNvSpPr>
            <a:spLocks noGrp="1"/>
          </p:cNvSpPr>
          <p:nvPr>
            <p:ph type="dt" sz="half" idx="10"/>
          </p:nvPr>
        </p:nvSpPr>
        <p:spPr/>
        <p:txBody>
          <a:bodyPr/>
          <a:lstStyle/>
          <a:p>
            <a:fld id="{364E03B8-3316-EC4C-A093-96292020B7D5}" type="datetimeFigureOut">
              <a:rPr lang="en-US" smtClean="0"/>
              <a:t>4/19/2018</a:t>
            </a:fld>
            <a:endParaRPr lang="en-US"/>
          </a:p>
        </p:txBody>
      </p:sp>
      <p:sp>
        <p:nvSpPr>
          <p:cNvPr id="4" name="Footer Placeholder 3">
            <a:extLst>
              <a:ext uri="{FF2B5EF4-FFF2-40B4-BE49-F238E27FC236}">
                <a16:creationId xmlns:a16="http://schemas.microsoft.com/office/drawing/2014/main" id="{9CFF9C60-BFA0-464D-9CCB-5493B364CC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B293E0-996C-A74D-834C-A7D543B72997}"/>
              </a:ext>
            </a:extLst>
          </p:cNvPr>
          <p:cNvSpPr>
            <a:spLocks noGrp="1"/>
          </p:cNvSpPr>
          <p:nvPr>
            <p:ph type="sldNum" sz="quarter" idx="12"/>
          </p:nvPr>
        </p:nvSpPr>
        <p:spPr/>
        <p:txBody>
          <a:bodyPr/>
          <a:lstStyle/>
          <a:p>
            <a:fld id="{96637188-AD9D-024B-8FE6-D5F2475AD579}" type="slidenum">
              <a:rPr lang="en-US" smtClean="0"/>
              <a:t>‹#›</a:t>
            </a:fld>
            <a:endParaRPr lang="en-US"/>
          </a:p>
        </p:txBody>
      </p:sp>
    </p:spTree>
    <p:extLst>
      <p:ext uri="{BB962C8B-B14F-4D97-AF65-F5344CB8AC3E}">
        <p14:creationId xmlns:p14="http://schemas.microsoft.com/office/powerpoint/2010/main" val="3168288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BA092-4A6B-7A4E-85D8-B26EA6CD96D3}"/>
              </a:ext>
            </a:extLst>
          </p:cNvPr>
          <p:cNvSpPr>
            <a:spLocks noGrp="1"/>
          </p:cNvSpPr>
          <p:nvPr>
            <p:ph type="dt" sz="half" idx="10"/>
          </p:nvPr>
        </p:nvSpPr>
        <p:spPr/>
        <p:txBody>
          <a:bodyPr/>
          <a:lstStyle/>
          <a:p>
            <a:fld id="{364E03B8-3316-EC4C-A093-96292020B7D5}" type="datetimeFigureOut">
              <a:rPr lang="en-US" smtClean="0"/>
              <a:t>4/19/2018</a:t>
            </a:fld>
            <a:endParaRPr lang="en-US"/>
          </a:p>
        </p:txBody>
      </p:sp>
      <p:sp>
        <p:nvSpPr>
          <p:cNvPr id="3" name="Footer Placeholder 2">
            <a:extLst>
              <a:ext uri="{FF2B5EF4-FFF2-40B4-BE49-F238E27FC236}">
                <a16:creationId xmlns:a16="http://schemas.microsoft.com/office/drawing/2014/main" id="{0E908F70-0728-9141-B07B-2918586A58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5C70E1-E1B5-DB46-AC7E-A4D87ED0F790}"/>
              </a:ext>
            </a:extLst>
          </p:cNvPr>
          <p:cNvSpPr>
            <a:spLocks noGrp="1"/>
          </p:cNvSpPr>
          <p:nvPr>
            <p:ph type="sldNum" sz="quarter" idx="12"/>
          </p:nvPr>
        </p:nvSpPr>
        <p:spPr/>
        <p:txBody>
          <a:bodyPr/>
          <a:lstStyle/>
          <a:p>
            <a:fld id="{96637188-AD9D-024B-8FE6-D5F2475AD579}" type="slidenum">
              <a:rPr lang="en-US" smtClean="0"/>
              <a:t>‹#›</a:t>
            </a:fld>
            <a:endParaRPr lang="en-US"/>
          </a:p>
        </p:txBody>
      </p:sp>
    </p:spTree>
    <p:extLst>
      <p:ext uri="{BB962C8B-B14F-4D97-AF65-F5344CB8AC3E}">
        <p14:creationId xmlns:p14="http://schemas.microsoft.com/office/powerpoint/2010/main" val="498046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48AD-9F1C-4143-85C6-E1860671C37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C22B501-3A45-3F43-B77B-13FCCB35ECF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AEBA3B-37AA-1549-BD18-FF931EA3E35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0823995-AB8F-C64D-8F57-020C658169F3}"/>
              </a:ext>
            </a:extLst>
          </p:cNvPr>
          <p:cNvSpPr>
            <a:spLocks noGrp="1"/>
          </p:cNvSpPr>
          <p:nvPr>
            <p:ph type="dt" sz="half" idx="10"/>
          </p:nvPr>
        </p:nvSpPr>
        <p:spPr/>
        <p:txBody>
          <a:bodyPr/>
          <a:lstStyle/>
          <a:p>
            <a:fld id="{364E03B8-3316-EC4C-A093-96292020B7D5}" type="datetimeFigureOut">
              <a:rPr lang="en-US" smtClean="0"/>
              <a:t>4/19/2018</a:t>
            </a:fld>
            <a:endParaRPr lang="en-US"/>
          </a:p>
        </p:txBody>
      </p:sp>
      <p:sp>
        <p:nvSpPr>
          <p:cNvPr id="6" name="Footer Placeholder 5">
            <a:extLst>
              <a:ext uri="{FF2B5EF4-FFF2-40B4-BE49-F238E27FC236}">
                <a16:creationId xmlns:a16="http://schemas.microsoft.com/office/drawing/2014/main" id="{A0A3D0AE-0CC4-F84F-B0C8-C72810C231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F8C9B-B150-8744-AFFD-399644C913EF}"/>
              </a:ext>
            </a:extLst>
          </p:cNvPr>
          <p:cNvSpPr>
            <a:spLocks noGrp="1"/>
          </p:cNvSpPr>
          <p:nvPr>
            <p:ph type="sldNum" sz="quarter" idx="12"/>
          </p:nvPr>
        </p:nvSpPr>
        <p:spPr/>
        <p:txBody>
          <a:bodyPr/>
          <a:lstStyle/>
          <a:p>
            <a:fld id="{96637188-AD9D-024B-8FE6-D5F2475AD579}" type="slidenum">
              <a:rPr lang="en-US" smtClean="0"/>
              <a:t>‹#›</a:t>
            </a:fld>
            <a:endParaRPr lang="en-US"/>
          </a:p>
        </p:txBody>
      </p:sp>
    </p:spTree>
    <p:extLst>
      <p:ext uri="{BB962C8B-B14F-4D97-AF65-F5344CB8AC3E}">
        <p14:creationId xmlns:p14="http://schemas.microsoft.com/office/powerpoint/2010/main" val="964512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7567-17FD-1744-8CBC-5DB01F5799F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565F043-68E9-1C49-A88A-88E8CBA8694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8D23F75-BFFF-EC44-B731-1E44D56E09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AFF925E-C359-B047-9933-CC467EF7DD67}"/>
              </a:ext>
            </a:extLst>
          </p:cNvPr>
          <p:cNvSpPr>
            <a:spLocks noGrp="1"/>
          </p:cNvSpPr>
          <p:nvPr>
            <p:ph type="dt" sz="half" idx="10"/>
          </p:nvPr>
        </p:nvSpPr>
        <p:spPr/>
        <p:txBody>
          <a:bodyPr/>
          <a:lstStyle/>
          <a:p>
            <a:fld id="{364E03B8-3316-EC4C-A093-96292020B7D5}" type="datetimeFigureOut">
              <a:rPr lang="en-US" smtClean="0"/>
              <a:t>4/19/2018</a:t>
            </a:fld>
            <a:endParaRPr lang="en-US"/>
          </a:p>
        </p:txBody>
      </p:sp>
      <p:sp>
        <p:nvSpPr>
          <p:cNvPr id="6" name="Footer Placeholder 5">
            <a:extLst>
              <a:ext uri="{FF2B5EF4-FFF2-40B4-BE49-F238E27FC236}">
                <a16:creationId xmlns:a16="http://schemas.microsoft.com/office/drawing/2014/main" id="{145699BA-64BC-C740-ABEE-1C3D21779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ACCA5-014D-1A4A-B771-DBFC142A702A}"/>
              </a:ext>
            </a:extLst>
          </p:cNvPr>
          <p:cNvSpPr>
            <a:spLocks noGrp="1"/>
          </p:cNvSpPr>
          <p:nvPr>
            <p:ph type="sldNum" sz="quarter" idx="12"/>
          </p:nvPr>
        </p:nvSpPr>
        <p:spPr/>
        <p:txBody>
          <a:bodyPr/>
          <a:lstStyle/>
          <a:p>
            <a:fld id="{96637188-AD9D-024B-8FE6-D5F2475AD579}" type="slidenum">
              <a:rPr lang="en-US" smtClean="0"/>
              <a:t>‹#›</a:t>
            </a:fld>
            <a:endParaRPr lang="en-US"/>
          </a:p>
        </p:txBody>
      </p:sp>
    </p:spTree>
    <p:extLst>
      <p:ext uri="{BB962C8B-B14F-4D97-AF65-F5344CB8AC3E}">
        <p14:creationId xmlns:p14="http://schemas.microsoft.com/office/powerpoint/2010/main" val="3361110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60A3-C435-5641-9FA9-22507323EA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57F683-E07B-2749-BFD6-7F9C68BFDF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2AB4E-6CB7-1A40-A0B3-C1B4A9FA3B78}"/>
              </a:ext>
            </a:extLst>
          </p:cNvPr>
          <p:cNvSpPr>
            <a:spLocks noGrp="1"/>
          </p:cNvSpPr>
          <p:nvPr>
            <p:ph type="dt" sz="half" idx="10"/>
          </p:nvPr>
        </p:nvSpPr>
        <p:spPr/>
        <p:txBody>
          <a:bodyPr/>
          <a:lstStyle/>
          <a:p>
            <a:fld id="{364E03B8-3316-EC4C-A093-96292020B7D5}" type="datetimeFigureOut">
              <a:rPr lang="en-US" smtClean="0"/>
              <a:t>4/19/2018</a:t>
            </a:fld>
            <a:endParaRPr lang="en-US"/>
          </a:p>
        </p:txBody>
      </p:sp>
      <p:sp>
        <p:nvSpPr>
          <p:cNvPr id="5" name="Footer Placeholder 4">
            <a:extLst>
              <a:ext uri="{FF2B5EF4-FFF2-40B4-BE49-F238E27FC236}">
                <a16:creationId xmlns:a16="http://schemas.microsoft.com/office/drawing/2014/main" id="{2B0D3004-64CD-1F47-8A72-24AD18A28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FDB9F-EB3A-B845-91DE-F56975F324AD}"/>
              </a:ext>
            </a:extLst>
          </p:cNvPr>
          <p:cNvSpPr>
            <a:spLocks noGrp="1"/>
          </p:cNvSpPr>
          <p:nvPr>
            <p:ph type="sldNum" sz="quarter" idx="12"/>
          </p:nvPr>
        </p:nvSpPr>
        <p:spPr/>
        <p:txBody>
          <a:bodyPr/>
          <a:lstStyle/>
          <a:p>
            <a:fld id="{96637188-AD9D-024B-8FE6-D5F2475AD579}" type="slidenum">
              <a:rPr lang="en-US" smtClean="0"/>
              <a:t>‹#›</a:t>
            </a:fld>
            <a:endParaRPr lang="en-US"/>
          </a:p>
        </p:txBody>
      </p:sp>
    </p:spTree>
    <p:extLst>
      <p:ext uri="{BB962C8B-B14F-4D97-AF65-F5344CB8AC3E}">
        <p14:creationId xmlns:p14="http://schemas.microsoft.com/office/powerpoint/2010/main" val="292578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252227-F3D0-8848-9F52-A5BDA25E59C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143F51-5AD2-6B49-8817-4888F34BBF8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D8677-8460-1B43-BB25-83C8AC54A62F}"/>
              </a:ext>
            </a:extLst>
          </p:cNvPr>
          <p:cNvSpPr>
            <a:spLocks noGrp="1"/>
          </p:cNvSpPr>
          <p:nvPr>
            <p:ph type="dt" sz="half" idx="10"/>
          </p:nvPr>
        </p:nvSpPr>
        <p:spPr/>
        <p:txBody>
          <a:bodyPr/>
          <a:lstStyle/>
          <a:p>
            <a:fld id="{364E03B8-3316-EC4C-A093-96292020B7D5}" type="datetimeFigureOut">
              <a:rPr lang="en-US" smtClean="0"/>
              <a:t>4/19/2018</a:t>
            </a:fld>
            <a:endParaRPr lang="en-US"/>
          </a:p>
        </p:txBody>
      </p:sp>
      <p:sp>
        <p:nvSpPr>
          <p:cNvPr id="5" name="Footer Placeholder 4">
            <a:extLst>
              <a:ext uri="{FF2B5EF4-FFF2-40B4-BE49-F238E27FC236}">
                <a16:creationId xmlns:a16="http://schemas.microsoft.com/office/drawing/2014/main" id="{07EDD0D8-749F-7D4D-ACEF-85C48C864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60114-8205-544C-AEC8-E5912B5A3ACF}"/>
              </a:ext>
            </a:extLst>
          </p:cNvPr>
          <p:cNvSpPr>
            <a:spLocks noGrp="1"/>
          </p:cNvSpPr>
          <p:nvPr>
            <p:ph type="sldNum" sz="quarter" idx="12"/>
          </p:nvPr>
        </p:nvSpPr>
        <p:spPr/>
        <p:txBody>
          <a:bodyPr/>
          <a:lstStyle/>
          <a:p>
            <a:fld id="{96637188-AD9D-024B-8FE6-D5F2475AD579}" type="slidenum">
              <a:rPr lang="en-US" smtClean="0"/>
              <a:t>‹#›</a:t>
            </a:fld>
            <a:endParaRPr lang="en-US"/>
          </a:p>
        </p:txBody>
      </p:sp>
    </p:spTree>
    <p:extLst>
      <p:ext uri="{BB962C8B-B14F-4D97-AF65-F5344CB8AC3E}">
        <p14:creationId xmlns:p14="http://schemas.microsoft.com/office/powerpoint/2010/main" val="35919325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A9179A4-9757-42EF-8643-DF85B4A1649A}"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2B03A-23A2-457D-9B2E-246D43396D9E}" type="slidenum">
              <a:rPr lang="en-US" smtClean="0"/>
              <a:t>‹#›</a:t>
            </a:fld>
            <a:endParaRPr lang="en-US"/>
          </a:p>
        </p:txBody>
      </p:sp>
    </p:spTree>
    <p:extLst>
      <p:ext uri="{BB962C8B-B14F-4D97-AF65-F5344CB8AC3E}">
        <p14:creationId xmlns:p14="http://schemas.microsoft.com/office/powerpoint/2010/main" val="20533200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179A4-9757-42EF-8643-DF85B4A1649A}"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2B03A-23A2-457D-9B2E-246D43396D9E}" type="slidenum">
              <a:rPr lang="en-US" smtClean="0"/>
              <a:t>‹#›</a:t>
            </a:fld>
            <a:endParaRPr lang="en-US"/>
          </a:p>
        </p:txBody>
      </p:sp>
    </p:spTree>
    <p:extLst>
      <p:ext uri="{BB962C8B-B14F-4D97-AF65-F5344CB8AC3E}">
        <p14:creationId xmlns:p14="http://schemas.microsoft.com/office/powerpoint/2010/main" val="3703343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9179A4-9757-42EF-8643-DF85B4A1649A}"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2B03A-23A2-457D-9B2E-246D43396D9E}" type="slidenum">
              <a:rPr lang="en-US" smtClean="0"/>
              <a:t>‹#›</a:t>
            </a:fld>
            <a:endParaRPr lang="en-US"/>
          </a:p>
        </p:txBody>
      </p:sp>
    </p:spTree>
    <p:extLst>
      <p:ext uri="{BB962C8B-B14F-4D97-AF65-F5344CB8AC3E}">
        <p14:creationId xmlns:p14="http://schemas.microsoft.com/office/powerpoint/2010/main" val="19285322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179A4-9757-42EF-8643-DF85B4A1649A}"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2B03A-23A2-457D-9B2E-246D43396D9E}" type="slidenum">
              <a:rPr lang="en-US" smtClean="0"/>
              <a:t>‹#›</a:t>
            </a:fld>
            <a:endParaRPr lang="en-US"/>
          </a:p>
        </p:txBody>
      </p:sp>
    </p:spTree>
    <p:extLst>
      <p:ext uri="{BB962C8B-B14F-4D97-AF65-F5344CB8AC3E}">
        <p14:creationId xmlns:p14="http://schemas.microsoft.com/office/powerpoint/2010/main" val="16005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59BE82-B497-4A4A-80B2-5A572C143641}" type="datetime1">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A928A-C230-496E-BE8B-E5B2808196A6}" type="slidenum">
              <a:rPr lang="en-US" smtClean="0"/>
              <a:t>‹#›</a:t>
            </a:fld>
            <a:endParaRPr lang="en-US"/>
          </a:p>
        </p:txBody>
      </p:sp>
    </p:spTree>
    <p:extLst>
      <p:ext uri="{BB962C8B-B14F-4D97-AF65-F5344CB8AC3E}">
        <p14:creationId xmlns:p14="http://schemas.microsoft.com/office/powerpoint/2010/main" val="4706517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179A4-9757-42EF-8643-DF85B4A1649A}"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92B03A-23A2-457D-9B2E-246D43396D9E}" type="slidenum">
              <a:rPr lang="en-US" smtClean="0"/>
              <a:t>‹#›</a:t>
            </a:fld>
            <a:endParaRPr lang="en-US"/>
          </a:p>
        </p:txBody>
      </p:sp>
    </p:spTree>
    <p:extLst>
      <p:ext uri="{BB962C8B-B14F-4D97-AF65-F5344CB8AC3E}">
        <p14:creationId xmlns:p14="http://schemas.microsoft.com/office/powerpoint/2010/main" val="2125369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179A4-9757-42EF-8643-DF85B4A1649A}"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92B03A-23A2-457D-9B2E-246D43396D9E}" type="slidenum">
              <a:rPr lang="en-US" smtClean="0"/>
              <a:t>‹#›</a:t>
            </a:fld>
            <a:endParaRPr lang="en-US"/>
          </a:p>
        </p:txBody>
      </p:sp>
    </p:spTree>
    <p:extLst>
      <p:ext uri="{BB962C8B-B14F-4D97-AF65-F5344CB8AC3E}">
        <p14:creationId xmlns:p14="http://schemas.microsoft.com/office/powerpoint/2010/main" val="41201296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179A4-9757-42EF-8643-DF85B4A1649A}"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92B03A-23A2-457D-9B2E-246D43396D9E}" type="slidenum">
              <a:rPr lang="en-US" smtClean="0"/>
              <a:t>‹#›</a:t>
            </a:fld>
            <a:endParaRPr lang="en-US"/>
          </a:p>
        </p:txBody>
      </p:sp>
    </p:spTree>
    <p:extLst>
      <p:ext uri="{BB962C8B-B14F-4D97-AF65-F5344CB8AC3E}">
        <p14:creationId xmlns:p14="http://schemas.microsoft.com/office/powerpoint/2010/main" val="29361831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9179A4-9757-42EF-8643-DF85B4A1649A}"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2B03A-23A2-457D-9B2E-246D43396D9E}" type="slidenum">
              <a:rPr lang="en-US" smtClean="0"/>
              <a:t>‹#›</a:t>
            </a:fld>
            <a:endParaRPr lang="en-US"/>
          </a:p>
        </p:txBody>
      </p:sp>
    </p:spTree>
    <p:extLst>
      <p:ext uri="{BB962C8B-B14F-4D97-AF65-F5344CB8AC3E}">
        <p14:creationId xmlns:p14="http://schemas.microsoft.com/office/powerpoint/2010/main" val="14520478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9179A4-9757-42EF-8643-DF85B4A1649A}"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2B03A-23A2-457D-9B2E-246D43396D9E}" type="slidenum">
              <a:rPr lang="en-US" smtClean="0"/>
              <a:t>‹#›</a:t>
            </a:fld>
            <a:endParaRPr lang="en-US"/>
          </a:p>
        </p:txBody>
      </p:sp>
    </p:spTree>
    <p:extLst>
      <p:ext uri="{BB962C8B-B14F-4D97-AF65-F5344CB8AC3E}">
        <p14:creationId xmlns:p14="http://schemas.microsoft.com/office/powerpoint/2010/main" val="25739298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179A4-9757-42EF-8643-DF85B4A1649A}"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2B03A-23A2-457D-9B2E-246D43396D9E}" type="slidenum">
              <a:rPr lang="en-US" smtClean="0"/>
              <a:t>‹#›</a:t>
            </a:fld>
            <a:endParaRPr lang="en-US"/>
          </a:p>
        </p:txBody>
      </p:sp>
    </p:spTree>
    <p:extLst>
      <p:ext uri="{BB962C8B-B14F-4D97-AF65-F5344CB8AC3E}">
        <p14:creationId xmlns:p14="http://schemas.microsoft.com/office/powerpoint/2010/main" val="42002576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179A4-9757-42EF-8643-DF85B4A1649A}"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2B03A-23A2-457D-9B2E-246D43396D9E}" type="slidenum">
              <a:rPr lang="en-US" smtClean="0"/>
              <a:t>‹#›</a:t>
            </a:fld>
            <a:endParaRPr lang="en-US"/>
          </a:p>
        </p:txBody>
      </p:sp>
    </p:spTree>
    <p:extLst>
      <p:ext uri="{BB962C8B-B14F-4D97-AF65-F5344CB8AC3E}">
        <p14:creationId xmlns:p14="http://schemas.microsoft.com/office/powerpoint/2010/main" val="28742547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54878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4429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0956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B8922-AE5A-446D-A5EA-A93DD0E3D781}" type="datetime1">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A928A-C230-496E-BE8B-E5B2808196A6}" type="slidenum">
              <a:rPr lang="en-US" smtClean="0"/>
              <a:t>‹#›</a:t>
            </a:fld>
            <a:endParaRPr lang="en-US"/>
          </a:p>
        </p:txBody>
      </p:sp>
    </p:spTree>
    <p:extLst>
      <p:ext uri="{BB962C8B-B14F-4D97-AF65-F5344CB8AC3E}">
        <p14:creationId xmlns:p14="http://schemas.microsoft.com/office/powerpoint/2010/main" val="9823500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053537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50191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356650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914502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4/19/2018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83901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780198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11069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82447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A7D9-735B-0046-818C-2E5EBFA1842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F1EE647-F098-2044-A62A-D4F8B87C2C8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CB8E3F2-0D6D-6E4B-8150-AB30D007A86C}"/>
              </a:ext>
            </a:extLst>
          </p:cNvPr>
          <p:cNvSpPr>
            <a:spLocks noGrp="1"/>
          </p:cNvSpPr>
          <p:nvPr>
            <p:ph type="dt" sz="half" idx="10"/>
          </p:nvPr>
        </p:nvSpPr>
        <p:spPr/>
        <p:txBody>
          <a:bodyPr/>
          <a:lstStyle/>
          <a:p>
            <a:fld id="{915E2C4E-0B4A-0447-B7CA-41CE7C9EA768}" type="datetimeFigureOut">
              <a:rPr lang="en-US" smtClean="0"/>
              <a:t>4/19/2018</a:t>
            </a:fld>
            <a:endParaRPr lang="en-US"/>
          </a:p>
        </p:txBody>
      </p:sp>
      <p:sp>
        <p:nvSpPr>
          <p:cNvPr id="5" name="Footer Placeholder 4">
            <a:extLst>
              <a:ext uri="{FF2B5EF4-FFF2-40B4-BE49-F238E27FC236}">
                <a16:creationId xmlns:a16="http://schemas.microsoft.com/office/drawing/2014/main" id="{71E39520-B75E-6443-8E74-4505AA730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6DF0B-FDC5-B74B-83AA-569D77E3FEDC}"/>
              </a:ext>
            </a:extLst>
          </p:cNvPr>
          <p:cNvSpPr>
            <a:spLocks noGrp="1"/>
          </p:cNvSpPr>
          <p:nvPr>
            <p:ph type="sldNum" sz="quarter" idx="12"/>
          </p:nvPr>
        </p:nvSpPr>
        <p:spPr/>
        <p:txBody>
          <a:bodyPr/>
          <a:lstStyle/>
          <a:p>
            <a:fld id="{981E40BE-3613-5842-8EB3-294AEE03DE6E}" type="slidenum">
              <a:rPr lang="en-US" smtClean="0"/>
              <a:t>‹#›</a:t>
            </a:fld>
            <a:endParaRPr lang="en-US"/>
          </a:p>
        </p:txBody>
      </p:sp>
    </p:spTree>
    <p:extLst>
      <p:ext uri="{BB962C8B-B14F-4D97-AF65-F5344CB8AC3E}">
        <p14:creationId xmlns:p14="http://schemas.microsoft.com/office/powerpoint/2010/main" val="1852730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F3F4-0D95-6C44-A4D3-EE0264DCBB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992BF-A5E5-2B40-8027-3F91190744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4C1DA-CDBB-344E-BCCF-6E629FBCCFB1}"/>
              </a:ext>
            </a:extLst>
          </p:cNvPr>
          <p:cNvSpPr>
            <a:spLocks noGrp="1"/>
          </p:cNvSpPr>
          <p:nvPr>
            <p:ph type="dt" sz="half" idx="10"/>
          </p:nvPr>
        </p:nvSpPr>
        <p:spPr/>
        <p:txBody>
          <a:bodyPr/>
          <a:lstStyle/>
          <a:p>
            <a:fld id="{915E2C4E-0B4A-0447-B7CA-41CE7C9EA768}" type="datetimeFigureOut">
              <a:rPr lang="en-US" smtClean="0"/>
              <a:t>4/19/2018</a:t>
            </a:fld>
            <a:endParaRPr lang="en-US"/>
          </a:p>
        </p:txBody>
      </p:sp>
      <p:sp>
        <p:nvSpPr>
          <p:cNvPr id="5" name="Footer Placeholder 4">
            <a:extLst>
              <a:ext uri="{FF2B5EF4-FFF2-40B4-BE49-F238E27FC236}">
                <a16:creationId xmlns:a16="http://schemas.microsoft.com/office/drawing/2014/main" id="{888E3044-3637-1C4B-ADA4-83ABD2A15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4AA64-396F-F644-9AD8-E3ADBB301B79}"/>
              </a:ext>
            </a:extLst>
          </p:cNvPr>
          <p:cNvSpPr>
            <a:spLocks noGrp="1"/>
          </p:cNvSpPr>
          <p:nvPr>
            <p:ph type="sldNum" sz="quarter" idx="12"/>
          </p:nvPr>
        </p:nvSpPr>
        <p:spPr/>
        <p:txBody>
          <a:bodyPr/>
          <a:lstStyle/>
          <a:p>
            <a:fld id="{981E40BE-3613-5842-8EB3-294AEE03DE6E}" type="slidenum">
              <a:rPr lang="en-US" smtClean="0"/>
              <a:t>‹#›</a:t>
            </a:fld>
            <a:endParaRPr lang="en-US"/>
          </a:p>
        </p:txBody>
      </p:sp>
    </p:spTree>
    <p:extLst>
      <p:ext uri="{BB962C8B-B14F-4D97-AF65-F5344CB8AC3E}">
        <p14:creationId xmlns:p14="http://schemas.microsoft.com/office/powerpoint/2010/main" val="353651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9EED0-254A-4D94-9937-5FD7E56639D4}" type="datetime1">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A928A-C230-496E-BE8B-E5B2808196A6}" type="slidenum">
              <a:rPr lang="en-US" smtClean="0"/>
              <a:t>‹#›</a:t>
            </a:fld>
            <a:endParaRPr lang="en-US"/>
          </a:p>
        </p:txBody>
      </p:sp>
    </p:spTree>
    <p:extLst>
      <p:ext uri="{BB962C8B-B14F-4D97-AF65-F5344CB8AC3E}">
        <p14:creationId xmlns:p14="http://schemas.microsoft.com/office/powerpoint/2010/main" val="2039302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D37B-9E6C-B842-BF61-61DF58BDCF5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014F170-D477-254F-9B30-73EC9387BDA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320825-97E2-A64E-A01E-C92EEA4FED5E}"/>
              </a:ext>
            </a:extLst>
          </p:cNvPr>
          <p:cNvSpPr>
            <a:spLocks noGrp="1"/>
          </p:cNvSpPr>
          <p:nvPr>
            <p:ph type="dt" sz="half" idx="10"/>
          </p:nvPr>
        </p:nvSpPr>
        <p:spPr/>
        <p:txBody>
          <a:bodyPr/>
          <a:lstStyle/>
          <a:p>
            <a:fld id="{915E2C4E-0B4A-0447-B7CA-41CE7C9EA768}" type="datetimeFigureOut">
              <a:rPr lang="en-US" smtClean="0"/>
              <a:t>4/19/2018</a:t>
            </a:fld>
            <a:endParaRPr lang="en-US"/>
          </a:p>
        </p:txBody>
      </p:sp>
      <p:sp>
        <p:nvSpPr>
          <p:cNvPr id="5" name="Footer Placeholder 4">
            <a:extLst>
              <a:ext uri="{FF2B5EF4-FFF2-40B4-BE49-F238E27FC236}">
                <a16:creationId xmlns:a16="http://schemas.microsoft.com/office/drawing/2014/main" id="{B0389256-4585-E14F-9D94-8EABCBA17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30159-E1CA-5047-A895-0D52B1443FB5}"/>
              </a:ext>
            </a:extLst>
          </p:cNvPr>
          <p:cNvSpPr>
            <a:spLocks noGrp="1"/>
          </p:cNvSpPr>
          <p:nvPr>
            <p:ph type="sldNum" sz="quarter" idx="12"/>
          </p:nvPr>
        </p:nvSpPr>
        <p:spPr/>
        <p:txBody>
          <a:bodyPr/>
          <a:lstStyle/>
          <a:p>
            <a:fld id="{981E40BE-3613-5842-8EB3-294AEE03DE6E}" type="slidenum">
              <a:rPr lang="en-US" smtClean="0"/>
              <a:t>‹#›</a:t>
            </a:fld>
            <a:endParaRPr lang="en-US"/>
          </a:p>
        </p:txBody>
      </p:sp>
    </p:spTree>
    <p:extLst>
      <p:ext uri="{BB962C8B-B14F-4D97-AF65-F5344CB8AC3E}">
        <p14:creationId xmlns:p14="http://schemas.microsoft.com/office/powerpoint/2010/main" val="41805067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20C0-9841-DB48-8713-FC69039204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E5071-D041-664A-BFA9-A5137DCCB51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0134C5-7198-8F40-BA5F-86960ED194F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8AFCB2-3659-0046-82AC-91E8CB5150B7}"/>
              </a:ext>
            </a:extLst>
          </p:cNvPr>
          <p:cNvSpPr>
            <a:spLocks noGrp="1"/>
          </p:cNvSpPr>
          <p:nvPr>
            <p:ph type="dt" sz="half" idx="10"/>
          </p:nvPr>
        </p:nvSpPr>
        <p:spPr/>
        <p:txBody>
          <a:bodyPr/>
          <a:lstStyle/>
          <a:p>
            <a:fld id="{915E2C4E-0B4A-0447-B7CA-41CE7C9EA768}" type="datetimeFigureOut">
              <a:rPr lang="en-US" smtClean="0"/>
              <a:t>4/19/2018</a:t>
            </a:fld>
            <a:endParaRPr lang="en-US"/>
          </a:p>
        </p:txBody>
      </p:sp>
      <p:sp>
        <p:nvSpPr>
          <p:cNvPr id="6" name="Footer Placeholder 5">
            <a:extLst>
              <a:ext uri="{FF2B5EF4-FFF2-40B4-BE49-F238E27FC236}">
                <a16:creationId xmlns:a16="http://schemas.microsoft.com/office/drawing/2014/main" id="{85AA4608-A482-7B43-84EE-150F5B157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0C2F77-A258-6E4F-8EB9-6D286A8FC1F9}"/>
              </a:ext>
            </a:extLst>
          </p:cNvPr>
          <p:cNvSpPr>
            <a:spLocks noGrp="1"/>
          </p:cNvSpPr>
          <p:nvPr>
            <p:ph type="sldNum" sz="quarter" idx="12"/>
          </p:nvPr>
        </p:nvSpPr>
        <p:spPr/>
        <p:txBody>
          <a:bodyPr/>
          <a:lstStyle/>
          <a:p>
            <a:fld id="{981E40BE-3613-5842-8EB3-294AEE03DE6E}" type="slidenum">
              <a:rPr lang="en-US" smtClean="0"/>
              <a:t>‹#›</a:t>
            </a:fld>
            <a:endParaRPr lang="en-US"/>
          </a:p>
        </p:txBody>
      </p:sp>
    </p:spTree>
    <p:extLst>
      <p:ext uri="{BB962C8B-B14F-4D97-AF65-F5344CB8AC3E}">
        <p14:creationId xmlns:p14="http://schemas.microsoft.com/office/powerpoint/2010/main" val="7755758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B33E-849C-B048-90AB-8A0E3BF31A9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EB7E0-3DB2-3B43-9E82-7D259F40197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3F0B467-17D4-8341-8381-5964EF6CF50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8D3306-AE27-E141-8364-21C171B9ABB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DB37150-738C-F747-91EE-FAB63C0F530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11A784-48E9-E847-BAC0-E1E69ADD1982}"/>
              </a:ext>
            </a:extLst>
          </p:cNvPr>
          <p:cNvSpPr>
            <a:spLocks noGrp="1"/>
          </p:cNvSpPr>
          <p:nvPr>
            <p:ph type="dt" sz="half" idx="10"/>
          </p:nvPr>
        </p:nvSpPr>
        <p:spPr/>
        <p:txBody>
          <a:bodyPr/>
          <a:lstStyle/>
          <a:p>
            <a:fld id="{915E2C4E-0B4A-0447-B7CA-41CE7C9EA768}" type="datetimeFigureOut">
              <a:rPr lang="en-US" smtClean="0"/>
              <a:t>4/19/2018</a:t>
            </a:fld>
            <a:endParaRPr lang="en-US"/>
          </a:p>
        </p:txBody>
      </p:sp>
      <p:sp>
        <p:nvSpPr>
          <p:cNvPr id="8" name="Footer Placeholder 7">
            <a:extLst>
              <a:ext uri="{FF2B5EF4-FFF2-40B4-BE49-F238E27FC236}">
                <a16:creationId xmlns:a16="http://schemas.microsoft.com/office/drawing/2014/main" id="{CD4B47FA-19AB-D541-85F9-0B3B74501F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BD0FEA-6AB0-4947-BAA4-D241F2184714}"/>
              </a:ext>
            </a:extLst>
          </p:cNvPr>
          <p:cNvSpPr>
            <a:spLocks noGrp="1"/>
          </p:cNvSpPr>
          <p:nvPr>
            <p:ph type="sldNum" sz="quarter" idx="12"/>
          </p:nvPr>
        </p:nvSpPr>
        <p:spPr/>
        <p:txBody>
          <a:bodyPr/>
          <a:lstStyle/>
          <a:p>
            <a:fld id="{981E40BE-3613-5842-8EB3-294AEE03DE6E}" type="slidenum">
              <a:rPr lang="en-US" smtClean="0"/>
              <a:t>‹#›</a:t>
            </a:fld>
            <a:endParaRPr lang="en-US"/>
          </a:p>
        </p:txBody>
      </p:sp>
    </p:spTree>
    <p:extLst>
      <p:ext uri="{BB962C8B-B14F-4D97-AF65-F5344CB8AC3E}">
        <p14:creationId xmlns:p14="http://schemas.microsoft.com/office/powerpoint/2010/main" val="7868568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9131-5953-004F-A54E-01F4555E49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687DEA-E931-0444-AAD8-F8521F506C40}"/>
              </a:ext>
            </a:extLst>
          </p:cNvPr>
          <p:cNvSpPr>
            <a:spLocks noGrp="1"/>
          </p:cNvSpPr>
          <p:nvPr>
            <p:ph type="dt" sz="half" idx="10"/>
          </p:nvPr>
        </p:nvSpPr>
        <p:spPr/>
        <p:txBody>
          <a:bodyPr/>
          <a:lstStyle/>
          <a:p>
            <a:fld id="{915E2C4E-0B4A-0447-B7CA-41CE7C9EA768}" type="datetimeFigureOut">
              <a:rPr lang="en-US" smtClean="0"/>
              <a:t>4/19/2018</a:t>
            </a:fld>
            <a:endParaRPr lang="en-US"/>
          </a:p>
        </p:txBody>
      </p:sp>
      <p:sp>
        <p:nvSpPr>
          <p:cNvPr id="4" name="Footer Placeholder 3">
            <a:extLst>
              <a:ext uri="{FF2B5EF4-FFF2-40B4-BE49-F238E27FC236}">
                <a16:creationId xmlns:a16="http://schemas.microsoft.com/office/drawing/2014/main" id="{295F0CA1-DD12-584D-A467-C93BEA9423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515214-E13C-DF48-8815-5BE9521807B0}"/>
              </a:ext>
            </a:extLst>
          </p:cNvPr>
          <p:cNvSpPr>
            <a:spLocks noGrp="1"/>
          </p:cNvSpPr>
          <p:nvPr>
            <p:ph type="sldNum" sz="quarter" idx="12"/>
          </p:nvPr>
        </p:nvSpPr>
        <p:spPr/>
        <p:txBody>
          <a:bodyPr/>
          <a:lstStyle/>
          <a:p>
            <a:fld id="{981E40BE-3613-5842-8EB3-294AEE03DE6E}" type="slidenum">
              <a:rPr lang="en-US" smtClean="0"/>
              <a:t>‹#›</a:t>
            </a:fld>
            <a:endParaRPr lang="en-US"/>
          </a:p>
        </p:txBody>
      </p:sp>
    </p:spTree>
    <p:extLst>
      <p:ext uri="{BB962C8B-B14F-4D97-AF65-F5344CB8AC3E}">
        <p14:creationId xmlns:p14="http://schemas.microsoft.com/office/powerpoint/2010/main" val="10678567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C6C6A2-AA4C-9E4E-8A43-46D28D642631}"/>
              </a:ext>
            </a:extLst>
          </p:cNvPr>
          <p:cNvSpPr>
            <a:spLocks noGrp="1"/>
          </p:cNvSpPr>
          <p:nvPr>
            <p:ph type="dt" sz="half" idx="10"/>
          </p:nvPr>
        </p:nvSpPr>
        <p:spPr/>
        <p:txBody>
          <a:bodyPr/>
          <a:lstStyle/>
          <a:p>
            <a:fld id="{915E2C4E-0B4A-0447-B7CA-41CE7C9EA768}" type="datetimeFigureOut">
              <a:rPr lang="en-US" smtClean="0"/>
              <a:t>4/19/2018</a:t>
            </a:fld>
            <a:endParaRPr lang="en-US"/>
          </a:p>
        </p:txBody>
      </p:sp>
      <p:sp>
        <p:nvSpPr>
          <p:cNvPr id="3" name="Footer Placeholder 2">
            <a:extLst>
              <a:ext uri="{FF2B5EF4-FFF2-40B4-BE49-F238E27FC236}">
                <a16:creationId xmlns:a16="http://schemas.microsoft.com/office/drawing/2014/main" id="{04FE8992-D27A-824E-99EB-E0B58F46D1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C57EB2-27D9-DB46-9543-66F600AEB4BA}"/>
              </a:ext>
            </a:extLst>
          </p:cNvPr>
          <p:cNvSpPr>
            <a:spLocks noGrp="1"/>
          </p:cNvSpPr>
          <p:nvPr>
            <p:ph type="sldNum" sz="quarter" idx="12"/>
          </p:nvPr>
        </p:nvSpPr>
        <p:spPr/>
        <p:txBody>
          <a:bodyPr/>
          <a:lstStyle/>
          <a:p>
            <a:fld id="{981E40BE-3613-5842-8EB3-294AEE03DE6E}" type="slidenum">
              <a:rPr lang="en-US" smtClean="0"/>
              <a:t>‹#›</a:t>
            </a:fld>
            <a:endParaRPr lang="en-US"/>
          </a:p>
        </p:txBody>
      </p:sp>
    </p:spTree>
    <p:extLst>
      <p:ext uri="{BB962C8B-B14F-4D97-AF65-F5344CB8AC3E}">
        <p14:creationId xmlns:p14="http://schemas.microsoft.com/office/powerpoint/2010/main" val="3034190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337E-B927-D643-9591-C3069D30ADB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DB33DFB-4A20-2147-9B49-B77ED3E77FB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12F1BC-863C-B145-A7BB-F5A77BAD93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6B4E553-082A-5143-B02B-8AF1771E5884}"/>
              </a:ext>
            </a:extLst>
          </p:cNvPr>
          <p:cNvSpPr>
            <a:spLocks noGrp="1"/>
          </p:cNvSpPr>
          <p:nvPr>
            <p:ph type="dt" sz="half" idx="10"/>
          </p:nvPr>
        </p:nvSpPr>
        <p:spPr/>
        <p:txBody>
          <a:bodyPr/>
          <a:lstStyle/>
          <a:p>
            <a:fld id="{915E2C4E-0B4A-0447-B7CA-41CE7C9EA768}" type="datetimeFigureOut">
              <a:rPr lang="en-US" smtClean="0"/>
              <a:t>4/19/2018</a:t>
            </a:fld>
            <a:endParaRPr lang="en-US"/>
          </a:p>
        </p:txBody>
      </p:sp>
      <p:sp>
        <p:nvSpPr>
          <p:cNvPr id="6" name="Footer Placeholder 5">
            <a:extLst>
              <a:ext uri="{FF2B5EF4-FFF2-40B4-BE49-F238E27FC236}">
                <a16:creationId xmlns:a16="http://schemas.microsoft.com/office/drawing/2014/main" id="{C6BD7249-2FBE-7149-80CD-A0E7617548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5C6AD-805C-9F4B-B091-2B38EC1F0E51}"/>
              </a:ext>
            </a:extLst>
          </p:cNvPr>
          <p:cNvSpPr>
            <a:spLocks noGrp="1"/>
          </p:cNvSpPr>
          <p:nvPr>
            <p:ph type="sldNum" sz="quarter" idx="12"/>
          </p:nvPr>
        </p:nvSpPr>
        <p:spPr/>
        <p:txBody>
          <a:bodyPr/>
          <a:lstStyle/>
          <a:p>
            <a:fld id="{981E40BE-3613-5842-8EB3-294AEE03DE6E}" type="slidenum">
              <a:rPr lang="en-US" smtClean="0"/>
              <a:t>‹#›</a:t>
            </a:fld>
            <a:endParaRPr lang="en-US"/>
          </a:p>
        </p:txBody>
      </p:sp>
    </p:spTree>
    <p:extLst>
      <p:ext uri="{BB962C8B-B14F-4D97-AF65-F5344CB8AC3E}">
        <p14:creationId xmlns:p14="http://schemas.microsoft.com/office/powerpoint/2010/main" val="21820760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B8DA-48E2-FF41-B7CB-C7A8CE00660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8945467-895D-8B4D-BC14-3E492A269AC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D1F198B-A4E8-0048-877B-D474847F492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2593BB7-7618-E84B-8D83-075DA59ECC0B}"/>
              </a:ext>
            </a:extLst>
          </p:cNvPr>
          <p:cNvSpPr>
            <a:spLocks noGrp="1"/>
          </p:cNvSpPr>
          <p:nvPr>
            <p:ph type="dt" sz="half" idx="10"/>
          </p:nvPr>
        </p:nvSpPr>
        <p:spPr/>
        <p:txBody>
          <a:bodyPr/>
          <a:lstStyle/>
          <a:p>
            <a:fld id="{915E2C4E-0B4A-0447-B7CA-41CE7C9EA768}" type="datetimeFigureOut">
              <a:rPr lang="en-US" smtClean="0"/>
              <a:t>4/19/2018</a:t>
            </a:fld>
            <a:endParaRPr lang="en-US"/>
          </a:p>
        </p:txBody>
      </p:sp>
      <p:sp>
        <p:nvSpPr>
          <p:cNvPr id="6" name="Footer Placeholder 5">
            <a:extLst>
              <a:ext uri="{FF2B5EF4-FFF2-40B4-BE49-F238E27FC236}">
                <a16:creationId xmlns:a16="http://schemas.microsoft.com/office/drawing/2014/main" id="{4F8F6D4D-8BE9-3746-8083-39B3ECFBA8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53C05-4096-C043-92DE-1663CE1B5302}"/>
              </a:ext>
            </a:extLst>
          </p:cNvPr>
          <p:cNvSpPr>
            <a:spLocks noGrp="1"/>
          </p:cNvSpPr>
          <p:nvPr>
            <p:ph type="sldNum" sz="quarter" idx="12"/>
          </p:nvPr>
        </p:nvSpPr>
        <p:spPr/>
        <p:txBody>
          <a:bodyPr/>
          <a:lstStyle/>
          <a:p>
            <a:fld id="{981E40BE-3613-5842-8EB3-294AEE03DE6E}" type="slidenum">
              <a:rPr lang="en-US" smtClean="0"/>
              <a:t>‹#›</a:t>
            </a:fld>
            <a:endParaRPr lang="en-US"/>
          </a:p>
        </p:txBody>
      </p:sp>
    </p:spTree>
    <p:extLst>
      <p:ext uri="{BB962C8B-B14F-4D97-AF65-F5344CB8AC3E}">
        <p14:creationId xmlns:p14="http://schemas.microsoft.com/office/powerpoint/2010/main" val="21120312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E129-9F5A-4443-B74A-F37718D630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3C9913-2A05-794F-B515-FBF803D2BA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86280-D562-6347-BCFC-63C775C1BADE}"/>
              </a:ext>
            </a:extLst>
          </p:cNvPr>
          <p:cNvSpPr>
            <a:spLocks noGrp="1"/>
          </p:cNvSpPr>
          <p:nvPr>
            <p:ph type="dt" sz="half" idx="10"/>
          </p:nvPr>
        </p:nvSpPr>
        <p:spPr/>
        <p:txBody>
          <a:bodyPr/>
          <a:lstStyle/>
          <a:p>
            <a:fld id="{915E2C4E-0B4A-0447-B7CA-41CE7C9EA768}" type="datetimeFigureOut">
              <a:rPr lang="en-US" smtClean="0"/>
              <a:t>4/19/2018</a:t>
            </a:fld>
            <a:endParaRPr lang="en-US"/>
          </a:p>
        </p:txBody>
      </p:sp>
      <p:sp>
        <p:nvSpPr>
          <p:cNvPr id="5" name="Footer Placeholder 4">
            <a:extLst>
              <a:ext uri="{FF2B5EF4-FFF2-40B4-BE49-F238E27FC236}">
                <a16:creationId xmlns:a16="http://schemas.microsoft.com/office/drawing/2014/main" id="{22ED4683-57FF-604F-A411-4E6A4DE8F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156780-73A3-2044-9D24-C048316D8B2C}"/>
              </a:ext>
            </a:extLst>
          </p:cNvPr>
          <p:cNvSpPr>
            <a:spLocks noGrp="1"/>
          </p:cNvSpPr>
          <p:nvPr>
            <p:ph type="sldNum" sz="quarter" idx="12"/>
          </p:nvPr>
        </p:nvSpPr>
        <p:spPr/>
        <p:txBody>
          <a:bodyPr/>
          <a:lstStyle/>
          <a:p>
            <a:fld id="{981E40BE-3613-5842-8EB3-294AEE03DE6E}" type="slidenum">
              <a:rPr lang="en-US" smtClean="0"/>
              <a:t>‹#›</a:t>
            </a:fld>
            <a:endParaRPr lang="en-US"/>
          </a:p>
        </p:txBody>
      </p:sp>
    </p:spTree>
    <p:extLst>
      <p:ext uri="{BB962C8B-B14F-4D97-AF65-F5344CB8AC3E}">
        <p14:creationId xmlns:p14="http://schemas.microsoft.com/office/powerpoint/2010/main" val="28368766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06454A-931C-2549-911D-80D5B3DA43D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4FF5E7-4151-6242-9740-A140E4A0B0E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23823-9698-2E4F-A9D7-0B3E47AB3334}"/>
              </a:ext>
            </a:extLst>
          </p:cNvPr>
          <p:cNvSpPr>
            <a:spLocks noGrp="1"/>
          </p:cNvSpPr>
          <p:nvPr>
            <p:ph type="dt" sz="half" idx="10"/>
          </p:nvPr>
        </p:nvSpPr>
        <p:spPr/>
        <p:txBody>
          <a:bodyPr/>
          <a:lstStyle/>
          <a:p>
            <a:fld id="{915E2C4E-0B4A-0447-B7CA-41CE7C9EA768}" type="datetimeFigureOut">
              <a:rPr lang="en-US" smtClean="0"/>
              <a:t>4/19/2018</a:t>
            </a:fld>
            <a:endParaRPr lang="en-US"/>
          </a:p>
        </p:txBody>
      </p:sp>
      <p:sp>
        <p:nvSpPr>
          <p:cNvPr id="5" name="Footer Placeholder 4">
            <a:extLst>
              <a:ext uri="{FF2B5EF4-FFF2-40B4-BE49-F238E27FC236}">
                <a16:creationId xmlns:a16="http://schemas.microsoft.com/office/drawing/2014/main" id="{4F4B0739-5C9A-BA49-A52E-3756FFE57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B9A31-9B39-5D45-AE17-81A0C8B3A963}"/>
              </a:ext>
            </a:extLst>
          </p:cNvPr>
          <p:cNvSpPr>
            <a:spLocks noGrp="1"/>
          </p:cNvSpPr>
          <p:nvPr>
            <p:ph type="sldNum" sz="quarter" idx="12"/>
          </p:nvPr>
        </p:nvSpPr>
        <p:spPr/>
        <p:txBody>
          <a:bodyPr/>
          <a:lstStyle/>
          <a:p>
            <a:fld id="{981E40BE-3613-5842-8EB3-294AEE03DE6E}" type="slidenum">
              <a:rPr lang="en-US" smtClean="0"/>
              <a:t>‹#›</a:t>
            </a:fld>
            <a:endParaRPr lang="en-US"/>
          </a:p>
        </p:txBody>
      </p:sp>
    </p:spTree>
    <p:extLst>
      <p:ext uri="{BB962C8B-B14F-4D97-AF65-F5344CB8AC3E}">
        <p14:creationId xmlns:p14="http://schemas.microsoft.com/office/powerpoint/2010/main" val="18939232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23A7-3C3B-4348-B6B4-13627ACE62E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D6186A-F3D9-47D8-9C60-A20E620176F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10643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2DED3E-C0B9-4C9E-8A73-F06280A9C56F}" type="datetime1">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A928A-C230-496E-BE8B-E5B2808196A6}" type="slidenum">
              <a:rPr lang="en-US" smtClean="0"/>
              <a:t>‹#›</a:t>
            </a:fld>
            <a:endParaRPr lang="en-US"/>
          </a:p>
        </p:txBody>
      </p:sp>
    </p:spTree>
    <p:extLst>
      <p:ext uri="{BB962C8B-B14F-4D97-AF65-F5344CB8AC3E}">
        <p14:creationId xmlns:p14="http://schemas.microsoft.com/office/powerpoint/2010/main" val="32132569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57969-6A96-4FA5-990A-91F63EA6EF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B332F3-76B6-479C-AEF3-090C9FB3FB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97556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A216-961F-4159-9B43-52B9C1E3415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A17426-1195-4B99-9E0C-AE8C0EDB3A2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4254273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5CF8-A1B1-431D-AA4F-02B88D2ABD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841761-ECE5-461B-9FA3-42D5646F9C2C}"/>
              </a:ext>
            </a:extLst>
          </p:cNvPr>
          <p:cNvSpPr>
            <a:spLocks noGrp="1"/>
          </p:cNvSpPr>
          <p:nvPr>
            <p:ph sz="half" idx="1"/>
          </p:nvPr>
        </p:nvSpPr>
        <p:spPr>
          <a:xfrm>
            <a:off x="914400" y="1676400"/>
            <a:ext cx="37719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766098-A26D-4BC5-97E3-9F9F6E95A5B0}"/>
              </a:ext>
            </a:extLst>
          </p:cNvPr>
          <p:cNvSpPr>
            <a:spLocks noGrp="1"/>
          </p:cNvSpPr>
          <p:nvPr>
            <p:ph sz="half" idx="2"/>
          </p:nvPr>
        </p:nvSpPr>
        <p:spPr>
          <a:xfrm>
            <a:off x="4838700" y="1676400"/>
            <a:ext cx="37719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5857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1317-16F0-4090-B2DC-0B84D95D95D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8F442-EAA3-4460-BE3F-F1BB738CEA7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A99112-9030-40F0-86A2-B3375242D57B}"/>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43D605-3705-41FB-9D4B-279D5290018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05C0B0-8ACA-4C3E-8113-3B4D35646E0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3285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BAA2-59BB-4D30-8D73-3266D5B5C5F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53820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0087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CE32-7F9C-4568-920D-D4417F9B1B8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FD8193-C565-472E-9987-85451740FFB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A5FDD-1532-4202-B80C-0DB4FC309A8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190363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74B-B84C-4B2D-A7C8-3E68938B3F7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FACD96-1C5E-493F-B28D-EC42294C98D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8D986230-F7F8-472E-9BB9-B6320F839D1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674936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7BB66-E664-4FDF-BE1F-89F8BB5D88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A854C0-F3D5-4FCC-8AAE-B6F7F1450D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76472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C9F072-BC4A-4E2D-9C04-4B24E916E975}"/>
              </a:ext>
            </a:extLst>
          </p:cNvPr>
          <p:cNvSpPr>
            <a:spLocks noGrp="1"/>
          </p:cNvSpPr>
          <p:nvPr>
            <p:ph type="title" orient="vert"/>
          </p:nvPr>
        </p:nvSpPr>
        <p:spPr>
          <a:xfrm>
            <a:off x="6686550" y="381000"/>
            <a:ext cx="1924050" cy="6096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21D966-24FA-4CB9-85DD-DA44668D2B1F}"/>
              </a:ext>
            </a:extLst>
          </p:cNvPr>
          <p:cNvSpPr>
            <a:spLocks noGrp="1"/>
          </p:cNvSpPr>
          <p:nvPr>
            <p:ph type="body" orient="vert" idx="1"/>
          </p:nvPr>
        </p:nvSpPr>
        <p:spPr>
          <a:xfrm>
            <a:off x="914400" y="381000"/>
            <a:ext cx="5619750" cy="6096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93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w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BA652-231D-4FA9-8906-5CF7BA107C14}" type="datetime1">
              <a:rPr lang="en-US" smtClean="0"/>
              <a:t>4/19/2018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A928A-C230-496E-BE8B-E5B2808196A6}" type="slidenum">
              <a:rPr lang="en-US" smtClean="0"/>
              <a:t>‹#›</a:t>
            </a:fld>
            <a:endParaRPr lang="en-US"/>
          </a:p>
        </p:txBody>
      </p:sp>
    </p:spTree>
    <p:extLst>
      <p:ext uri="{BB962C8B-B14F-4D97-AF65-F5344CB8AC3E}">
        <p14:creationId xmlns:p14="http://schemas.microsoft.com/office/powerpoint/2010/main" val="1801598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7BA786-98F9-4DCA-A711-778E0C626106}" type="datetimeFigureOut">
              <a:rPr lang="en-US" smtClean="0"/>
              <a:pPr/>
              <a:t>4/19/2018</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6D8E99-6A5F-4C4B-A3D7-0E65FBAC5ACE}" type="slidenum">
              <a:rPr lang="en-US" smtClean="0"/>
              <a:pPr/>
              <a:t>‹#›</a:t>
            </a:fld>
            <a:endParaRPr lang="en-US" dirty="0"/>
          </a:p>
        </p:txBody>
      </p:sp>
    </p:spTree>
    <p:extLst>
      <p:ext uri="{BB962C8B-B14F-4D97-AF65-F5344CB8AC3E}">
        <p14:creationId xmlns:p14="http://schemas.microsoft.com/office/powerpoint/2010/main" val="33705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4/19/2018</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03905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7EF40-8E06-5445-AD6B-50C6D6DF37F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6B2C91-F45A-3A40-8DDB-96F6736DF9A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FE805-F077-9945-82A6-2337ED9AF80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4E03B8-3316-EC4C-A093-96292020B7D5}" type="datetimeFigureOut">
              <a:rPr lang="en-US" smtClean="0"/>
              <a:t>4/19/2018</a:t>
            </a:fld>
            <a:endParaRPr lang="en-US"/>
          </a:p>
        </p:txBody>
      </p:sp>
      <p:sp>
        <p:nvSpPr>
          <p:cNvPr id="5" name="Footer Placeholder 4">
            <a:extLst>
              <a:ext uri="{FF2B5EF4-FFF2-40B4-BE49-F238E27FC236}">
                <a16:creationId xmlns:a16="http://schemas.microsoft.com/office/drawing/2014/main" id="{DC589CC4-4797-C044-B728-3D297749C4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2EA1F5-5038-7245-AF29-F25CD4165BE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637188-AD9D-024B-8FE6-D5F2475AD579}" type="slidenum">
              <a:rPr lang="en-US" smtClean="0"/>
              <a:t>‹#›</a:t>
            </a:fld>
            <a:endParaRPr lang="en-US"/>
          </a:p>
        </p:txBody>
      </p:sp>
    </p:spTree>
    <p:extLst>
      <p:ext uri="{BB962C8B-B14F-4D97-AF65-F5344CB8AC3E}">
        <p14:creationId xmlns:p14="http://schemas.microsoft.com/office/powerpoint/2010/main" val="412314464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9179A4-9757-42EF-8643-DF85B4A1649A}" type="datetimeFigureOut">
              <a:rPr lang="en-US" smtClean="0"/>
              <a:t>4/19/2018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92B03A-23A2-457D-9B2E-246D43396D9E}" type="slidenum">
              <a:rPr lang="en-US" smtClean="0"/>
              <a:t>‹#›</a:t>
            </a:fld>
            <a:endParaRPr lang="en-US"/>
          </a:p>
        </p:txBody>
      </p:sp>
    </p:spTree>
    <p:extLst>
      <p:ext uri="{BB962C8B-B14F-4D97-AF65-F5344CB8AC3E}">
        <p14:creationId xmlns:p14="http://schemas.microsoft.com/office/powerpoint/2010/main" val="230029448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B61BEF0D-F0BB-DE4B-95CE-6DB70DBA9567}" type="datetimeFigureOut">
              <a:rPr lang="en-US" dirty="0"/>
              <a:pPr/>
              <a:t>4/19/2018</a:t>
            </a:fld>
            <a:endParaRPr lang="en-US" dirty="0"/>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8307636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98FD-2B66-4947-B9BB-28E9232E892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D61375-72B3-4D45-899A-5F515E08E6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66D57-BC09-8E44-86DD-ADD80D66496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5E2C4E-0B4A-0447-B7CA-41CE7C9EA768}" type="datetimeFigureOut">
              <a:rPr lang="en-US" smtClean="0"/>
              <a:t>4/19/2018</a:t>
            </a:fld>
            <a:endParaRPr lang="en-US"/>
          </a:p>
        </p:txBody>
      </p:sp>
      <p:sp>
        <p:nvSpPr>
          <p:cNvPr id="5" name="Footer Placeholder 4">
            <a:extLst>
              <a:ext uri="{FF2B5EF4-FFF2-40B4-BE49-F238E27FC236}">
                <a16:creationId xmlns:a16="http://schemas.microsoft.com/office/drawing/2014/main" id="{D18FAEB3-1F66-1D46-9B82-06E3D20D226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3AC649-B75D-3747-B733-7579043872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1E40BE-3613-5842-8EB3-294AEE03DE6E}" type="slidenum">
              <a:rPr lang="en-US" smtClean="0"/>
              <a:t>‹#›</a:t>
            </a:fld>
            <a:endParaRPr lang="en-US"/>
          </a:p>
        </p:txBody>
      </p:sp>
    </p:spTree>
    <p:extLst>
      <p:ext uri="{BB962C8B-B14F-4D97-AF65-F5344CB8AC3E}">
        <p14:creationId xmlns:p14="http://schemas.microsoft.com/office/powerpoint/2010/main" val="202550320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1" descr="E:\Borders\BorderLandscape\BDRLC032.WM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381000"/>
            <a:ext cx="7696200" cy="1143000"/>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914400" y="1676400"/>
            <a:ext cx="7696200" cy="4800600"/>
          </a:xfrm>
          <a:prstGeom prst="rect">
            <a:avLst/>
          </a:prstGeom>
          <a:noFill/>
          <a:ln>
            <a:noFill/>
          </a:ln>
          <a:effectLst/>
          <a:extLst>
            <a:ext uri="{909E8E84-426E-40DD-AFC4-6F175D3DCCD1}">
              <a14:hiddenFill xmlns:a14="http://schemas.microsoft.com/office/drawing/2010/main">
                <a:solidFill>
                  <a:srgbClr val="660033">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27288267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6600" kern="1200">
          <a:solidFill>
            <a:schemeClr val="tx1"/>
          </a:solidFill>
          <a:latin typeface="+mj-lt"/>
          <a:ea typeface="+mj-ea"/>
          <a:cs typeface="+mj-cs"/>
        </a:defRPr>
      </a:lvl1pPr>
      <a:lvl2pPr algn="ctr" rtl="0" eaLnBrk="0" fontAlgn="base" hangingPunct="0">
        <a:spcBef>
          <a:spcPct val="0"/>
        </a:spcBef>
        <a:spcAft>
          <a:spcPct val="0"/>
        </a:spcAft>
        <a:defRPr sz="6600">
          <a:solidFill>
            <a:schemeClr val="tx1"/>
          </a:solidFill>
          <a:latin typeface="Freestyle Script" panose="030804020302050B0404" pitchFamily="66" charset="0"/>
        </a:defRPr>
      </a:lvl2pPr>
      <a:lvl3pPr algn="ctr" rtl="0" eaLnBrk="0" fontAlgn="base" hangingPunct="0">
        <a:spcBef>
          <a:spcPct val="0"/>
        </a:spcBef>
        <a:spcAft>
          <a:spcPct val="0"/>
        </a:spcAft>
        <a:defRPr sz="6600">
          <a:solidFill>
            <a:schemeClr val="tx1"/>
          </a:solidFill>
          <a:latin typeface="Freestyle Script" panose="030804020302050B0404" pitchFamily="66" charset="0"/>
        </a:defRPr>
      </a:lvl3pPr>
      <a:lvl4pPr algn="ctr" rtl="0" eaLnBrk="0" fontAlgn="base" hangingPunct="0">
        <a:spcBef>
          <a:spcPct val="0"/>
        </a:spcBef>
        <a:spcAft>
          <a:spcPct val="0"/>
        </a:spcAft>
        <a:defRPr sz="6600">
          <a:solidFill>
            <a:schemeClr val="tx1"/>
          </a:solidFill>
          <a:latin typeface="Freestyle Script" panose="030804020302050B0404" pitchFamily="66" charset="0"/>
        </a:defRPr>
      </a:lvl4pPr>
      <a:lvl5pPr algn="ctr" rtl="0" eaLnBrk="0" fontAlgn="base" hangingPunct="0">
        <a:spcBef>
          <a:spcPct val="0"/>
        </a:spcBef>
        <a:spcAft>
          <a:spcPct val="0"/>
        </a:spcAft>
        <a:defRPr sz="6600">
          <a:solidFill>
            <a:schemeClr val="tx1"/>
          </a:solidFill>
          <a:latin typeface="Freestyle Script" panose="030804020302050B0404" pitchFamily="66" charset="0"/>
        </a:defRPr>
      </a:lvl5pPr>
      <a:lvl6pPr marL="457200" algn="ctr" rtl="0" fontAlgn="base">
        <a:spcBef>
          <a:spcPct val="0"/>
        </a:spcBef>
        <a:spcAft>
          <a:spcPct val="0"/>
        </a:spcAft>
        <a:defRPr sz="6600">
          <a:solidFill>
            <a:schemeClr val="tx1"/>
          </a:solidFill>
          <a:latin typeface="Freestyle Script" panose="030804020302050B0404" pitchFamily="66" charset="0"/>
        </a:defRPr>
      </a:lvl6pPr>
      <a:lvl7pPr marL="914400" algn="ctr" rtl="0" fontAlgn="base">
        <a:spcBef>
          <a:spcPct val="0"/>
        </a:spcBef>
        <a:spcAft>
          <a:spcPct val="0"/>
        </a:spcAft>
        <a:defRPr sz="6600">
          <a:solidFill>
            <a:schemeClr val="tx1"/>
          </a:solidFill>
          <a:latin typeface="Freestyle Script" panose="030804020302050B0404" pitchFamily="66" charset="0"/>
        </a:defRPr>
      </a:lvl7pPr>
      <a:lvl8pPr marL="1371600" algn="ctr" rtl="0" fontAlgn="base">
        <a:spcBef>
          <a:spcPct val="0"/>
        </a:spcBef>
        <a:spcAft>
          <a:spcPct val="0"/>
        </a:spcAft>
        <a:defRPr sz="6600">
          <a:solidFill>
            <a:schemeClr val="tx1"/>
          </a:solidFill>
          <a:latin typeface="Freestyle Script" panose="030804020302050B0404" pitchFamily="66" charset="0"/>
        </a:defRPr>
      </a:lvl8pPr>
      <a:lvl9pPr marL="1828800" algn="ctr" rtl="0" fontAlgn="base">
        <a:spcBef>
          <a:spcPct val="0"/>
        </a:spcBef>
        <a:spcAft>
          <a:spcPct val="0"/>
        </a:spcAft>
        <a:defRPr sz="6600">
          <a:solidFill>
            <a:schemeClr val="tx1"/>
          </a:solidFill>
          <a:latin typeface="Freestyle Script" panose="030804020302050B0404" pitchFamily="66" charset="0"/>
        </a:defRPr>
      </a:lvl9pPr>
    </p:titleStyle>
    <p:bodyStyle>
      <a:lvl1pPr marL="342900" indent="-342900" algn="l" rtl="0" eaLnBrk="0" fontAlgn="base" hangingPunct="0">
        <a:spcBef>
          <a:spcPct val="20000"/>
        </a:spcBef>
        <a:spcAft>
          <a:spcPct val="0"/>
        </a:spcAft>
        <a:buChar char="•"/>
        <a:defRPr sz="4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4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4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3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3" Type="http://schemas.openxmlformats.org/officeDocument/2006/relationships/hyperlink" Target="mailto:allee@westernu.edu" TargetMode="External"/><Relationship Id="rId2" Type="http://schemas.openxmlformats.org/officeDocument/2006/relationships/image" Target="../media/image10.pn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3" Type="http://schemas.openxmlformats.org/officeDocument/2006/relationships/hyperlink" Target="mailto:jmann@westernu.edu" TargetMode="External"/><Relationship Id="rId2" Type="http://schemas.openxmlformats.org/officeDocument/2006/relationships/image" Target="../media/image10.png"/><Relationship Id="rId1" Type="http://schemas.openxmlformats.org/officeDocument/2006/relationships/slideLayout" Target="../slideLayouts/slideLayout67.xml"/><Relationship Id="rId4" Type="http://schemas.openxmlformats.org/officeDocument/2006/relationships/hyperlink" Target="mailto:kboyer@westernu.edu"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hyperlink" Target="http://www.westernu.edu/academic-senate/suggestion-and-feedback/" TargetMode="Externa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1.xml.rels><?xml version="1.0" encoding="UTF-8" standalone="yes"?>
<Relationships xmlns="http://schemas.openxmlformats.org/package/2006/relationships"><Relationship Id="rId3" Type="http://schemas.openxmlformats.org/officeDocument/2006/relationships/hyperlink" Target="http://www.westernu.edu/academic-senate/" TargetMode="Externa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sternu_type_rev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1" y="457200"/>
            <a:ext cx="2128838" cy="258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19603" y="3274456"/>
            <a:ext cx="4002186" cy="584775"/>
          </a:xfrm>
          <a:prstGeom prst="rect">
            <a:avLst/>
          </a:prstGeom>
        </p:spPr>
        <p:txBody>
          <a:bodyPr wrap="none">
            <a:spAutoFit/>
          </a:bodyPr>
          <a:lstStyle/>
          <a:p>
            <a:pPr algn="ctr"/>
            <a:r>
              <a:rPr lang="en-US" sz="3200" b="1" dirty="0"/>
              <a:t>ACADEMIC ASSEMBLY </a:t>
            </a:r>
          </a:p>
        </p:txBody>
      </p:sp>
      <p:sp>
        <p:nvSpPr>
          <p:cNvPr id="6" name="TextBox 5"/>
          <p:cNvSpPr txBox="1"/>
          <p:nvPr/>
        </p:nvSpPr>
        <p:spPr>
          <a:xfrm>
            <a:off x="2830467" y="4343411"/>
            <a:ext cx="3733800" cy="584775"/>
          </a:xfrm>
          <a:prstGeom prst="rect">
            <a:avLst/>
          </a:prstGeom>
          <a:noFill/>
        </p:spPr>
        <p:txBody>
          <a:bodyPr wrap="square" rtlCol="0">
            <a:spAutoFit/>
          </a:bodyPr>
          <a:lstStyle/>
          <a:p>
            <a:r>
              <a:rPr lang="en-US" sz="3200" dirty="0"/>
              <a:t>April 19, 2018</a:t>
            </a:r>
          </a:p>
        </p:txBody>
      </p:sp>
    </p:spTree>
    <p:custDataLst>
      <p:tags r:id="rId1"/>
    </p:custDataLst>
    <p:extLst>
      <p:ext uri="{BB962C8B-B14F-4D97-AF65-F5344CB8AC3E}">
        <p14:creationId xmlns:p14="http://schemas.microsoft.com/office/powerpoint/2010/main" val="3406743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57207" y="1063591"/>
            <a:ext cx="7594045" cy="4673771"/>
          </a:xfrm>
          <a:prstGeom prst="rect">
            <a:avLst/>
          </a:prstGeom>
        </p:spPr>
      </p:pic>
    </p:spTree>
    <p:extLst>
      <p:ext uri="{BB962C8B-B14F-4D97-AF65-F5344CB8AC3E}">
        <p14:creationId xmlns:p14="http://schemas.microsoft.com/office/powerpoint/2010/main" val="1980863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2017-2018 highlights</a:t>
            </a:r>
          </a:p>
        </p:txBody>
      </p:sp>
      <p:sp>
        <p:nvSpPr>
          <p:cNvPr id="3" name="Content Placeholder 2"/>
          <p:cNvSpPr>
            <a:spLocks noGrp="1"/>
          </p:cNvSpPr>
          <p:nvPr>
            <p:ph idx="1"/>
          </p:nvPr>
        </p:nvSpPr>
        <p:spPr>
          <a:xfrm>
            <a:off x="628650" y="1871042"/>
            <a:ext cx="7886700" cy="4239816"/>
          </a:xfrm>
        </p:spPr>
        <p:txBody>
          <a:bodyPr>
            <a:normAutofit fontScale="40000" lnSpcReduction="20000"/>
          </a:bodyPr>
          <a:lstStyle/>
          <a:p>
            <a:r>
              <a:rPr lang="en-US" b="1" dirty="0"/>
              <a:t>April Mr. Todd Clark, Director Facilities</a:t>
            </a:r>
          </a:p>
          <a:p>
            <a:pPr lvl="1"/>
            <a:r>
              <a:rPr lang="en-US" dirty="0"/>
              <a:t>Challenges with booking classrooms without using-Colleges use different systems Outlook or SharePoint</a:t>
            </a:r>
          </a:p>
          <a:p>
            <a:pPr lvl="1"/>
            <a:r>
              <a:rPr lang="en-US" dirty="0"/>
              <a:t>Suggest survey for office needs (Note: new committee in progress)</a:t>
            </a:r>
          </a:p>
          <a:p>
            <a:pPr lvl="1"/>
            <a:r>
              <a:rPr lang="en-US" dirty="0"/>
              <a:t>Recommend feedback system</a:t>
            </a:r>
          </a:p>
          <a:p>
            <a:r>
              <a:rPr lang="en-US" b="1" dirty="0"/>
              <a:t>Sept. Ms. Pat Vader, Director Library</a:t>
            </a:r>
          </a:p>
          <a:p>
            <a:pPr lvl="1"/>
            <a:r>
              <a:rPr lang="en-US" dirty="0"/>
              <a:t>Constant assessment of electronic resources (Increased costs annually)</a:t>
            </a:r>
          </a:p>
          <a:p>
            <a:pPr lvl="1"/>
            <a:r>
              <a:rPr lang="en-US" dirty="0"/>
              <a:t>Reallocating spaces for computer lab, study rooms, </a:t>
            </a:r>
          </a:p>
          <a:p>
            <a:pPr lvl="1"/>
            <a:r>
              <a:rPr lang="en-US" dirty="0"/>
              <a:t>Surveys on effectiveness/needs launched annually-alternating faculty and students</a:t>
            </a:r>
          </a:p>
          <a:p>
            <a:r>
              <a:rPr lang="en-US" b="1" dirty="0"/>
              <a:t>Oct. Mr. Michael Butler Director of Procurement Services </a:t>
            </a:r>
          </a:p>
          <a:p>
            <a:pPr lvl="1"/>
            <a:r>
              <a:rPr lang="en-US" dirty="0"/>
              <a:t>New electronic service: Elixir and central receiving</a:t>
            </a:r>
          </a:p>
          <a:p>
            <a:pPr lvl="1"/>
            <a:r>
              <a:rPr lang="en-US" dirty="0"/>
              <a:t>PO Numbers critical</a:t>
            </a:r>
          </a:p>
          <a:p>
            <a:pPr lvl="1"/>
            <a:r>
              <a:rPr lang="en-US" dirty="0"/>
              <a:t>Notify purchasing if special items (radioactive, controlled) ordered</a:t>
            </a:r>
          </a:p>
          <a:p>
            <a:pPr lvl="1"/>
            <a:r>
              <a:rPr lang="en-US" dirty="0"/>
              <a:t>New inventory and tagging system coming soon.</a:t>
            </a:r>
          </a:p>
          <a:p>
            <a:pPr lvl="1"/>
            <a:r>
              <a:rPr lang="en-US" dirty="0"/>
              <a:t>Working on website with information on process requirements and procedures (est. 2019)</a:t>
            </a:r>
          </a:p>
          <a:p>
            <a:pPr lvl="1"/>
            <a:r>
              <a:rPr lang="en-US" dirty="0"/>
              <a:t>Recommend process to evaluate how well department meets needs</a:t>
            </a:r>
          </a:p>
          <a:p>
            <a:r>
              <a:rPr lang="en-US" b="1" dirty="0"/>
              <a:t>Nov. Ms. Linda Emilio, Director Human Relations</a:t>
            </a:r>
          </a:p>
          <a:p>
            <a:pPr lvl="1"/>
            <a:r>
              <a:rPr lang="en-US" dirty="0"/>
              <a:t>Compliance project ongoing</a:t>
            </a:r>
          </a:p>
          <a:p>
            <a:pPr lvl="1"/>
            <a:r>
              <a:rPr lang="en-US" dirty="0"/>
              <a:t>Evaluations moving to People Admin</a:t>
            </a:r>
          </a:p>
          <a:p>
            <a:pPr lvl="1"/>
            <a:r>
              <a:rPr lang="en-US" dirty="0"/>
              <a:t>Positions yet to be filled</a:t>
            </a:r>
          </a:p>
          <a:p>
            <a:pPr lvl="1"/>
            <a:r>
              <a:rPr lang="en-US" dirty="0"/>
              <a:t>Recommend setting up process to evaluate effectiveness</a:t>
            </a:r>
          </a:p>
          <a:p>
            <a:r>
              <a:rPr lang="en-US" b="1" dirty="0"/>
              <a:t>Feb./March WASUC Accreditation meetings</a:t>
            </a:r>
          </a:p>
        </p:txBody>
      </p:sp>
    </p:spTree>
    <p:extLst>
      <p:ext uri="{BB962C8B-B14F-4D97-AF65-F5344CB8AC3E}">
        <p14:creationId xmlns:p14="http://schemas.microsoft.com/office/powerpoint/2010/main" val="756424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4402666"/>
            <a:ext cx="6324601" cy="1364531"/>
          </a:xfrm>
        </p:spPr>
        <p:txBody>
          <a:bodyPr>
            <a:normAutofit/>
          </a:bodyPr>
          <a:lstStyle/>
          <a:p>
            <a:r>
              <a:rPr lang="en-US" sz="3200" dirty="0"/>
              <a:t>ACADEMIC STANDARDS AND POLIC Y COMMITTEE</a:t>
            </a:r>
          </a:p>
        </p:txBody>
      </p:sp>
      <p:pic>
        <p:nvPicPr>
          <p:cNvPr id="4" name="Picture 3" descr="WesternU logo horz 7-10-03.jpg"/>
          <p:cNvPicPr>
            <a:picLocks noChangeAspect="1"/>
          </p:cNvPicPr>
          <p:nvPr/>
        </p:nvPicPr>
        <p:blipFill>
          <a:blip r:embed="rId3" cstate="print">
            <a:clrChange>
              <a:clrFrom>
                <a:srgbClr val="FFFFFF"/>
              </a:clrFrom>
              <a:clrTo>
                <a:srgbClr val="FFFFFF">
                  <a:alpha val="0"/>
                </a:srgbClr>
              </a:clrTo>
            </a:clrChange>
            <a:duotone>
              <a:prstClr val="black"/>
              <a:schemeClr val="bg2">
                <a:lumMod val="40000"/>
                <a:lumOff val="60000"/>
                <a:tint val="45000"/>
                <a:satMod val="400000"/>
              </a:schemeClr>
            </a:duotone>
          </a:blip>
          <a:srcRect/>
          <a:stretch>
            <a:fillRect/>
          </a:stretch>
        </p:blipFill>
        <p:spPr bwMode="auto">
          <a:xfrm>
            <a:off x="3117850" y="457200"/>
            <a:ext cx="5340350" cy="2209800"/>
          </a:xfrm>
          <a:prstGeom prst="rect">
            <a:avLst/>
          </a:prstGeom>
          <a:noFill/>
          <a:ln w="9525">
            <a:noFill/>
            <a:miter lim="800000"/>
            <a:headEnd/>
            <a:tailEnd/>
          </a:ln>
        </p:spPr>
      </p:pic>
    </p:spTree>
    <p:extLst>
      <p:ext uri="{BB962C8B-B14F-4D97-AF65-F5344CB8AC3E}">
        <p14:creationId xmlns:p14="http://schemas.microsoft.com/office/powerpoint/2010/main" val="889027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Members </a:t>
            </a:r>
          </a:p>
        </p:txBody>
      </p:sp>
      <p:sp>
        <p:nvSpPr>
          <p:cNvPr id="3" name="Content Placeholder 2"/>
          <p:cNvSpPr>
            <a:spLocks noGrp="1"/>
          </p:cNvSpPr>
          <p:nvPr>
            <p:ph idx="1"/>
          </p:nvPr>
        </p:nvSpPr>
        <p:spPr>
          <a:xfrm>
            <a:off x="982133" y="2286000"/>
            <a:ext cx="7704667" cy="4343400"/>
          </a:xfrm>
        </p:spPr>
        <p:txBody>
          <a:bodyPr>
            <a:normAutofit/>
          </a:bodyPr>
          <a:lstStyle/>
          <a:p>
            <a:pPr fontAlgn="base"/>
            <a:r>
              <a:rPr lang="en-US" dirty="0"/>
              <a:t>Donna Emanuele (Chair) , </a:t>
            </a:r>
            <a:r>
              <a:rPr lang="en-US" i="1" dirty="0"/>
              <a:t>College of Graduate Nursing</a:t>
            </a:r>
          </a:p>
          <a:p>
            <a:pPr fontAlgn="base"/>
            <a:r>
              <a:rPr lang="en-US" dirty="0"/>
              <a:t>Shalechia Hunt (Vice Chair) , </a:t>
            </a:r>
            <a:r>
              <a:rPr lang="en-US" i="1" dirty="0"/>
              <a:t>College of Health Sciences</a:t>
            </a:r>
          </a:p>
          <a:p>
            <a:pPr lvl="1" fontAlgn="base"/>
            <a:r>
              <a:rPr lang="en-US" dirty="0"/>
              <a:t>Eric Gupta, </a:t>
            </a:r>
            <a:r>
              <a:rPr lang="en-US" i="1" dirty="0"/>
              <a:t>College of Pharmacy </a:t>
            </a:r>
          </a:p>
          <a:p>
            <a:pPr lvl="1" fontAlgn="base"/>
            <a:r>
              <a:rPr lang="en-US" dirty="0"/>
              <a:t>Valerie Quan , </a:t>
            </a:r>
            <a:r>
              <a:rPr lang="en-US" i="1" dirty="0"/>
              <a:t>College of Optometry</a:t>
            </a:r>
          </a:p>
          <a:p>
            <a:pPr lvl="1" fontAlgn="base"/>
            <a:r>
              <a:rPr lang="en-US" dirty="0"/>
              <a:t>Beatrice Saviola , </a:t>
            </a:r>
            <a:r>
              <a:rPr lang="en-US" i="1" dirty="0"/>
              <a:t>College of Osteopathic Medicine of the Pacific</a:t>
            </a:r>
          </a:p>
          <a:p>
            <a:pPr lvl="1" fontAlgn="base"/>
            <a:r>
              <a:rPr lang="en-US" dirty="0"/>
              <a:t>Irina Vukmanovic Nosrat , </a:t>
            </a:r>
            <a:r>
              <a:rPr lang="en-US" i="1" dirty="0"/>
              <a:t>College of Dental Medicine</a:t>
            </a:r>
          </a:p>
          <a:p>
            <a:pPr fontAlgn="base"/>
            <a:r>
              <a:rPr lang="en-US" dirty="0"/>
              <a:t>Sheree Aston </a:t>
            </a:r>
            <a:r>
              <a:rPr lang="en-US" i="1" dirty="0"/>
              <a:t>(Ex-Officio Member) </a:t>
            </a:r>
          </a:p>
          <a:p>
            <a:pPr fontAlgn="base"/>
            <a:r>
              <a:rPr lang="en-US" dirty="0"/>
              <a:t>Alyssa Rodriguez, </a:t>
            </a:r>
            <a:r>
              <a:rPr lang="en-US" i="1" dirty="0"/>
              <a:t>Administrative Assistance</a:t>
            </a:r>
          </a:p>
          <a:p>
            <a:endParaRPr lang="en-US" dirty="0"/>
          </a:p>
        </p:txBody>
      </p:sp>
    </p:spTree>
    <p:extLst>
      <p:ext uri="{BB962C8B-B14F-4D97-AF65-F5344CB8AC3E}">
        <p14:creationId xmlns:p14="http://schemas.microsoft.com/office/powerpoint/2010/main" val="1659962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Activities &amp; Updates</a:t>
            </a:r>
          </a:p>
        </p:txBody>
      </p:sp>
      <p:sp>
        <p:nvSpPr>
          <p:cNvPr id="3" name="Content Placeholder 2"/>
          <p:cNvSpPr>
            <a:spLocks noGrp="1"/>
          </p:cNvSpPr>
          <p:nvPr>
            <p:ph idx="1"/>
          </p:nvPr>
        </p:nvSpPr>
        <p:spPr>
          <a:xfrm>
            <a:off x="982133" y="2667000"/>
            <a:ext cx="7704667" cy="4572000"/>
          </a:xfrm>
        </p:spPr>
        <p:txBody>
          <a:bodyPr>
            <a:normAutofit fontScale="92500" lnSpcReduction="10000"/>
          </a:bodyPr>
          <a:lstStyle/>
          <a:p>
            <a:r>
              <a:rPr lang="en-US" dirty="0"/>
              <a:t>Created online One Drive for ASP members to access all information  </a:t>
            </a:r>
          </a:p>
          <a:p>
            <a:pPr lvl="1"/>
            <a:r>
              <a:rPr lang="en-US" dirty="0"/>
              <a:t>Zoom account created to engage presence</a:t>
            </a:r>
          </a:p>
          <a:p>
            <a:r>
              <a:rPr lang="en-US" dirty="0"/>
              <a:t>Online score card  developed to review programs</a:t>
            </a:r>
          </a:p>
          <a:p>
            <a:pPr lvl="1"/>
            <a:r>
              <a:rPr lang="en-US" dirty="0"/>
              <a:t>Optometry program reviewed and submitted to Provost</a:t>
            </a:r>
          </a:p>
          <a:p>
            <a:r>
              <a:rPr lang="en-US" dirty="0"/>
              <a:t>Policy review</a:t>
            </a:r>
          </a:p>
          <a:p>
            <a:pPr lvl="1"/>
            <a:r>
              <a:rPr lang="en-US" dirty="0"/>
              <a:t>College of Allied Health Professions (CAHP): CAHP Policy on Substantive Curriculum Change (Now, </a:t>
            </a:r>
            <a:r>
              <a:rPr lang="en-US" b="1" i="1" dirty="0"/>
              <a:t>College of Health Sciences</a:t>
            </a:r>
            <a:r>
              <a:rPr lang="en-US" dirty="0"/>
              <a:t>)</a:t>
            </a:r>
          </a:p>
          <a:p>
            <a:pPr lvl="2"/>
            <a:r>
              <a:rPr lang="en-US" dirty="0"/>
              <a:t>Reviewed documents and accepted with minor revision</a:t>
            </a:r>
          </a:p>
          <a:p>
            <a:r>
              <a:rPr lang="en-US" dirty="0"/>
              <a:t>Curriculum Committee Chair Meeting</a:t>
            </a:r>
          </a:p>
          <a:p>
            <a:pPr lvl="1"/>
            <a:r>
              <a:rPr lang="en-US" dirty="0"/>
              <a:t>April 25, 2018 11:3001:30pm (Library 4</a:t>
            </a:r>
            <a:r>
              <a:rPr lang="en-US" baseline="30000" dirty="0"/>
              <a:t>th</a:t>
            </a:r>
            <a:r>
              <a:rPr lang="en-US" dirty="0"/>
              <a:t> floor)</a:t>
            </a:r>
          </a:p>
          <a:p>
            <a:endParaRPr lang="en-US" dirty="0"/>
          </a:p>
          <a:p>
            <a:endParaRPr lang="en-US" dirty="0"/>
          </a:p>
          <a:p>
            <a:endParaRPr lang="en-US" dirty="0"/>
          </a:p>
        </p:txBody>
      </p:sp>
    </p:spTree>
    <p:extLst>
      <p:ext uri="{BB962C8B-B14F-4D97-AF65-F5344CB8AC3E}">
        <p14:creationId xmlns:p14="http://schemas.microsoft.com/office/powerpoint/2010/main" val="3558167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University Faculty Affairs </a:t>
            </a:r>
          </a:p>
        </p:txBody>
      </p:sp>
      <p:sp>
        <p:nvSpPr>
          <p:cNvPr id="4" name="Content Placeholder 3"/>
          <p:cNvSpPr>
            <a:spLocks noGrp="1"/>
          </p:cNvSpPr>
          <p:nvPr>
            <p:ph type="subTitle" idx="1"/>
          </p:nvPr>
        </p:nvSpPr>
        <p:spPr/>
        <p:txBody>
          <a:bodyPr/>
          <a:lstStyle/>
          <a:p>
            <a:pPr lvl="1"/>
            <a:r>
              <a:rPr lang="en-US" dirty="0"/>
              <a:t>Rod Hicks – Chair</a:t>
            </a:r>
          </a:p>
          <a:p>
            <a:pPr lvl="1"/>
            <a:r>
              <a:rPr lang="en-US" dirty="0"/>
              <a:t>Malika </a:t>
            </a:r>
            <a:r>
              <a:rPr lang="en-US" dirty="0" err="1"/>
              <a:t>Kachani</a:t>
            </a:r>
            <a:r>
              <a:rPr lang="en-US" dirty="0"/>
              <a:t> – Vice chair</a:t>
            </a:r>
          </a:p>
        </p:txBody>
      </p:sp>
    </p:spTree>
    <p:custDataLst>
      <p:tags r:id="rId1"/>
    </p:custDataLst>
    <p:extLst>
      <p:ext uri="{BB962C8B-B14F-4D97-AF65-F5344CB8AC3E}">
        <p14:creationId xmlns:p14="http://schemas.microsoft.com/office/powerpoint/2010/main" val="1752603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894D-8C76-45C0-A413-7ECD266FB0E2}"/>
              </a:ext>
            </a:extLst>
          </p:cNvPr>
          <p:cNvSpPr>
            <a:spLocks noGrp="1"/>
          </p:cNvSpPr>
          <p:nvPr>
            <p:ph type="title"/>
          </p:nvPr>
        </p:nvSpPr>
        <p:spPr/>
        <p:txBody>
          <a:bodyPr/>
          <a:lstStyle/>
          <a:p>
            <a:r>
              <a:rPr lang="en-US" dirty="0"/>
              <a:t>Faculty Affairs Members</a:t>
            </a:r>
          </a:p>
        </p:txBody>
      </p:sp>
      <p:sp>
        <p:nvSpPr>
          <p:cNvPr id="4" name="Date Placeholder 3">
            <a:extLst>
              <a:ext uri="{FF2B5EF4-FFF2-40B4-BE49-F238E27FC236}">
                <a16:creationId xmlns:a16="http://schemas.microsoft.com/office/drawing/2014/main" id="{CEBCAEEA-1EB7-499B-8EF4-2A5D227100E3}"/>
              </a:ext>
            </a:extLst>
          </p:cNvPr>
          <p:cNvSpPr>
            <a:spLocks noGrp="1"/>
          </p:cNvSpPr>
          <p:nvPr>
            <p:ph type="dt" sz="half" idx="10"/>
          </p:nvPr>
        </p:nvSpPr>
        <p:spPr/>
        <p:txBody>
          <a:bodyPr/>
          <a:lstStyle/>
          <a:p>
            <a:fld id="{07AB1AE2-446E-4B2B-8C69-9363BB766890}" type="datetime1">
              <a:rPr lang="en-US" smtClean="0"/>
              <a:t>4/19/2018</a:t>
            </a:fld>
            <a:endParaRPr lang="en-US"/>
          </a:p>
        </p:txBody>
      </p:sp>
      <p:graphicFrame>
        <p:nvGraphicFramePr>
          <p:cNvPr id="8" name="Content Placeholder 7">
            <a:extLst>
              <a:ext uri="{FF2B5EF4-FFF2-40B4-BE49-F238E27FC236}">
                <a16:creationId xmlns:a16="http://schemas.microsoft.com/office/drawing/2014/main" id="{343223F0-07AF-42AE-9EF1-D9C86A7AF85A}"/>
              </a:ext>
            </a:extLst>
          </p:cNvPr>
          <p:cNvGraphicFramePr>
            <a:graphicFrameLocks noGrp="1"/>
          </p:cNvGraphicFramePr>
          <p:nvPr>
            <p:ph idx="1"/>
            <p:extLst>
              <p:ext uri="{D42A27DB-BD31-4B8C-83A1-F6EECF244321}">
                <p14:modId xmlns:p14="http://schemas.microsoft.com/office/powerpoint/2010/main" val="3097261811"/>
              </p:ext>
            </p:extLst>
          </p:nvPr>
        </p:nvGraphicFramePr>
        <p:xfrm>
          <a:off x="1633537" y="1668620"/>
          <a:ext cx="4462463" cy="4940588"/>
        </p:xfrm>
        <a:graphic>
          <a:graphicData uri="http://schemas.openxmlformats.org/drawingml/2006/table">
            <a:tbl>
              <a:tblPr/>
              <a:tblGrid>
                <a:gridCol w="4462463">
                  <a:extLst>
                    <a:ext uri="{9D8B030D-6E8A-4147-A177-3AD203B41FA5}">
                      <a16:colId xmlns:a16="http://schemas.microsoft.com/office/drawing/2014/main" val="3106487468"/>
                    </a:ext>
                  </a:extLst>
                </a:gridCol>
              </a:tblGrid>
              <a:tr h="763414">
                <a:tc>
                  <a:txBody>
                    <a:bodyPr/>
                    <a:lstStyle/>
                    <a:p>
                      <a:pPr fontAlgn="t"/>
                      <a:endParaRPr lang="en-US" sz="3200" dirty="0">
                        <a:effectLst/>
                      </a:endParaRP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1895592579"/>
                  </a:ext>
                </a:extLst>
              </a:tr>
              <a:tr h="381707">
                <a:tc>
                  <a:txBody>
                    <a:bodyPr/>
                    <a:lstStyle/>
                    <a:p>
                      <a:pPr fontAlgn="t"/>
                      <a:r>
                        <a:rPr lang="en-US" sz="3200" dirty="0">
                          <a:effectLst/>
                        </a:rPr>
                        <a:t> Joshua Cameron</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3197240392"/>
                  </a:ext>
                </a:extLst>
              </a:tr>
              <a:tr h="381707">
                <a:tc>
                  <a:txBody>
                    <a:bodyPr/>
                    <a:lstStyle/>
                    <a:p>
                      <a:pPr fontAlgn="t"/>
                      <a:r>
                        <a:rPr lang="en-US" sz="3200">
                          <a:effectLst/>
                        </a:rPr>
                        <a:t> Casey Chaney</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1278356880"/>
                  </a:ext>
                </a:extLst>
              </a:tr>
              <a:tr h="381707">
                <a:tc>
                  <a:txBody>
                    <a:bodyPr/>
                    <a:lstStyle/>
                    <a:p>
                      <a:pPr fontAlgn="t"/>
                      <a:r>
                        <a:rPr lang="en-US" sz="3200">
                          <a:effectLst/>
                        </a:rPr>
                        <a:t> Edward Goering</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234111673"/>
                  </a:ext>
                </a:extLst>
              </a:tr>
              <a:tr h="381707">
                <a:tc>
                  <a:txBody>
                    <a:bodyPr/>
                    <a:lstStyle/>
                    <a:p>
                      <a:pPr fontAlgn="t"/>
                      <a:r>
                        <a:rPr lang="en-US" sz="3200" dirty="0">
                          <a:effectLst/>
                        </a:rPr>
                        <a:t> Rodney Hicks</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492323691"/>
                  </a:ext>
                </a:extLst>
              </a:tr>
              <a:tr h="381707">
                <a:tc>
                  <a:txBody>
                    <a:bodyPr/>
                    <a:lstStyle/>
                    <a:p>
                      <a:pPr fontAlgn="t"/>
                      <a:r>
                        <a:rPr lang="en-US" sz="3200" dirty="0">
                          <a:effectLst/>
                        </a:rPr>
                        <a:t> Malika </a:t>
                      </a:r>
                      <a:r>
                        <a:rPr lang="en-US" sz="3200" dirty="0" err="1">
                          <a:effectLst/>
                        </a:rPr>
                        <a:t>Kachani</a:t>
                      </a:r>
                      <a:endParaRPr lang="en-US" sz="3200" dirty="0">
                        <a:effectLst/>
                      </a:endParaRP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3621988768"/>
                  </a:ext>
                </a:extLst>
              </a:tr>
              <a:tr h="381707">
                <a:tc>
                  <a:txBody>
                    <a:bodyPr/>
                    <a:lstStyle/>
                    <a:p>
                      <a:pPr fontAlgn="t"/>
                      <a:r>
                        <a:rPr lang="en-US" sz="3200">
                          <a:effectLst/>
                        </a:rPr>
                        <a:t> Pen-Jen Lin</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848202339"/>
                  </a:ext>
                </a:extLst>
              </a:tr>
              <a:tr h="381707">
                <a:tc>
                  <a:txBody>
                    <a:bodyPr/>
                    <a:lstStyle/>
                    <a:p>
                      <a:pPr fontAlgn="t"/>
                      <a:r>
                        <a:rPr lang="en-US" sz="3200">
                          <a:effectLst/>
                        </a:rPr>
                        <a:t> Kabir Lutfy</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4291557006"/>
                  </a:ext>
                </a:extLst>
              </a:tr>
              <a:tr h="763414">
                <a:tc>
                  <a:txBody>
                    <a:bodyPr/>
                    <a:lstStyle/>
                    <a:p>
                      <a:pPr fontAlgn="t"/>
                      <a:r>
                        <a:rPr lang="en-US" sz="3200" dirty="0">
                          <a:effectLst/>
                        </a:rPr>
                        <a:t> Elizabeth </a:t>
                      </a:r>
                      <a:r>
                        <a:rPr lang="en-US" sz="3200" dirty="0" err="1">
                          <a:effectLst/>
                        </a:rPr>
                        <a:t>Rega</a:t>
                      </a:r>
                      <a:r>
                        <a:rPr lang="en-US" sz="3200" dirty="0">
                          <a:effectLst/>
                        </a:rPr>
                        <a:t>**</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3455640856"/>
                  </a:ext>
                </a:extLst>
              </a:tr>
            </a:tbl>
          </a:graphicData>
        </a:graphic>
      </p:graphicFrame>
    </p:spTree>
    <p:extLst>
      <p:ext uri="{BB962C8B-B14F-4D97-AF65-F5344CB8AC3E}">
        <p14:creationId xmlns:p14="http://schemas.microsoft.com/office/powerpoint/2010/main" val="3977328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49C0-61CE-44C2-8811-EEBC524215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A92F80-96EC-48B5-B3A4-16B431027E59}"/>
              </a:ext>
            </a:extLst>
          </p:cNvPr>
          <p:cNvSpPr>
            <a:spLocks noGrp="1"/>
          </p:cNvSpPr>
          <p:nvPr>
            <p:ph idx="1"/>
          </p:nvPr>
        </p:nvSpPr>
        <p:spPr/>
        <p:txBody>
          <a:bodyPr>
            <a:normAutofit/>
          </a:bodyPr>
          <a:lstStyle/>
          <a:p>
            <a:r>
              <a:rPr lang="en-US" dirty="0"/>
              <a:t>Annual Evaluation of faculty by their supervisors and workload: memo sent to the U to Provost about having a task force  </a:t>
            </a:r>
          </a:p>
          <a:p>
            <a:r>
              <a:rPr lang="en-US" dirty="0"/>
              <a:t>College faculty handbooks to be aligned with U handbook </a:t>
            </a:r>
          </a:p>
          <a:p>
            <a:r>
              <a:rPr lang="en-US" dirty="0"/>
              <a:t>University faculty awards</a:t>
            </a:r>
          </a:p>
          <a:p>
            <a:r>
              <a:rPr lang="en-US" dirty="0"/>
              <a:t>Future Emeritus policy changes</a:t>
            </a:r>
          </a:p>
          <a:p>
            <a:endParaRPr lang="en-US" dirty="0"/>
          </a:p>
        </p:txBody>
      </p:sp>
      <p:sp>
        <p:nvSpPr>
          <p:cNvPr id="4" name="Date Placeholder 3">
            <a:extLst>
              <a:ext uri="{FF2B5EF4-FFF2-40B4-BE49-F238E27FC236}">
                <a16:creationId xmlns:a16="http://schemas.microsoft.com/office/drawing/2014/main" id="{4CF690C2-6F7E-4BE6-821D-61454F983052}"/>
              </a:ext>
            </a:extLst>
          </p:cNvPr>
          <p:cNvSpPr>
            <a:spLocks noGrp="1"/>
          </p:cNvSpPr>
          <p:nvPr>
            <p:ph type="dt" sz="half" idx="10"/>
          </p:nvPr>
        </p:nvSpPr>
        <p:spPr/>
        <p:txBody>
          <a:bodyPr/>
          <a:lstStyle/>
          <a:p>
            <a:fld id="{07AB1AE2-446E-4B2B-8C69-9363BB766890}" type="datetime1">
              <a:rPr lang="en-US" smtClean="0"/>
              <a:t>4/19/2018</a:t>
            </a:fld>
            <a:endParaRPr lang="en-US"/>
          </a:p>
        </p:txBody>
      </p:sp>
    </p:spTree>
    <p:extLst>
      <p:ext uri="{BB962C8B-B14F-4D97-AF65-F5344CB8AC3E}">
        <p14:creationId xmlns:p14="http://schemas.microsoft.com/office/powerpoint/2010/main" val="298449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BDEE4-B518-49A2-B125-15D9091E51EC}"/>
              </a:ext>
            </a:extLst>
          </p:cNvPr>
          <p:cNvSpPr>
            <a:spLocks noGrp="1"/>
          </p:cNvSpPr>
          <p:nvPr>
            <p:ph type="ctrTitle"/>
          </p:nvPr>
        </p:nvSpPr>
        <p:spPr/>
        <p:txBody>
          <a:bodyPr/>
          <a:lstStyle/>
          <a:p>
            <a:r>
              <a:rPr lang="en-US" b="1" dirty="0"/>
              <a:t>University Budget Advisory Committee</a:t>
            </a:r>
          </a:p>
        </p:txBody>
      </p:sp>
      <p:sp>
        <p:nvSpPr>
          <p:cNvPr id="3" name="Subtitle 2">
            <a:extLst>
              <a:ext uri="{FF2B5EF4-FFF2-40B4-BE49-F238E27FC236}">
                <a16:creationId xmlns:a16="http://schemas.microsoft.com/office/drawing/2014/main" id="{00C5D374-916A-4407-977B-AB1791F54918}"/>
              </a:ext>
            </a:extLst>
          </p:cNvPr>
          <p:cNvSpPr>
            <a:spLocks noGrp="1"/>
          </p:cNvSpPr>
          <p:nvPr>
            <p:ph type="subTitle" idx="1"/>
          </p:nvPr>
        </p:nvSpPr>
        <p:spPr>
          <a:xfrm>
            <a:off x="1143000" y="3679095"/>
            <a:ext cx="6858000" cy="1241822"/>
          </a:xfrm>
        </p:spPr>
        <p:txBody>
          <a:bodyPr>
            <a:normAutofit/>
          </a:bodyPr>
          <a:lstStyle/>
          <a:p>
            <a:r>
              <a:rPr lang="en-US" sz="2700" b="1" dirty="0"/>
              <a:t>2017-2018</a:t>
            </a:r>
          </a:p>
        </p:txBody>
      </p:sp>
    </p:spTree>
    <p:extLst>
      <p:ext uri="{BB962C8B-B14F-4D97-AF65-F5344CB8AC3E}">
        <p14:creationId xmlns:p14="http://schemas.microsoft.com/office/powerpoint/2010/main" val="64002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1097756"/>
          </a:xfrm>
        </p:spPr>
        <p:txBody>
          <a:bodyPr>
            <a:normAutofit fontScale="90000"/>
          </a:bodyPr>
          <a:lstStyle/>
          <a:p>
            <a:r>
              <a:rPr lang="en-US" b="1" dirty="0">
                <a:latin typeface="Calibri" panose="020F0502020204030204" pitchFamily="34" charset="0"/>
                <a:ea typeface="Calibri" panose="020F0502020204030204" pitchFamily="34" charset="0"/>
                <a:cs typeface="Times New Roman" panose="02020603050405020304" pitchFamily="18" charset="0"/>
              </a:rPr>
              <a:t>University Budget Advisory Committee </a:t>
            </a:r>
            <a:br>
              <a:rPr lang="en-US" b="1"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4" name="Content Placeholder 3"/>
          <p:cNvGraphicFramePr>
            <a:graphicFrameLocks noGrp="1"/>
          </p:cNvGraphicFramePr>
          <p:nvPr>
            <p:ph idx="1"/>
            <p:extLst/>
          </p:nvPr>
        </p:nvGraphicFramePr>
        <p:xfrm>
          <a:off x="264696" y="2228849"/>
          <a:ext cx="8650706" cy="3631131"/>
        </p:xfrm>
        <a:graphic>
          <a:graphicData uri="http://schemas.openxmlformats.org/drawingml/2006/table">
            <a:tbl>
              <a:tblPr firstRow="1" firstCol="1" bandRow="1"/>
              <a:tblGrid>
                <a:gridCol w="1741455">
                  <a:extLst>
                    <a:ext uri="{9D8B030D-6E8A-4147-A177-3AD203B41FA5}">
                      <a16:colId xmlns:a16="http://schemas.microsoft.com/office/drawing/2014/main" val="1449129880"/>
                    </a:ext>
                  </a:extLst>
                </a:gridCol>
                <a:gridCol w="2181869">
                  <a:extLst>
                    <a:ext uri="{9D8B030D-6E8A-4147-A177-3AD203B41FA5}">
                      <a16:colId xmlns:a16="http://schemas.microsoft.com/office/drawing/2014/main" val="3941652494"/>
                    </a:ext>
                  </a:extLst>
                </a:gridCol>
                <a:gridCol w="2400056">
                  <a:extLst>
                    <a:ext uri="{9D8B030D-6E8A-4147-A177-3AD203B41FA5}">
                      <a16:colId xmlns:a16="http://schemas.microsoft.com/office/drawing/2014/main" val="108100615"/>
                    </a:ext>
                  </a:extLst>
                </a:gridCol>
                <a:gridCol w="2327326">
                  <a:extLst>
                    <a:ext uri="{9D8B030D-6E8A-4147-A177-3AD203B41FA5}">
                      <a16:colId xmlns:a16="http://schemas.microsoft.com/office/drawing/2014/main" val="554946868"/>
                    </a:ext>
                  </a:extLst>
                </a:gridCol>
              </a:tblGrid>
              <a:tr h="343213">
                <a:tc>
                  <a:txBody>
                    <a:bodyPr/>
                    <a:lstStyle/>
                    <a:p>
                      <a:pPr marL="0" marR="0" algn="ctr">
                        <a:lnSpc>
                          <a:spcPct val="107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9050" cap="flat" cmpd="sng" algn="ctr">
                      <a:solidFill>
                        <a:srgbClr val="2E74B5"/>
                      </a:solidFill>
                      <a:prstDash val="solid"/>
                      <a:round/>
                      <a:headEnd type="none" w="med" len="med"/>
                      <a:tailEnd type="none" w="med" len="med"/>
                    </a:lnT>
                    <a:lnB w="19050" cap="flat" cmpd="dbl" algn="ctr">
                      <a:solidFill>
                        <a:srgbClr val="4472C4"/>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TITLE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9050" cap="flat" cmpd="sng" algn="ctr">
                      <a:solidFill>
                        <a:srgbClr val="2E74B5"/>
                      </a:solidFill>
                      <a:prstDash val="solid"/>
                      <a:round/>
                      <a:headEnd type="none" w="med" len="med"/>
                      <a:tailEnd type="none" w="med" len="med"/>
                    </a:lnT>
                    <a:lnB w="19050" cap="flat" cmpd="dbl" algn="ctr">
                      <a:solidFill>
                        <a:srgbClr val="4472C4"/>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NAME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9050" cap="flat" cmpd="sng" algn="ctr">
                      <a:solidFill>
                        <a:srgbClr val="2E74B5"/>
                      </a:solidFill>
                      <a:prstDash val="solid"/>
                      <a:round/>
                      <a:headEnd type="none" w="med" len="med"/>
                      <a:tailEnd type="none" w="med" len="med"/>
                    </a:lnT>
                    <a:lnB w="19050" cap="flat" cmpd="dbl" algn="ctr">
                      <a:solidFill>
                        <a:srgbClr val="4472C4"/>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9050" cap="flat" cmpd="sng" algn="ctr">
                      <a:solidFill>
                        <a:srgbClr val="2E74B5"/>
                      </a:solidFill>
                      <a:prstDash val="solid"/>
                      <a:round/>
                      <a:headEnd type="none" w="med" len="med"/>
                      <a:tailEnd type="none" w="med" len="med"/>
                    </a:lnT>
                    <a:lnB w="19050" cap="flat" cmpd="dbl" algn="ctr">
                      <a:solidFill>
                        <a:srgbClr val="4472C4"/>
                      </a:solidFill>
                      <a:prstDash val="solid"/>
                      <a:round/>
                      <a:headEnd type="none" w="med" len="med"/>
                      <a:tailEnd type="none" w="med" len="med"/>
                    </a:lnB>
                    <a:solidFill>
                      <a:srgbClr val="9CC2E5"/>
                    </a:solidFill>
                  </a:tcPr>
                </a:tc>
                <a:extLst>
                  <a:ext uri="{0D108BD9-81ED-4DB2-BD59-A6C34878D82A}">
                    <a16:rowId xmlns:a16="http://schemas.microsoft.com/office/drawing/2014/main" val="1995679880"/>
                  </a:ext>
                </a:extLst>
              </a:tr>
              <a:tr h="314595">
                <a:tc>
                  <a:txBody>
                    <a:bodyPr/>
                    <a:lstStyle/>
                    <a:p>
                      <a:pPr marL="0" marR="0">
                        <a:lnSpc>
                          <a:spcPct val="107000"/>
                        </a:lnSpc>
                        <a:spcBef>
                          <a:spcPts val="0"/>
                        </a:spcBef>
                        <a:spcAft>
                          <a:spcPts val="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Ray </a:t>
                      </a:r>
                      <a:r>
                        <a:rPr lang="en-US" sz="1400" b="1" i="1" dirty="0" err="1">
                          <a:effectLst/>
                          <a:latin typeface="Calibri" panose="020F0502020204030204" pitchFamily="34" charset="0"/>
                          <a:ea typeface="Calibri" panose="020F0502020204030204" pitchFamily="34" charset="0"/>
                          <a:cs typeface="Times New Roman" panose="02020603050405020304" pitchFamily="18" charset="0"/>
                        </a:rPr>
                        <a:t>Raus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9050" cap="flat" cmpd="dbl" algn="ctr">
                      <a:solidFill>
                        <a:srgbClr val="4472C4"/>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Dir. of Operations, CGN</a:t>
                      </a: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9050" cap="flat" cmpd="dbl" algn="ctr">
                      <a:solidFill>
                        <a:srgbClr val="4472C4"/>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b="1" i="1">
                          <a:effectLst/>
                          <a:latin typeface="Calibri" panose="020F0502020204030204" pitchFamily="34" charset="0"/>
                          <a:ea typeface="Calibri" panose="020F0502020204030204" pitchFamily="34" charset="0"/>
                          <a:cs typeface="Times New Roman" panose="02020603050405020304" pitchFamily="18" charset="0"/>
                        </a:rPr>
                        <a:t>Vy Nichols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9050" cap="flat" cmpd="dbl" algn="ctr">
                      <a:solidFill>
                        <a:srgbClr val="4472C4"/>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Dir. of Operations, COMP/CPM</a:t>
                      </a:r>
                    </a:p>
                  </a:txBody>
                  <a:tcPr marL="51435" marR="51435" marT="0" marB="0">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9050" cap="flat" cmpd="dbl" algn="ctr">
                      <a:solidFill>
                        <a:srgbClr val="4472C4"/>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extLst>
                  <a:ext uri="{0D108BD9-81ED-4DB2-BD59-A6C34878D82A}">
                    <a16:rowId xmlns:a16="http://schemas.microsoft.com/office/drawing/2014/main" val="1538754653"/>
                  </a:ext>
                </a:extLst>
              </a:tr>
              <a:tr h="314595">
                <a:tc>
                  <a:txBody>
                    <a:bodyPr/>
                    <a:lstStyle/>
                    <a:p>
                      <a:pPr marL="0" marR="0">
                        <a:lnSpc>
                          <a:spcPct val="107000"/>
                        </a:lnSpc>
                        <a:spcBef>
                          <a:spcPts val="0"/>
                        </a:spcBef>
                        <a:spcAft>
                          <a:spcPts val="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Wael Khamas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Professor, CVM</a:t>
                      </a: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b="1" i="1">
                          <a:effectLst/>
                          <a:latin typeface="Calibri" panose="020F0502020204030204" pitchFamily="34" charset="0"/>
                          <a:ea typeface="Calibri" panose="020F0502020204030204" pitchFamily="34" charset="0"/>
                          <a:cs typeface="Times New Roman" panose="02020603050405020304" pitchFamily="18" charset="0"/>
                        </a:rPr>
                        <a:t>Denise Wilcox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Executive Director, IT</a:t>
                      </a:r>
                    </a:p>
                  </a:txBody>
                  <a:tcPr marL="51435" marR="51435" marT="0" marB="0">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extLst>
                  <a:ext uri="{0D108BD9-81ED-4DB2-BD59-A6C34878D82A}">
                    <a16:rowId xmlns:a16="http://schemas.microsoft.com/office/drawing/2014/main" val="1646002269"/>
                  </a:ext>
                </a:extLst>
              </a:tr>
              <a:tr h="314595">
                <a:tc>
                  <a:txBody>
                    <a:bodyPr/>
                    <a:lstStyle/>
                    <a:p>
                      <a:pPr marL="0" marR="0">
                        <a:lnSpc>
                          <a:spcPct val="107000"/>
                        </a:lnSpc>
                        <a:spcBef>
                          <a:spcPts val="0"/>
                        </a:spcBef>
                        <a:spcAft>
                          <a:spcPts val="0"/>
                        </a:spcAft>
                      </a:pPr>
                      <a:r>
                        <a:rPr lang="en-US" sz="1400" b="1" i="1">
                          <a:effectLst/>
                          <a:latin typeface="Calibri" panose="020F0502020204030204" pitchFamily="34" charset="0"/>
                          <a:ea typeface="Calibri" panose="020F0502020204030204" pitchFamily="34" charset="0"/>
                          <a:cs typeface="Times New Roman" panose="02020603050405020304" pitchFamily="18" charset="0"/>
                        </a:rPr>
                        <a:t>Janet Konecne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Faculty, PT</a:t>
                      </a: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b="1" i="1">
                          <a:effectLst/>
                          <a:latin typeface="Calibri" panose="020F0502020204030204" pitchFamily="34" charset="0"/>
                          <a:ea typeface="Calibri" panose="020F0502020204030204" pitchFamily="34" charset="0"/>
                          <a:cs typeface="Times New Roman" panose="02020603050405020304" pitchFamily="18" charset="0"/>
                        </a:rPr>
                        <a:t>Katherine Jimenez </a:t>
                      </a:r>
                      <a:r>
                        <a:rPr lang="en-US" sz="1400" i="1">
                          <a:effectLst/>
                          <a:latin typeface="Calibri" panose="020F0502020204030204" pitchFamily="34" charset="0"/>
                          <a:ea typeface="Calibri" panose="020F0502020204030204" pitchFamily="34" charset="0"/>
                          <a:cs typeface="Times New Roman" panose="02020603050405020304" pitchFamily="18" charset="0"/>
                        </a:rPr>
                        <a:t>(Ex-Officio)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Exec. Dir. Finance</a:t>
                      </a:r>
                    </a:p>
                  </a:txBody>
                  <a:tcPr marL="51435" marR="51435" marT="0" marB="0">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extLst>
                  <a:ext uri="{0D108BD9-81ED-4DB2-BD59-A6C34878D82A}">
                    <a16:rowId xmlns:a16="http://schemas.microsoft.com/office/drawing/2014/main" val="1505251110"/>
                  </a:ext>
                </a:extLst>
              </a:tr>
              <a:tr h="314595">
                <a:tc>
                  <a:txBody>
                    <a:bodyPr/>
                    <a:lstStyle/>
                    <a:p>
                      <a:pPr marL="0" marR="0">
                        <a:lnSpc>
                          <a:spcPct val="107000"/>
                        </a:lnSpc>
                        <a:spcBef>
                          <a:spcPts val="0"/>
                        </a:spcBef>
                        <a:spcAft>
                          <a:spcPts val="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Valerie Quan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Faculty, CO</a:t>
                      </a: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Gary </a:t>
                      </a:r>
                      <a:r>
                        <a:rPr lang="en-US" sz="1400" b="1" i="1" dirty="0" err="1">
                          <a:effectLst/>
                          <a:latin typeface="Calibri" panose="020F0502020204030204" pitchFamily="34" charset="0"/>
                          <a:ea typeface="Calibri" panose="020F0502020204030204" pitchFamily="34" charset="0"/>
                          <a:cs typeface="Times New Roman" panose="02020603050405020304" pitchFamily="18" charset="0"/>
                        </a:rPr>
                        <a:t>Gugelchuk</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(Ex-Officio)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Provost/COO</a:t>
                      </a:r>
                    </a:p>
                  </a:txBody>
                  <a:tcPr marL="51435" marR="51435" marT="0" marB="0">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extLst>
                  <a:ext uri="{0D108BD9-81ED-4DB2-BD59-A6C34878D82A}">
                    <a16:rowId xmlns:a16="http://schemas.microsoft.com/office/drawing/2014/main" val="1228604189"/>
                  </a:ext>
                </a:extLst>
              </a:tr>
              <a:tr h="314595">
                <a:tc>
                  <a:txBody>
                    <a:bodyPr/>
                    <a:lstStyle/>
                    <a:p>
                      <a:pPr marL="0" marR="0">
                        <a:lnSpc>
                          <a:spcPct val="107000"/>
                        </a:lnSpc>
                        <a:spcBef>
                          <a:spcPts val="0"/>
                        </a:spcBef>
                        <a:spcAft>
                          <a:spcPts val="0"/>
                        </a:spcAft>
                      </a:pPr>
                      <a:r>
                        <a:rPr lang="en-US" sz="1400" b="1" i="1">
                          <a:effectLst/>
                          <a:latin typeface="Calibri" panose="020F0502020204030204" pitchFamily="34" charset="0"/>
                          <a:ea typeface="Calibri" panose="020F0502020204030204" pitchFamily="34" charset="0"/>
                          <a:cs typeface="Times New Roman" panose="02020603050405020304" pitchFamily="18" charset="0"/>
                        </a:rPr>
                        <a:t>Russel Heskin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Dir. Alumni Relations</a:t>
                      </a: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b="1" i="1">
                          <a:effectLst/>
                          <a:latin typeface="Calibri" panose="020F0502020204030204" pitchFamily="34" charset="0"/>
                          <a:ea typeface="Calibri" panose="020F0502020204030204" pitchFamily="34" charset="0"/>
                          <a:cs typeface="Times New Roman" panose="02020603050405020304" pitchFamily="18" charset="0"/>
                        </a:rPr>
                        <a:t>Steven Henriksen </a:t>
                      </a:r>
                      <a:r>
                        <a:rPr lang="en-US" sz="1400" i="1">
                          <a:effectLst/>
                          <a:latin typeface="Calibri" panose="020F0502020204030204" pitchFamily="34" charset="0"/>
                          <a:ea typeface="Calibri" panose="020F0502020204030204" pitchFamily="34" charset="0"/>
                          <a:cs typeface="Times New Roman" panose="02020603050405020304" pitchFamily="18" charset="0"/>
                        </a:rPr>
                        <a:t>(Ex-Officio)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VP for Research and Bio.</a:t>
                      </a:r>
                    </a:p>
                  </a:txBody>
                  <a:tcPr marL="51435" marR="51435" marT="0" marB="0">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extLst>
                  <a:ext uri="{0D108BD9-81ED-4DB2-BD59-A6C34878D82A}">
                    <a16:rowId xmlns:a16="http://schemas.microsoft.com/office/drawing/2014/main" val="4173757295"/>
                  </a:ext>
                </a:extLst>
              </a:tr>
              <a:tr h="629189">
                <a:tc>
                  <a:txBody>
                    <a:bodyPr/>
                    <a:lstStyle/>
                    <a:p>
                      <a:pPr marL="0" marR="0">
                        <a:lnSpc>
                          <a:spcPct val="107000"/>
                        </a:lnSpc>
                        <a:spcBef>
                          <a:spcPts val="0"/>
                        </a:spcBef>
                        <a:spcAft>
                          <a:spcPts val="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Stephanie Bowlin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Deputy Chief Operating Officer / Dean, CAHP</a:t>
                      </a: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Dan Wilson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(Ex-Officio)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President</a:t>
                      </a:r>
                    </a:p>
                  </a:txBody>
                  <a:tcPr marL="51435" marR="51435" marT="0" marB="0">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extLst>
                  <a:ext uri="{0D108BD9-81ED-4DB2-BD59-A6C34878D82A}">
                    <a16:rowId xmlns:a16="http://schemas.microsoft.com/office/drawing/2014/main" val="1993036493"/>
                  </a:ext>
                </a:extLst>
              </a:tr>
              <a:tr h="430483">
                <a:tc>
                  <a:txBody>
                    <a:bodyPr/>
                    <a:lstStyle/>
                    <a:p>
                      <a:pPr marL="0" marR="0">
                        <a:lnSpc>
                          <a:spcPct val="107000"/>
                        </a:lnSpc>
                        <a:spcBef>
                          <a:spcPts val="0"/>
                        </a:spcBef>
                        <a:spcAft>
                          <a:spcPts val="0"/>
                        </a:spcAft>
                      </a:pPr>
                      <a:r>
                        <a:rPr lang="en-US" sz="1400" b="1" i="1">
                          <a:effectLst/>
                          <a:latin typeface="Calibri" panose="020F0502020204030204" pitchFamily="34" charset="0"/>
                          <a:ea typeface="Calibri" panose="020F0502020204030204" pitchFamily="34" charset="0"/>
                          <a:cs typeface="Times New Roman" panose="02020603050405020304" pitchFamily="18" charset="0"/>
                        </a:rPr>
                        <a:t>Paula Crone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VP of Operations CNW/Dean, COMP</a:t>
                      </a: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Kevin Shaw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(Ex-Officio)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CFO</a:t>
                      </a:r>
                    </a:p>
                  </a:txBody>
                  <a:tcPr marL="51435" marR="51435" marT="0" marB="0">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DEEAF6"/>
                    </a:solidFill>
                  </a:tcPr>
                </a:tc>
                <a:extLst>
                  <a:ext uri="{0D108BD9-81ED-4DB2-BD59-A6C34878D82A}">
                    <a16:rowId xmlns:a16="http://schemas.microsoft.com/office/drawing/2014/main" val="2501240421"/>
                  </a:ext>
                </a:extLst>
              </a:tr>
              <a:tr h="629189">
                <a:tc>
                  <a:txBody>
                    <a:bodyPr/>
                    <a:lstStyle/>
                    <a:p>
                      <a:pPr marL="0" marR="0">
                        <a:lnSpc>
                          <a:spcPct val="107000"/>
                        </a:lnSpc>
                        <a:spcBef>
                          <a:spcPts val="0"/>
                        </a:spcBef>
                        <a:spcAft>
                          <a:spcPts val="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Steve Friedrichsen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905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Dean, CDM</a:t>
                      </a: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905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Beverly Guidry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(Ex-Officio)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9050" cap="flat" cmpd="sng" algn="ctr">
                      <a:solidFill>
                        <a:srgbClr val="2E74B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VP For Enrollment Mgmt. &amp; University Student Affairs</a:t>
                      </a:r>
                    </a:p>
                  </a:txBody>
                  <a:tcPr marL="51435" marR="51435" marT="0" marB="0">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9050" cap="flat" cmpd="sng" algn="ctr">
                      <a:solidFill>
                        <a:srgbClr val="2E74B5"/>
                      </a:solidFill>
                      <a:prstDash val="solid"/>
                      <a:round/>
                      <a:headEnd type="none" w="med" len="med"/>
                      <a:tailEnd type="none" w="med" len="med"/>
                    </a:lnB>
                    <a:solidFill>
                      <a:srgbClr val="DEEAF6"/>
                    </a:solidFill>
                  </a:tcPr>
                </a:tc>
                <a:extLst>
                  <a:ext uri="{0D108BD9-81ED-4DB2-BD59-A6C34878D82A}">
                    <a16:rowId xmlns:a16="http://schemas.microsoft.com/office/drawing/2014/main" val="2905524889"/>
                  </a:ext>
                </a:extLst>
              </a:tr>
            </a:tbl>
          </a:graphicData>
        </a:graphic>
      </p:graphicFrame>
      <p:sp>
        <p:nvSpPr>
          <p:cNvPr id="5" name="Rectangle 4"/>
          <p:cNvSpPr/>
          <p:nvPr/>
        </p:nvSpPr>
        <p:spPr>
          <a:xfrm>
            <a:off x="264695" y="2857374"/>
            <a:ext cx="3922295" cy="9384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Arrow Connector 8"/>
          <p:cNvCxnSpPr/>
          <p:nvPr/>
        </p:nvCxnSpPr>
        <p:spPr>
          <a:xfrm flipH="1">
            <a:off x="3392905" y="1991099"/>
            <a:ext cx="721895" cy="86627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26832" y="1723523"/>
            <a:ext cx="2370221" cy="300082"/>
          </a:xfrm>
          <a:prstGeom prst="rect">
            <a:avLst/>
          </a:prstGeom>
          <a:noFill/>
        </p:spPr>
        <p:txBody>
          <a:bodyPr wrap="square" rtlCol="0">
            <a:spAutoFit/>
          </a:bodyPr>
          <a:lstStyle/>
          <a:p>
            <a:r>
              <a:rPr lang="en-US" sz="1350" b="1" dirty="0">
                <a:solidFill>
                  <a:srgbClr val="FF0000"/>
                </a:solidFill>
              </a:rPr>
              <a:t>FACULTY REPS 2017-2020</a:t>
            </a:r>
          </a:p>
        </p:txBody>
      </p:sp>
    </p:spTree>
    <p:extLst>
      <p:ext uri="{BB962C8B-B14F-4D97-AF65-F5344CB8AC3E}">
        <p14:creationId xmlns:p14="http://schemas.microsoft.com/office/powerpoint/2010/main" val="1283301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34667485"/>
              </p:ext>
            </p:extLst>
          </p:nvPr>
        </p:nvGraphicFramePr>
        <p:xfrm>
          <a:off x="2286000" y="762000"/>
          <a:ext cx="5459749" cy="5760720"/>
        </p:xfrm>
        <a:graphic>
          <a:graphicData uri="http://schemas.openxmlformats.org/drawingml/2006/table">
            <a:tbl>
              <a:tblPr/>
              <a:tblGrid>
                <a:gridCol w="3985297">
                  <a:extLst>
                    <a:ext uri="{9D8B030D-6E8A-4147-A177-3AD203B41FA5}">
                      <a16:colId xmlns:a16="http://schemas.microsoft.com/office/drawing/2014/main" val="20000"/>
                    </a:ext>
                  </a:extLst>
                </a:gridCol>
                <a:gridCol w="1474452">
                  <a:extLst>
                    <a:ext uri="{9D8B030D-6E8A-4147-A177-3AD203B41FA5}">
                      <a16:colId xmlns:a16="http://schemas.microsoft.com/office/drawing/2014/main" val="20001"/>
                    </a:ext>
                  </a:extLst>
                </a:gridCol>
              </a:tblGrid>
              <a:tr h="274320">
                <a:tc>
                  <a:txBody>
                    <a:bodyPr/>
                    <a:lstStyle/>
                    <a:p>
                      <a:pPr fontAlgn="t"/>
                      <a:r>
                        <a:rPr lang="en-US" sz="1800" b="1" dirty="0">
                          <a:effectLst/>
                          <a:latin typeface="inherit"/>
                        </a:rPr>
                        <a:t>Chair </a:t>
                      </a:r>
                      <a:r>
                        <a:rPr lang="en-US" sz="1800" dirty="0">
                          <a:effectLst/>
                        </a:rPr>
                        <a:t>- Joshua Cameron</a:t>
                      </a:r>
                    </a:p>
                  </a:txBody>
                  <a:tcPr marL="0" marR="0" marT="0" marB="0">
                    <a:lnL>
                      <a:noFill/>
                    </a:lnL>
                    <a:lnR>
                      <a:noFill/>
                    </a:lnR>
                    <a:lnT>
                      <a:noFill/>
                    </a:lnT>
                    <a:lnB>
                      <a:noFill/>
                    </a:lnB>
                    <a:solidFill>
                      <a:srgbClr val="FFFFFF"/>
                    </a:solidFill>
                  </a:tcPr>
                </a:tc>
                <a:tc>
                  <a:txBody>
                    <a:bodyPr/>
                    <a:lstStyle/>
                    <a:p>
                      <a:pPr fontAlgn="t"/>
                      <a:r>
                        <a:rPr lang="en-US" sz="1800" dirty="0">
                          <a:effectLst/>
                        </a:rPr>
                        <a:t>CO</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0"/>
                  </a:ext>
                </a:extLst>
              </a:tr>
              <a:tr h="274320">
                <a:tc>
                  <a:txBody>
                    <a:bodyPr/>
                    <a:lstStyle/>
                    <a:p>
                      <a:pPr fontAlgn="t"/>
                      <a:r>
                        <a:rPr lang="en-US" sz="1800" b="1" dirty="0">
                          <a:effectLst/>
                          <a:latin typeface="inherit"/>
                        </a:rPr>
                        <a:t>Vice Chair </a:t>
                      </a:r>
                      <a:r>
                        <a:rPr lang="en-US" sz="1800" dirty="0">
                          <a:effectLst/>
                        </a:rPr>
                        <a:t>– Malika </a:t>
                      </a:r>
                      <a:r>
                        <a:rPr lang="en-US" sz="1800" dirty="0" err="1">
                          <a:effectLst/>
                        </a:rPr>
                        <a:t>Kachani</a:t>
                      </a:r>
                      <a:endParaRPr lang="en-US" sz="1800" dirty="0">
                        <a:effectLst/>
                      </a:endParaRPr>
                    </a:p>
                  </a:txBody>
                  <a:tcPr marL="0" marR="0" marT="0" marB="0">
                    <a:lnL>
                      <a:noFill/>
                    </a:lnL>
                    <a:lnR>
                      <a:noFill/>
                    </a:lnR>
                    <a:lnT>
                      <a:noFill/>
                    </a:lnT>
                    <a:lnB>
                      <a:noFill/>
                    </a:lnB>
                    <a:solidFill>
                      <a:srgbClr val="FFFFFF"/>
                    </a:solidFill>
                  </a:tcPr>
                </a:tc>
                <a:tc>
                  <a:txBody>
                    <a:bodyPr/>
                    <a:lstStyle/>
                    <a:p>
                      <a:pPr fontAlgn="t"/>
                      <a:r>
                        <a:rPr lang="en-US" sz="1800" dirty="0">
                          <a:effectLst/>
                        </a:rPr>
                        <a:t>CVM</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1"/>
                  </a:ext>
                </a:extLst>
              </a:tr>
              <a:tr h="274320">
                <a:tc>
                  <a:txBody>
                    <a:bodyPr/>
                    <a:lstStyle/>
                    <a:p>
                      <a:pPr fontAlgn="t"/>
                      <a:r>
                        <a:rPr lang="en-US" sz="1800" b="1" dirty="0">
                          <a:effectLst/>
                          <a:latin typeface="inherit"/>
                        </a:rPr>
                        <a:t>Past Chair </a:t>
                      </a:r>
                      <a:r>
                        <a:rPr lang="en-US" sz="1800" b="0" dirty="0">
                          <a:effectLst/>
                          <a:latin typeface="+mn-lt"/>
                        </a:rPr>
                        <a:t>–</a:t>
                      </a:r>
                      <a:r>
                        <a:rPr lang="en-US" sz="1800" dirty="0">
                          <a:effectLst/>
                        </a:rPr>
                        <a:t> Pat Callard</a:t>
                      </a:r>
                    </a:p>
                  </a:txBody>
                  <a:tcPr marL="0" marR="0" marT="0" marB="0">
                    <a:lnL>
                      <a:noFill/>
                    </a:lnL>
                    <a:lnR>
                      <a:noFill/>
                    </a:lnR>
                    <a:lnT>
                      <a:noFill/>
                    </a:lnT>
                    <a:lnB>
                      <a:noFill/>
                    </a:lnB>
                    <a:solidFill>
                      <a:srgbClr val="FFFFFF"/>
                    </a:solidFill>
                  </a:tcPr>
                </a:tc>
                <a:tc>
                  <a:txBody>
                    <a:bodyPr/>
                    <a:lstStyle/>
                    <a:p>
                      <a:pPr fontAlgn="t"/>
                      <a:r>
                        <a:rPr lang="en-US" sz="1800" dirty="0">
                          <a:effectLst/>
                        </a:rPr>
                        <a:t>CGN</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2"/>
                  </a:ext>
                </a:extLst>
              </a:tr>
              <a:tr h="548640">
                <a:tc>
                  <a:txBody>
                    <a:bodyPr/>
                    <a:lstStyle/>
                    <a:p>
                      <a:pPr fontAlgn="t"/>
                      <a:r>
                        <a:rPr lang="en-US" sz="1800" b="0" i="0" kern="1200" dirty="0">
                          <a:solidFill>
                            <a:schemeClr val="tx1"/>
                          </a:solidFill>
                          <a:effectLst/>
                          <a:latin typeface="+mn-lt"/>
                          <a:ea typeface="+mn-ea"/>
                          <a:cs typeface="+mn-cs"/>
                        </a:rPr>
                        <a:t>Rod Hicks</a:t>
                      </a:r>
                    </a:p>
                    <a:p>
                      <a:pPr fontAlgn="t"/>
                      <a:r>
                        <a:rPr lang="en-US" sz="1800" dirty="0">
                          <a:effectLst/>
                        </a:rPr>
                        <a:t>Donna Emanuele</a:t>
                      </a:r>
                    </a:p>
                  </a:txBody>
                  <a:tcPr marL="0" marR="0" marT="0" marB="0">
                    <a:lnL>
                      <a:noFill/>
                    </a:lnL>
                    <a:lnR>
                      <a:noFill/>
                    </a:lnR>
                    <a:lnT>
                      <a:noFill/>
                    </a:lnT>
                    <a:lnB>
                      <a:noFill/>
                    </a:lnB>
                    <a:solidFill>
                      <a:srgbClr val="FFFFFF"/>
                    </a:solidFill>
                  </a:tcPr>
                </a:tc>
                <a:tc>
                  <a:txBody>
                    <a:bodyPr/>
                    <a:lstStyle/>
                    <a:p>
                      <a:pPr fontAlgn="t"/>
                      <a:r>
                        <a:rPr lang="en-US" sz="1800" dirty="0">
                          <a:effectLst/>
                        </a:rPr>
                        <a:t>CGN </a:t>
                      </a:r>
                    </a:p>
                    <a:p>
                      <a:pPr fontAlgn="t"/>
                      <a:r>
                        <a:rPr lang="en-US" sz="1800" dirty="0">
                          <a:effectLst/>
                        </a:rPr>
                        <a:t>CGN</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3"/>
                  </a:ext>
                </a:extLst>
              </a:tr>
              <a:tr h="274320">
                <a:tc>
                  <a:txBody>
                    <a:bodyPr/>
                    <a:lstStyle/>
                    <a:p>
                      <a:pPr fontAlgn="t"/>
                      <a:r>
                        <a:rPr lang="en-US" sz="1800" b="0" i="0" kern="1200" dirty="0">
                          <a:solidFill>
                            <a:schemeClr val="tx1"/>
                          </a:solidFill>
                          <a:effectLst/>
                          <a:latin typeface="+mn-lt"/>
                          <a:ea typeface="+mn-ea"/>
                          <a:cs typeface="+mn-cs"/>
                        </a:rPr>
                        <a:t>Kabir </a:t>
                      </a:r>
                      <a:r>
                        <a:rPr lang="en-US" sz="1800" b="0" i="0" kern="1200" dirty="0" err="1">
                          <a:solidFill>
                            <a:schemeClr val="tx1"/>
                          </a:solidFill>
                          <a:effectLst/>
                          <a:latin typeface="+mn-lt"/>
                          <a:ea typeface="+mn-ea"/>
                          <a:cs typeface="+mn-cs"/>
                        </a:rPr>
                        <a:t>Lutfy</a:t>
                      </a:r>
                      <a:endParaRPr lang="en-US" sz="1800" dirty="0">
                        <a:effectLst/>
                      </a:endParaRPr>
                    </a:p>
                  </a:txBody>
                  <a:tcPr marL="0" marR="0" marT="0" marB="0">
                    <a:lnL>
                      <a:noFill/>
                    </a:lnL>
                    <a:lnR>
                      <a:noFill/>
                    </a:lnR>
                    <a:lnT>
                      <a:noFill/>
                    </a:lnT>
                    <a:lnB>
                      <a:noFill/>
                    </a:lnB>
                    <a:solidFill>
                      <a:srgbClr val="FFFFFF"/>
                    </a:solidFill>
                  </a:tcPr>
                </a:tc>
                <a:tc>
                  <a:txBody>
                    <a:bodyPr/>
                    <a:lstStyle/>
                    <a:p>
                      <a:pPr fontAlgn="t"/>
                      <a:r>
                        <a:rPr lang="en-US" sz="1800" dirty="0">
                          <a:effectLst/>
                        </a:rPr>
                        <a:t>COP</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4"/>
                  </a:ext>
                </a:extLst>
              </a:tr>
              <a:tr h="274320">
                <a:tc>
                  <a:txBody>
                    <a:bodyPr/>
                    <a:lstStyle/>
                    <a:p>
                      <a:pPr fontAlgn="t"/>
                      <a:r>
                        <a:rPr lang="en-US" sz="1800" dirty="0">
                          <a:effectLst/>
                        </a:rPr>
                        <a:t>Eric Gupta</a:t>
                      </a:r>
                    </a:p>
                  </a:txBody>
                  <a:tcPr marL="0" marR="0" marT="0" marB="0">
                    <a:lnL>
                      <a:noFill/>
                    </a:lnL>
                    <a:lnR>
                      <a:noFill/>
                    </a:lnR>
                    <a:lnT>
                      <a:noFill/>
                    </a:lnT>
                    <a:lnB>
                      <a:noFill/>
                    </a:lnB>
                    <a:solidFill>
                      <a:srgbClr val="FFFFFF"/>
                    </a:solidFill>
                  </a:tcPr>
                </a:tc>
                <a:tc>
                  <a:txBody>
                    <a:bodyPr/>
                    <a:lstStyle/>
                    <a:p>
                      <a:pPr fontAlgn="t"/>
                      <a:r>
                        <a:rPr lang="en-US" sz="1800" dirty="0">
                          <a:effectLst/>
                        </a:rPr>
                        <a:t>COP</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5"/>
                  </a:ext>
                </a:extLst>
              </a:tr>
              <a:tr h="274320">
                <a:tc>
                  <a:txBody>
                    <a:bodyPr/>
                    <a:lstStyle/>
                    <a:p>
                      <a:pPr fontAlgn="t"/>
                      <a:r>
                        <a:rPr lang="en-US" sz="1800" dirty="0">
                          <a:effectLst/>
                        </a:rPr>
                        <a:t>Irina</a:t>
                      </a:r>
                      <a:r>
                        <a:rPr lang="en-US" sz="1800" baseline="0" dirty="0">
                          <a:effectLst/>
                        </a:rPr>
                        <a:t> Vukmanovic Nosrat</a:t>
                      </a:r>
                      <a:endParaRPr lang="en-US" sz="1800" dirty="0">
                        <a:effectLst/>
                      </a:endParaRPr>
                    </a:p>
                  </a:txBody>
                  <a:tcPr marL="0" marR="0" marT="0" marB="0">
                    <a:lnL>
                      <a:noFill/>
                    </a:lnL>
                    <a:lnR>
                      <a:noFill/>
                    </a:lnR>
                    <a:lnT>
                      <a:noFill/>
                    </a:lnT>
                    <a:lnB>
                      <a:noFill/>
                    </a:lnB>
                    <a:solidFill>
                      <a:srgbClr val="FFFFFF"/>
                    </a:solidFill>
                  </a:tcPr>
                </a:tc>
                <a:tc>
                  <a:txBody>
                    <a:bodyPr/>
                    <a:lstStyle/>
                    <a:p>
                      <a:pPr fontAlgn="t"/>
                      <a:r>
                        <a:rPr lang="en-US" sz="1800" dirty="0">
                          <a:effectLst/>
                        </a:rPr>
                        <a:t>CDM</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6"/>
                  </a:ext>
                </a:extLst>
              </a:tr>
              <a:tr h="274320">
                <a:tc>
                  <a:txBody>
                    <a:bodyPr/>
                    <a:lstStyle/>
                    <a:p>
                      <a:pPr fontAlgn="t"/>
                      <a:r>
                        <a:rPr lang="en-US" sz="1800" dirty="0">
                          <a:effectLst/>
                        </a:rPr>
                        <a:t>Keith Boyer</a:t>
                      </a:r>
                    </a:p>
                  </a:txBody>
                  <a:tcPr marL="0" marR="0" marT="0" marB="0">
                    <a:lnL>
                      <a:noFill/>
                    </a:lnL>
                    <a:lnR>
                      <a:noFill/>
                    </a:lnR>
                    <a:lnT>
                      <a:noFill/>
                    </a:lnT>
                    <a:lnB>
                      <a:noFill/>
                    </a:lnB>
                    <a:solidFill>
                      <a:srgbClr val="FFFFFF"/>
                    </a:solidFill>
                  </a:tcPr>
                </a:tc>
                <a:tc>
                  <a:txBody>
                    <a:bodyPr/>
                    <a:lstStyle/>
                    <a:p>
                      <a:pPr fontAlgn="t"/>
                      <a:r>
                        <a:rPr lang="en-US" sz="1800" dirty="0">
                          <a:effectLst/>
                        </a:rPr>
                        <a:t>CDM</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7"/>
                  </a:ext>
                </a:extLst>
              </a:tr>
              <a:tr h="274320">
                <a:tc>
                  <a:txBody>
                    <a:bodyPr/>
                    <a:lstStyle/>
                    <a:p>
                      <a:pPr fontAlgn="t"/>
                      <a:r>
                        <a:rPr lang="en-US" sz="1800" b="0" i="0" kern="1200" dirty="0">
                          <a:solidFill>
                            <a:schemeClr val="tx1"/>
                          </a:solidFill>
                          <a:effectLst/>
                          <a:latin typeface="+mn-lt"/>
                          <a:ea typeface="+mn-ea"/>
                          <a:cs typeface="+mn-cs"/>
                        </a:rPr>
                        <a:t>Beatrice </a:t>
                      </a:r>
                      <a:r>
                        <a:rPr lang="en-US" sz="1800" b="0" i="0" kern="1200" dirty="0" err="1">
                          <a:solidFill>
                            <a:schemeClr val="tx1"/>
                          </a:solidFill>
                          <a:effectLst/>
                          <a:latin typeface="+mn-lt"/>
                          <a:ea typeface="+mn-ea"/>
                          <a:cs typeface="+mn-cs"/>
                        </a:rPr>
                        <a:t>Saviola</a:t>
                      </a:r>
                      <a:endParaRPr lang="en-US" sz="1800" dirty="0">
                        <a:effectLst/>
                      </a:endParaRPr>
                    </a:p>
                  </a:txBody>
                  <a:tcPr marL="0" marR="0" marT="0" marB="0">
                    <a:lnL>
                      <a:noFill/>
                    </a:lnL>
                    <a:lnR>
                      <a:noFill/>
                    </a:lnR>
                    <a:lnT>
                      <a:noFill/>
                    </a:lnT>
                    <a:lnB>
                      <a:noFill/>
                    </a:lnB>
                    <a:solidFill>
                      <a:srgbClr val="FFFFFF"/>
                    </a:solidFill>
                  </a:tcPr>
                </a:tc>
                <a:tc>
                  <a:txBody>
                    <a:bodyPr/>
                    <a:lstStyle/>
                    <a:p>
                      <a:pPr fontAlgn="t"/>
                      <a:r>
                        <a:rPr lang="en-US" sz="1800" dirty="0">
                          <a:effectLst/>
                        </a:rPr>
                        <a:t>COMP</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8"/>
                  </a:ext>
                </a:extLst>
              </a:tr>
              <a:tr h="274320">
                <a:tc>
                  <a:txBody>
                    <a:bodyPr/>
                    <a:lstStyle/>
                    <a:p>
                      <a:pPr fontAlgn="t"/>
                      <a:r>
                        <a:rPr lang="en-US" sz="1800">
                          <a:effectLst/>
                        </a:rPr>
                        <a:t>Craig Kuehn</a:t>
                      </a:r>
                    </a:p>
                  </a:txBody>
                  <a:tcPr marL="0" marR="0" marT="0" marB="0">
                    <a:lnL>
                      <a:noFill/>
                    </a:lnL>
                    <a:lnR>
                      <a:noFill/>
                    </a:lnR>
                    <a:lnT>
                      <a:noFill/>
                    </a:lnT>
                    <a:lnB>
                      <a:noFill/>
                    </a:lnB>
                    <a:solidFill>
                      <a:srgbClr val="FFFFFF"/>
                    </a:solidFill>
                  </a:tcPr>
                </a:tc>
                <a:tc>
                  <a:txBody>
                    <a:bodyPr/>
                    <a:lstStyle/>
                    <a:p>
                      <a:pPr fontAlgn="t"/>
                      <a:r>
                        <a:rPr lang="en-US" sz="1800" dirty="0">
                          <a:effectLst/>
                        </a:rPr>
                        <a:t>COMP</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9"/>
                  </a:ext>
                </a:extLst>
              </a:tr>
              <a:tr h="274320">
                <a:tc>
                  <a:txBody>
                    <a:bodyPr/>
                    <a:lstStyle/>
                    <a:p>
                      <a:pPr fontAlgn="t"/>
                      <a:r>
                        <a:rPr lang="en-US" sz="1800" dirty="0">
                          <a:effectLst/>
                        </a:rPr>
                        <a:t>Beth Boynton</a:t>
                      </a:r>
                    </a:p>
                  </a:txBody>
                  <a:tcPr marL="0" marR="0" marT="0" marB="0">
                    <a:lnL>
                      <a:noFill/>
                    </a:lnL>
                    <a:lnR>
                      <a:noFill/>
                    </a:lnR>
                    <a:lnT>
                      <a:noFill/>
                    </a:lnT>
                    <a:lnB>
                      <a:noFill/>
                    </a:lnB>
                    <a:solidFill>
                      <a:srgbClr val="FFFFFF"/>
                    </a:solidFill>
                  </a:tcPr>
                </a:tc>
                <a:tc>
                  <a:txBody>
                    <a:bodyPr/>
                    <a:lstStyle/>
                    <a:p>
                      <a:pPr fontAlgn="t"/>
                      <a:r>
                        <a:rPr lang="en-US" sz="1800" dirty="0">
                          <a:effectLst/>
                        </a:rPr>
                        <a:t>CVM</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10"/>
                  </a:ext>
                </a:extLst>
              </a:tr>
              <a:tr h="274320">
                <a:tc>
                  <a:txBody>
                    <a:bodyPr/>
                    <a:lstStyle/>
                    <a:p>
                      <a:pPr fontAlgn="t"/>
                      <a:r>
                        <a:rPr lang="en-US" sz="1800" dirty="0">
                          <a:effectLst/>
                        </a:rPr>
                        <a:t>Valerie Quan</a:t>
                      </a:r>
                    </a:p>
                  </a:txBody>
                  <a:tcPr marL="0" marR="0" marT="0" marB="0">
                    <a:lnL>
                      <a:noFill/>
                    </a:lnL>
                    <a:lnR>
                      <a:noFill/>
                    </a:lnR>
                    <a:lnT>
                      <a:noFill/>
                    </a:lnT>
                    <a:lnB>
                      <a:noFill/>
                    </a:lnB>
                    <a:solidFill>
                      <a:srgbClr val="FFFFFF"/>
                    </a:solidFill>
                  </a:tcPr>
                </a:tc>
                <a:tc>
                  <a:txBody>
                    <a:bodyPr/>
                    <a:lstStyle/>
                    <a:p>
                      <a:pPr fontAlgn="t"/>
                      <a:r>
                        <a:rPr lang="en-US" sz="1800" dirty="0">
                          <a:effectLst/>
                        </a:rPr>
                        <a:t>CO</a:t>
                      </a:r>
                    </a:p>
                    <a:p>
                      <a:pPr fontAlgn="t"/>
                      <a:r>
                        <a:rPr lang="en-US" sz="1800" dirty="0">
                          <a:effectLst/>
                        </a:rPr>
                        <a:t>CO</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12"/>
                  </a:ext>
                </a:extLst>
              </a:tr>
              <a:tr h="274320">
                <a:tc>
                  <a:txBody>
                    <a:bodyPr/>
                    <a:lstStyle/>
                    <a:p>
                      <a:pPr fontAlgn="t"/>
                      <a:r>
                        <a:rPr lang="en-US" sz="1800" dirty="0">
                          <a:effectLst/>
                        </a:rPr>
                        <a:t>Casey Chaney</a:t>
                      </a:r>
                    </a:p>
                    <a:p>
                      <a:pPr fontAlgn="t"/>
                      <a:r>
                        <a:rPr lang="en-US" sz="1800" dirty="0" err="1">
                          <a:effectLst/>
                        </a:rPr>
                        <a:t>Shalechia</a:t>
                      </a:r>
                      <a:r>
                        <a:rPr lang="en-US" sz="1800" dirty="0">
                          <a:effectLst/>
                        </a:rPr>
                        <a:t> Hunt</a:t>
                      </a:r>
                    </a:p>
                  </a:txBody>
                  <a:tcPr marL="0" marR="0" marT="0" marB="0">
                    <a:lnL>
                      <a:noFill/>
                    </a:lnL>
                    <a:lnR>
                      <a:noFill/>
                    </a:lnR>
                    <a:lnT>
                      <a:noFill/>
                    </a:lnT>
                    <a:lnB>
                      <a:noFill/>
                    </a:lnB>
                    <a:solidFill>
                      <a:srgbClr val="FFFFFF"/>
                    </a:solidFill>
                  </a:tcPr>
                </a:tc>
                <a:tc>
                  <a:txBody>
                    <a:bodyPr/>
                    <a:lstStyle/>
                    <a:p>
                      <a:pPr fontAlgn="t"/>
                      <a:r>
                        <a:rPr lang="en-US" sz="1800" dirty="0">
                          <a:effectLst/>
                        </a:rPr>
                        <a:t>CAHP</a:t>
                      </a:r>
                    </a:p>
                    <a:p>
                      <a:pPr fontAlgn="t"/>
                      <a:r>
                        <a:rPr lang="en-US" sz="1800" dirty="0">
                          <a:effectLst/>
                        </a:rPr>
                        <a:t>CAHP</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13"/>
                  </a:ext>
                </a:extLst>
              </a:tr>
              <a:tr h="274320">
                <a:tc>
                  <a:txBody>
                    <a:bodyPr/>
                    <a:lstStyle/>
                    <a:p>
                      <a:pPr fontAlgn="t"/>
                      <a:r>
                        <a:rPr lang="en-US" sz="1800" b="0" i="0" kern="1200" dirty="0">
                          <a:solidFill>
                            <a:schemeClr val="tx1"/>
                          </a:solidFill>
                          <a:effectLst/>
                          <a:latin typeface="+mn-lt"/>
                          <a:ea typeface="+mn-ea"/>
                          <a:cs typeface="+mn-cs"/>
                        </a:rPr>
                        <a:t>Jacqueline Truong </a:t>
                      </a:r>
                      <a:endParaRPr lang="en-US" sz="1800" dirty="0">
                        <a:effectLst/>
                      </a:endParaRPr>
                    </a:p>
                  </a:txBody>
                  <a:tcPr marL="0" marR="0" marT="0" marB="0">
                    <a:lnL>
                      <a:noFill/>
                    </a:lnL>
                    <a:lnR>
                      <a:noFill/>
                    </a:lnR>
                    <a:lnT>
                      <a:noFill/>
                    </a:lnT>
                    <a:lnB>
                      <a:noFill/>
                    </a:lnB>
                    <a:solidFill>
                      <a:srgbClr val="FFFFFF"/>
                    </a:solidFill>
                  </a:tcPr>
                </a:tc>
                <a:tc>
                  <a:txBody>
                    <a:bodyPr/>
                    <a:lstStyle/>
                    <a:p>
                      <a:pPr fontAlgn="t"/>
                      <a:r>
                        <a:rPr lang="en-US" sz="1800" dirty="0">
                          <a:effectLst/>
                        </a:rPr>
                        <a:t>CPM</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14"/>
                  </a:ext>
                </a:extLst>
              </a:tr>
              <a:tr h="274320">
                <a:tc>
                  <a:txBody>
                    <a:bodyPr/>
                    <a:lstStyle/>
                    <a:p>
                      <a:pPr fontAlgn="t"/>
                      <a:endParaRPr lang="en-US" sz="1800" dirty="0">
                        <a:effectLst/>
                      </a:endParaRPr>
                    </a:p>
                  </a:txBody>
                  <a:tcPr marL="0" marR="0" marT="0" marB="0">
                    <a:lnL>
                      <a:noFill/>
                    </a:lnL>
                    <a:lnR>
                      <a:noFill/>
                    </a:lnR>
                    <a:lnT>
                      <a:noFill/>
                    </a:lnT>
                    <a:lnB>
                      <a:noFill/>
                    </a:lnB>
                    <a:solidFill>
                      <a:srgbClr val="FFFFFF"/>
                    </a:solidFill>
                  </a:tcPr>
                </a:tc>
                <a:tc>
                  <a:txBody>
                    <a:bodyPr/>
                    <a:lstStyle/>
                    <a:p>
                      <a:pPr fontAlgn="t"/>
                      <a:r>
                        <a:rPr lang="en-US" sz="1800" dirty="0">
                          <a:effectLst/>
                        </a:rPr>
                        <a:t>CPM</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15"/>
                  </a:ext>
                </a:extLst>
              </a:tr>
              <a:tr h="274320">
                <a:tc>
                  <a:txBody>
                    <a:bodyPr/>
                    <a:lstStyle/>
                    <a:p>
                      <a:pPr fontAlgn="t"/>
                      <a:r>
                        <a:rPr lang="en-US" sz="1800" dirty="0">
                          <a:effectLst/>
                        </a:rPr>
                        <a:t>Pen-</a:t>
                      </a:r>
                      <a:r>
                        <a:rPr lang="en-US" sz="1800" dirty="0" err="1">
                          <a:effectLst/>
                        </a:rPr>
                        <a:t>Jin</a:t>
                      </a:r>
                      <a:r>
                        <a:rPr lang="en-US" sz="1800" dirty="0">
                          <a:effectLst/>
                        </a:rPr>
                        <a:t> Lin </a:t>
                      </a:r>
                    </a:p>
                    <a:p>
                      <a:pPr fontAlgn="t"/>
                      <a:r>
                        <a:rPr lang="en-US" sz="1800" dirty="0">
                          <a:effectLst/>
                        </a:rPr>
                        <a:t>Steven </a:t>
                      </a:r>
                      <a:r>
                        <a:rPr lang="en-US" sz="1800" dirty="0" err="1">
                          <a:effectLst/>
                        </a:rPr>
                        <a:t>Standley</a:t>
                      </a:r>
                      <a:endParaRPr lang="en-US" sz="1800" dirty="0">
                        <a:effectLst/>
                      </a:endParaRPr>
                    </a:p>
                  </a:txBody>
                  <a:tcPr marL="0" marR="0" marT="0" marB="0">
                    <a:lnL>
                      <a:noFill/>
                    </a:lnL>
                    <a:lnR>
                      <a:noFill/>
                    </a:lnR>
                    <a:lnT>
                      <a:noFill/>
                    </a:lnT>
                    <a:lnB>
                      <a:noFill/>
                    </a:lnB>
                    <a:solidFill>
                      <a:srgbClr val="FFFFFF"/>
                    </a:solidFill>
                  </a:tcPr>
                </a:tc>
                <a:tc>
                  <a:txBody>
                    <a:bodyPr/>
                    <a:lstStyle/>
                    <a:p>
                      <a:pPr fontAlgn="t"/>
                      <a:r>
                        <a:rPr lang="en-US" sz="1800" dirty="0">
                          <a:effectLst/>
                        </a:rPr>
                        <a:t>GCBS </a:t>
                      </a:r>
                    </a:p>
                    <a:p>
                      <a:pPr fontAlgn="t"/>
                      <a:r>
                        <a:rPr lang="en-US" sz="1800" dirty="0">
                          <a:effectLst/>
                        </a:rPr>
                        <a:t>GCBS</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16"/>
                  </a:ext>
                </a:extLst>
              </a:tr>
              <a:tr h="274320">
                <a:tc>
                  <a:txBody>
                    <a:bodyPr/>
                    <a:lstStyle/>
                    <a:p>
                      <a:pPr fontAlgn="t"/>
                      <a:r>
                        <a:rPr lang="en-US" sz="1800" dirty="0">
                          <a:effectLst/>
                        </a:rPr>
                        <a:t>Edward</a:t>
                      </a:r>
                      <a:r>
                        <a:rPr lang="en-US" sz="1800" baseline="0" dirty="0">
                          <a:effectLst/>
                        </a:rPr>
                        <a:t> Goering</a:t>
                      </a:r>
                      <a:endParaRPr lang="en-US" sz="1800" dirty="0">
                        <a:effectLst/>
                      </a:endParaRPr>
                    </a:p>
                  </a:txBody>
                  <a:tcPr marL="0" marR="0" marT="0" marB="0">
                    <a:lnL>
                      <a:noFill/>
                    </a:lnL>
                    <a:lnR>
                      <a:noFill/>
                    </a:lnR>
                    <a:lnT>
                      <a:noFill/>
                    </a:lnT>
                    <a:lnB>
                      <a:noFill/>
                    </a:lnB>
                    <a:solidFill>
                      <a:srgbClr val="FFFFFF"/>
                    </a:solidFill>
                  </a:tcPr>
                </a:tc>
                <a:tc>
                  <a:txBody>
                    <a:bodyPr/>
                    <a:lstStyle/>
                    <a:p>
                      <a:pPr fontAlgn="t"/>
                      <a:r>
                        <a:rPr lang="en-US" sz="1800" dirty="0">
                          <a:effectLst/>
                        </a:rPr>
                        <a:t>COMP-NW</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17"/>
                  </a:ext>
                </a:extLst>
              </a:tr>
            </a:tbl>
          </a:graphicData>
        </a:graphic>
      </p:graphicFrame>
      <p:sp>
        <p:nvSpPr>
          <p:cNvPr id="5" name="Title 4"/>
          <p:cNvSpPr>
            <a:spLocks noGrp="1"/>
          </p:cNvSpPr>
          <p:nvPr>
            <p:ph type="title"/>
          </p:nvPr>
        </p:nvSpPr>
        <p:spPr>
          <a:xfrm>
            <a:off x="457200" y="152411"/>
            <a:ext cx="8229600" cy="838189"/>
          </a:xfrm>
        </p:spPr>
        <p:txBody>
          <a:bodyPr/>
          <a:lstStyle/>
          <a:p>
            <a:r>
              <a:rPr lang="en-US" b="1" dirty="0"/>
              <a:t>Academic Senate</a:t>
            </a:r>
          </a:p>
        </p:txBody>
      </p:sp>
      <p:sp>
        <p:nvSpPr>
          <p:cNvPr id="2" name="Date Placeholder 1"/>
          <p:cNvSpPr>
            <a:spLocks noGrp="1"/>
          </p:cNvSpPr>
          <p:nvPr>
            <p:ph type="dt" sz="half" idx="10"/>
          </p:nvPr>
        </p:nvSpPr>
        <p:spPr/>
        <p:txBody>
          <a:bodyPr/>
          <a:lstStyle/>
          <a:p>
            <a:fld id="{B6640A77-B826-4B11-A01F-C29479D1E9AE}" type="datetime1">
              <a:rPr lang="en-US" smtClean="0"/>
              <a:t>4/19/2018</a:t>
            </a:fld>
            <a:endParaRPr lang="en-US"/>
          </a:p>
        </p:txBody>
      </p:sp>
    </p:spTree>
    <p:custDataLst>
      <p:tags r:id="rId1"/>
    </p:custDataLst>
    <p:extLst>
      <p:ext uri="{BB962C8B-B14F-4D97-AF65-F5344CB8AC3E}">
        <p14:creationId xmlns:p14="http://schemas.microsoft.com/office/powerpoint/2010/main" val="1217719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Fiscal Year 2017/2018 ~200M Budget</a:t>
            </a:r>
          </a:p>
        </p:txBody>
      </p:sp>
      <p:sp>
        <p:nvSpPr>
          <p:cNvPr id="11" name="Text Placeholder 10"/>
          <p:cNvSpPr>
            <a:spLocks noGrp="1"/>
          </p:cNvSpPr>
          <p:nvPr>
            <p:ph type="body" idx="1"/>
          </p:nvPr>
        </p:nvSpPr>
        <p:spPr/>
        <p:txBody>
          <a:bodyPr/>
          <a:lstStyle/>
          <a:p>
            <a:r>
              <a:rPr lang="en-US" dirty="0"/>
              <a:t>Revenues</a:t>
            </a:r>
          </a:p>
        </p:txBody>
      </p:sp>
      <p:pic>
        <p:nvPicPr>
          <p:cNvPr id="16" name="Content Placeholder 15"/>
          <p:cNvPicPr>
            <a:picLocks noGrp="1" noChangeAspect="1"/>
          </p:cNvPicPr>
          <p:nvPr>
            <p:ph sz="half" idx="2"/>
          </p:nvPr>
        </p:nvPicPr>
        <p:blipFill>
          <a:blip r:embed="rId3"/>
          <a:stretch>
            <a:fillRect/>
          </a:stretch>
        </p:blipFill>
        <p:spPr>
          <a:xfrm>
            <a:off x="2" y="2856549"/>
            <a:ext cx="4898879" cy="2380196"/>
          </a:xfrm>
          <a:prstGeom prst="rect">
            <a:avLst/>
          </a:prstGeom>
        </p:spPr>
      </p:pic>
      <p:sp>
        <p:nvSpPr>
          <p:cNvPr id="13" name="Text Placeholder 12"/>
          <p:cNvSpPr>
            <a:spLocks noGrp="1"/>
          </p:cNvSpPr>
          <p:nvPr>
            <p:ph type="body" sz="quarter" idx="3"/>
          </p:nvPr>
        </p:nvSpPr>
        <p:spPr/>
        <p:txBody>
          <a:bodyPr/>
          <a:lstStyle/>
          <a:p>
            <a:r>
              <a:rPr lang="en-US" dirty="0"/>
              <a:t>Expenditures</a:t>
            </a:r>
          </a:p>
        </p:txBody>
      </p:sp>
      <p:pic>
        <p:nvPicPr>
          <p:cNvPr id="15" name="Content Placeholder 14"/>
          <p:cNvPicPr>
            <a:picLocks noGrp="1" noChangeAspect="1"/>
          </p:cNvPicPr>
          <p:nvPr>
            <p:ph sz="quarter" idx="4"/>
          </p:nvPr>
        </p:nvPicPr>
        <p:blipFill>
          <a:blip r:embed="rId4"/>
          <a:stretch>
            <a:fillRect/>
          </a:stretch>
        </p:blipFill>
        <p:spPr>
          <a:xfrm>
            <a:off x="4664820" y="2856548"/>
            <a:ext cx="4479181" cy="2656925"/>
          </a:xfrm>
          <a:prstGeom prst="rect">
            <a:avLst/>
          </a:prstGeom>
        </p:spPr>
      </p:pic>
      <p:sp>
        <p:nvSpPr>
          <p:cNvPr id="17" name="5-Point Star 16"/>
          <p:cNvSpPr/>
          <p:nvPr/>
        </p:nvSpPr>
        <p:spPr>
          <a:xfrm>
            <a:off x="1383631" y="4923924"/>
            <a:ext cx="228600" cy="19250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48860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72039" y="1067803"/>
            <a:ext cx="8999923" cy="4932947"/>
          </a:xfrm>
          <a:prstGeom prst="rect">
            <a:avLst/>
          </a:prstGeom>
        </p:spPr>
      </p:pic>
      <p:sp>
        <p:nvSpPr>
          <p:cNvPr id="5" name="5-Point Star 4"/>
          <p:cNvSpPr/>
          <p:nvPr/>
        </p:nvSpPr>
        <p:spPr>
          <a:xfrm>
            <a:off x="818147" y="3269582"/>
            <a:ext cx="252664" cy="23461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32870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points:</a:t>
            </a:r>
          </a:p>
        </p:txBody>
      </p:sp>
      <p:sp>
        <p:nvSpPr>
          <p:cNvPr id="3" name="Content Placeholder 2"/>
          <p:cNvSpPr>
            <a:spLocks noGrp="1"/>
          </p:cNvSpPr>
          <p:nvPr>
            <p:ph idx="1"/>
          </p:nvPr>
        </p:nvSpPr>
        <p:spPr>
          <a:xfrm>
            <a:off x="628651" y="2258930"/>
            <a:ext cx="8142371" cy="2520615"/>
          </a:xfrm>
        </p:spPr>
        <p:txBody>
          <a:bodyPr>
            <a:normAutofit/>
          </a:bodyPr>
          <a:lstStyle/>
          <a:p>
            <a:r>
              <a:rPr lang="en-US" sz="2700" dirty="0"/>
              <a:t>Budget Request Prioritization Task Force </a:t>
            </a:r>
          </a:p>
          <a:p>
            <a:r>
              <a:rPr lang="en-US" sz="2700" dirty="0"/>
              <a:t>Budget Communications Task Force</a:t>
            </a:r>
          </a:p>
          <a:p>
            <a:r>
              <a:rPr lang="en-US" sz="2700" dirty="0"/>
              <a:t>Medical expenses increased</a:t>
            </a:r>
          </a:p>
          <a:p>
            <a:r>
              <a:rPr lang="en-US" sz="2700" dirty="0"/>
              <a:t>Travel stipend increase from $1500 to $2500</a:t>
            </a:r>
          </a:p>
          <a:p>
            <a:r>
              <a:rPr lang="en-US" sz="2700" dirty="0"/>
              <a:t>2.5% tuition increase this year</a:t>
            </a:r>
          </a:p>
        </p:txBody>
      </p:sp>
    </p:spTree>
    <p:extLst>
      <p:ext uri="{BB962C8B-B14F-4D97-AF65-F5344CB8AC3E}">
        <p14:creationId xmlns:p14="http://schemas.microsoft.com/office/powerpoint/2010/main" val="1710446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Assessment and Program Review Committee</a:t>
            </a:r>
          </a:p>
        </p:txBody>
      </p:sp>
      <p:sp>
        <p:nvSpPr>
          <p:cNvPr id="5" name="Content Placeholder 4"/>
          <p:cNvSpPr>
            <a:spLocks noGrp="1"/>
          </p:cNvSpPr>
          <p:nvPr>
            <p:ph idx="1"/>
          </p:nvPr>
        </p:nvSpPr>
        <p:spPr>
          <a:xfrm>
            <a:off x="702129" y="4782086"/>
            <a:ext cx="7739743" cy="998229"/>
          </a:xfrm>
        </p:spPr>
        <p:txBody>
          <a:bodyPr>
            <a:normAutofit fontScale="92500" lnSpcReduction="20000"/>
          </a:bodyPr>
          <a:lstStyle/>
          <a:p>
            <a:r>
              <a:rPr lang="en-US" sz="1800" dirty="0"/>
              <a:t>Developed and revised a proposed Program review guideline handbook</a:t>
            </a:r>
          </a:p>
          <a:p>
            <a:r>
              <a:rPr lang="en-US" sz="1800" dirty="0"/>
              <a:t>Refined the SharePoint site and utilized the space with references and previous reports in order to create a transparent process for committee sustainability</a:t>
            </a:r>
            <a:r>
              <a:rPr lang="en-US" dirty="0"/>
              <a:t> </a:t>
            </a:r>
          </a:p>
        </p:txBody>
      </p:sp>
      <p:graphicFrame>
        <p:nvGraphicFramePr>
          <p:cNvPr id="6" name="Table 5"/>
          <p:cNvGraphicFramePr>
            <a:graphicFrameLocks noGrp="1"/>
          </p:cNvGraphicFramePr>
          <p:nvPr>
            <p:extLst/>
          </p:nvPr>
        </p:nvGraphicFramePr>
        <p:xfrm>
          <a:off x="628650" y="1970563"/>
          <a:ext cx="8194964" cy="2777243"/>
        </p:xfrm>
        <a:graphic>
          <a:graphicData uri="http://schemas.openxmlformats.org/drawingml/2006/table">
            <a:tbl>
              <a:tblPr firstRow="1" bandRow="1">
                <a:tableStyleId>{5C22544A-7EE6-4342-B048-85BDC9FD1C3A}</a:tableStyleId>
              </a:tblPr>
              <a:tblGrid>
                <a:gridCol w="3678382">
                  <a:extLst>
                    <a:ext uri="{9D8B030D-6E8A-4147-A177-3AD203B41FA5}">
                      <a16:colId xmlns:a16="http://schemas.microsoft.com/office/drawing/2014/main" val="20000"/>
                    </a:ext>
                  </a:extLst>
                </a:gridCol>
                <a:gridCol w="4516582">
                  <a:extLst>
                    <a:ext uri="{9D8B030D-6E8A-4147-A177-3AD203B41FA5}">
                      <a16:colId xmlns:a16="http://schemas.microsoft.com/office/drawing/2014/main" val="20001"/>
                    </a:ext>
                  </a:extLst>
                </a:gridCol>
              </a:tblGrid>
              <a:tr h="4379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u="none" dirty="0"/>
                        <a:t>Program Review:</a:t>
                      </a:r>
                      <a:r>
                        <a:rPr lang="en-US" sz="2100" b="0" u="none" baseline="0" dirty="0"/>
                        <a:t> </a:t>
                      </a:r>
                      <a:r>
                        <a:rPr lang="en-US" sz="2100" b="0" u="none" dirty="0"/>
                        <a:t>Charge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0" u="none" dirty="0"/>
                        <a:t>Committee Actions</a:t>
                      </a:r>
                      <a:r>
                        <a:rPr lang="en-US" sz="2100" b="0" u="none" baseline="0" dirty="0"/>
                        <a:t> 2017</a:t>
                      </a:r>
                      <a:endParaRPr lang="en-US" sz="2100" b="0" u="none" dirty="0"/>
                    </a:p>
                  </a:txBody>
                  <a:tcPr marL="68580" marR="68580" marT="34290" marB="34290"/>
                </a:tc>
                <a:extLst>
                  <a:ext uri="{0D108BD9-81ED-4DB2-BD59-A6C34878D82A}">
                    <a16:rowId xmlns:a16="http://schemas.microsoft.com/office/drawing/2014/main" val="10000"/>
                  </a:ext>
                </a:extLst>
              </a:tr>
              <a:tr h="6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Develop and continually monitor University’s program review guidelines</a:t>
                      </a:r>
                    </a:p>
                    <a:p>
                      <a:endParaRPr lang="en-US" sz="1400" dirty="0"/>
                    </a:p>
                  </a:txBody>
                  <a:tcPr marL="68580" marR="68580" marT="34290" marB="34290"/>
                </a:tc>
                <a:tc>
                  <a:txBody>
                    <a:bodyPr/>
                    <a:lstStyle/>
                    <a:p>
                      <a:r>
                        <a:rPr lang="en-US" sz="1400" dirty="0"/>
                        <a:t>Utilized WASC guidelines and other reference</a:t>
                      </a:r>
                      <a:r>
                        <a:rPr lang="en-US" sz="1400" baseline="0" dirty="0"/>
                        <a:t>s, such as LLU Guide,</a:t>
                      </a:r>
                      <a:r>
                        <a:rPr lang="en-US" sz="1400" dirty="0"/>
                        <a:t> as resources to inform</a:t>
                      </a:r>
                      <a:r>
                        <a:rPr lang="en-US" sz="1400" baseline="0" dirty="0"/>
                        <a:t> changes to current process</a:t>
                      </a:r>
                      <a:endParaRPr lang="en-US" sz="1400" dirty="0"/>
                    </a:p>
                  </a:txBody>
                  <a:tcPr marL="68580" marR="68580" marT="34290" marB="34290"/>
                </a:tc>
                <a:extLst>
                  <a:ext uri="{0D108BD9-81ED-4DB2-BD59-A6C34878D82A}">
                    <a16:rowId xmlns:a16="http://schemas.microsoft.com/office/drawing/2014/main" val="10001"/>
                  </a:ext>
                </a:extLst>
              </a:tr>
              <a:tr h="6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Develop supporting documentation for program review process</a:t>
                      </a:r>
                    </a:p>
                    <a:p>
                      <a:endParaRPr lang="en-US" sz="1400" dirty="0"/>
                    </a:p>
                  </a:txBody>
                  <a:tcPr marL="68580" marR="68580" marT="34290" marB="34290"/>
                </a:tc>
                <a:tc>
                  <a:txBody>
                    <a:bodyPr/>
                    <a:lstStyle/>
                    <a:p>
                      <a:r>
                        <a:rPr lang="en-US" sz="1400" dirty="0"/>
                        <a:t>Utilized WASC guidelines and other reference</a:t>
                      </a:r>
                      <a:r>
                        <a:rPr lang="en-US" sz="1400" baseline="0" dirty="0"/>
                        <a:t>s, such as LLU Guide,</a:t>
                      </a:r>
                      <a:r>
                        <a:rPr lang="en-US" sz="1400" dirty="0"/>
                        <a:t> as resources to inform</a:t>
                      </a:r>
                      <a:r>
                        <a:rPr lang="en-US" sz="1400" baseline="0" dirty="0"/>
                        <a:t> changes to current process</a:t>
                      </a:r>
                      <a:endParaRPr lang="en-US" sz="1400" dirty="0"/>
                    </a:p>
                  </a:txBody>
                  <a:tcPr marL="68580" marR="68580" marT="34290" marB="34290"/>
                </a:tc>
                <a:extLst>
                  <a:ext uri="{0D108BD9-81ED-4DB2-BD59-A6C34878D82A}">
                    <a16:rowId xmlns:a16="http://schemas.microsoft.com/office/drawing/2014/main" val="10002"/>
                  </a:ext>
                </a:extLst>
              </a:tr>
              <a:tr h="891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Advise programs with planning and execution of review process</a:t>
                      </a:r>
                    </a:p>
                    <a:p>
                      <a:endParaRPr lang="en-US" sz="1400" dirty="0"/>
                    </a:p>
                  </a:txBody>
                  <a:tcPr marL="68580" marR="68580" marT="34290" marB="34290"/>
                </a:tc>
                <a:tc>
                  <a:txBody>
                    <a:bodyPr/>
                    <a:lstStyle/>
                    <a:p>
                      <a:r>
                        <a:rPr lang="en-US" sz="1400" dirty="0"/>
                        <a:t>Developed a draft process</a:t>
                      </a:r>
                      <a:r>
                        <a:rPr lang="en-US" sz="1400" baseline="0" dirty="0"/>
                        <a:t> that is consistent with the faculty handbook for programs to follow in conjunction with OIRE until a fully developed process has been approved and adopted</a:t>
                      </a:r>
                      <a:endParaRPr lang="en-US" sz="1400" dirty="0"/>
                    </a:p>
                  </a:txBody>
                  <a:tcPr marL="68580" marR="68580" marT="34290" marB="34290"/>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681243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Assessment and Program Review Committee</a:t>
            </a:r>
          </a:p>
        </p:txBody>
      </p:sp>
      <p:sp>
        <p:nvSpPr>
          <p:cNvPr id="3" name="Content Placeholder 2"/>
          <p:cNvSpPr>
            <a:spLocks noGrp="1"/>
          </p:cNvSpPr>
          <p:nvPr>
            <p:ph idx="1"/>
          </p:nvPr>
        </p:nvSpPr>
        <p:spPr>
          <a:xfrm>
            <a:off x="311728" y="1958686"/>
            <a:ext cx="8636330" cy="3952256"/>
          </a:xfrm>
        </p:spPr>
        <p:txBody>
          <a:bodyPr>
            <a:normAutofit fontScale="70000" lnSpcReduction="20000"/>
          </a:bodyPr>
          <a:lstStyle/>
          <a:p>
            <a:pPr marL="0" indent="0">
              <a:buNone/>
            </a:pPr>
            <a:endParaRPr lang="en-US" u="sng" dirty="0"/>
          </a:p>
          <a:p>
            <a:pPr marL="0" indent="0">
              <a:buNone/>
            </a:pPr>
            <a:endParaRPr lang="en-US" u="sng" dirty="0"/>
          </a:p>
          <a:p>
            <a:pPr marL="0" indent="0">
              <a:buNone/>
            </a:pPr>
            <a:endParaRPr lang="en-US" u="sng" dirty="0"/>
          </a:p>
          <a:p>
            <a:pPr marL="0" indent="0">
              <a:buNone/>
            </a:pPr>
            <a:endParaRPr lang="en-US" u="sng" dirty="0"/>
          </a:p>
          <a:p>
            <a:pPr marL="0" indent="0">
              <a:buNone/>
            </a:pPr>
            <a:endParaRPr lang="en-US" u="sng" dirty="0"/>
          </a:p>
          <a:p>
            <a:pPr marL="0" indent="0">
              <a:buNone/>
            </a:pPr>
            <a:endParaRPr lang="en-US" sz="1950" dirty="0"/>
          </a:p>
          <a:p>
            <a:pPr marL="0" indent="0">
              <a:buNone/>
            </a:pPr>
            <a:endParaRPr lang="en-US" sz="1950" dirty="0"/>
          </a:p>
          <a:p>
            <a:pPr marL="0" indent="0">
              <a:buNone/>
            </a:pPr>
            <a:endParaRPr lang="en-US" sz="1950" dirty="0"/>
          </a:p>
          <a:p>
            <a:pPr marL="0" indent="0">
              <a:buNone/>
            </a:pPr>
            <a:r>
              <a:rPr lang="en-US" sz="1950" b="1" u="sng" dirty="0"/>
              <a:t>Future plans </a:t>
            </a:r>
          </a:p>
          <a:p>
            <a:r>
              <a:rPr lang="en-US" sz="1950" dirty="0"/>
              <a:t>Develop processes that optimize the value of program review and assessment reports by aligning the report components with regional accreditation requirements</a:t>
            </a:r>
          </a:p>
          <a:p>
            <a:pPr lvl="0"/>
            <a:r>
              <a:rPr lang="en-US" sz="1800" dirty="0"/>
              <a:t>Recommend that the university revisit the ILOs to establish their value and relevance to programs. Language may need to be reframed to be more inclusive. Request to exempt some programs from ILOs that are not pertinent to degree outcomes. </a:t>
            </a:r>
          </a:p>
          <a:p>
            <a:r>
              <a:rPr lang="en-US" sz="1950" dirty="0"/>
              <a:t>Collaborate with OIRE, registrar, and APP to recommend/develop system for archiving and retrieving data for easy access for College assessment &amp; evaluation needs and develop a university data ‘dictionary.’</a:t>
            </a:r>
          </a:p>
          <a:p>
            <a:pPr marL="0" indent="0">
              <a:buNone/>
            </a:pPr>
            <a:endParaRPr lang="en-US" dirty="0"/>
          </a:p>
        </p:txBody>
      </p:sp>
      <p:graphicFrame>
        <p:nvGraphicFramePr>
          <p:cNvPr id="4" name="Table 3"/>
          <p:cNvGraphicFramePr>
            <a:graphicFrameLocks noGrp="1"/>
          </p:cNvGraphicFramePr>
          <p:nvPr>
            <p:extLst/>
          </p:nvPr>
        </p:nvGraphicFramePr>
        <p:xfrm>
          <a:off x="547007" y="1897955"/>
          <a:ext cx="8401050" cy="2027434"/>
        </p:xfrm>
        <a:graphic>
          <a:graphicData uri="http://schemas.openxmlformats.org/drawingml/2006/table">
            <a:tbl>
              <a:tblPr firstRow="1" bandRow="1">
                <a:tableStyleId>{5C22544A-7EE6-4342-B048-85BDC9FD1C3A}</a:tableStyleId>
              </a:tblPr>
              <a:tblGrid>
                <a:gridCol w="3220925">
                  <a:extLst>
                    <a:ext uri="{9D8B030D-6E8A-4147-A177-3AD203B41FA5}">
                      <a16:colId xmlns:a16="http://schemas.microsoft.com/office/drawing/2014/main" val="20000"/>
                    </a:ext>
                  </a:extLst>
                </a:gridCol>
                <a:gridCol w="979600">
                  <a:extLst>
                    <a:ext uri="{9D8B030D-6E8A-4147-A177-3AD203B41FA5}">
                      <a16:colId xmlns:a16="http://schemas.microsoft.com/office/drawing/2014/main" val="20001"/>
                    </a:ext>
                  </a:extLst>
                </a:gridCol>
                <a:gridCol w="4200525">
                  <a:extLst>
                    <a:ext uri="{9D8B030D-6E8A-4147-A177-3AD203B41FA5}">
                      <a16:colId xmlns:a16="http://schemas.microsoft.com/office/drawing/2014/main" val="20002"/>
                    </a:ext>
                  </a:extLst>
                </a:gridCol>
              </a:tblGrid>
              <a:tr h="38862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u="none" dirty="0"/>
                        <a:t>Institutional Assessment: Charge</a:t>
                      </a:r>
                      <a:endParaRPr lang="en-US" sz="1400" dirty="0"/>
                    </a:p>
                  </a:txBody>
                  <a:tcPr marL="68580" marR="68580" marT="34290" marB="34290"/>
                </a:tc>
                <a:tc h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0" u="none" dirty="0"/>
                        <a:t>Committee Actions 2017</a:t>
                      </a:r>
                      <a:endParaRPr lang="en-US" sz="1400" dirty="0"/>
                    </a:p>
                  </a:txBody>
                  <a:tcPr marL="68580" marR="68580" marT="34290" marB="34290"/>
                </a:tc>
                <a:extLst>
                  <a:ext uri="{0D108BD9-81ED-4DB2-BD59-A6C34878D82A}">
                    <a16:rowId xmlns:a16="http://schemas.microsoft.com/office/drawing/2014/main" val="10000"/>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Develop guidelines for University’s assessment of the ILOs</a:t>
                      </a:r>
                    </a:p>
                  </a:txBody>
                  <a:tcPr marL="68580" marR="68580" marT="34290" marB="34290"/>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ILO</a:t>
                      </a:r>
                      <a:r>
                        <a:rPr lang="en-US" sz="1400" baseline="0" dirty="0"/>
                        <a:t> report cycle has been developed with minor refinements. Utilized 2 rubrics</a:t>
                      </a:r>
                      <a:r>
                        <a:rPr lang="en-US" sz="1400" dirty="0"/>
                        <a:t> which</a:t>
                      </a:r>
                      <a:r>
                        <a:rPr lang="en-US" sz="1400" baseline="0" dirty="0"/>
                        <a:t> are in alignment with </a:t>
                      </a:r>
                      <a:r>
                        <a:rPr lang="en-US" sz="1400" dirty="0"/>
                        <a:t>WASC guidelines and other reference</a:t>
                      </a:r>
                      <a:r>
                        <a:rPr lang="en-US" sz="1400" baseline="0" dirty="0"/>
                        <a:t>s. </a:t>
                      </a:r>
                      <a:endParaRPr lang="en-US" sz="1400" dirty="0"/>
                    </a:p>
                  </a:txBody>
                  <a:tcPr marL="68580" marR="68580" marT="34290" marB="34290"/>
                </a:tc>
                <a:tc hMerge="1">
                  <a:txBody>
                    <a:bodyPr/>
                    <a:lstStyle/>
                    <a:p>
                      <a:endParaRPr lang="en-US"/>
                    </a:p>
                  </a:txBody>
                  <a:tcPr/>
                </a:tc>
                <a:extLst>
                  <a:ext uri="{0D108BD9-81ED-4DB2-BD59-A6C34878D82A}">
                    <a16:rowId xmlns:a16="http://schemas.microsoft.com/office/drawing/2014/main" val="10001"/>
                  </a:ext>
                </a:extLst>
              </a:tr>
              <a:tr h="930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Review annual program assessment reports and provide feedback to programs</a:t>
                      </a:r>
                    </a:p>
                  </a:txBody>
                  <a:tcPr marL="68580" marR="68580" marT="34290" marB="34290"/>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ILO report process has been adjusted and reports are summarized in the A&amp;PR</a:t>
                      </a:r>
                      <a:r>
                        <a:rPr lang="en-US" sz="1400" baseline="0" dirty="0"/>
                        <a:t> Summary reports. These were included in the WASC Self Study. Utilization of program assessment tagging data will be considered for next cycle.</a:t>
                      </a:r>
                      <a:endParaRPr lang="en-US" sz="1400" dirty="0"/>
                    </a:p>
                  </a:txBody>
                  <a:tcPr marL="68580" marR="68580" marT="34290" marB="34290"/>
                </a:tc>
                <a:tc hMerge="1">
                  <a:txBody>
                    <a:bodyPr/>
                    <a:lstStyle/>
                    <a:p>
                      <a:endParaRPr lang="en-US"/>
                    </a:p>
                  </a:txBody>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635420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Operations Council</a:t>
            </a:r>
          </a:p>
        </p:txBody>
      </p:sp>
      <p:sp>
        <p:nvSpPr>
          <p:cNvPr id="3" name="Subtitle 2"/>
          <p:cNvSpPr>
            <a:spLocks noGrp="1"/>
          </p:cNvSpPr>
          <p:nvPr>
            <p:ph type="subTitle" idx="1"/>
          </p:nvPr>
        </p:nvSpPr>
        <p:spPr/>
        <p:txBody>
          <a:bodyPr/>
          <a:lstStyle/>
          <a:p>
            <a:r>
              <a:rPr lang="en-US" dirty="0"/>
              <a:t>Academic support services and planning liaison</a:t>
            </a:r>
          </a:p>
          <a:p>
            <a:r>
              <a:rPr lang="en-US" dirty="0"/>
              <a:t>Meetings twice a month</a:t>
            </a:r>
          </a:p>
        </p:txBody>
      </p:sp>
    </p:spTree>
    <p:extLst>
      <p:ext uri="{BB962C8B-B14F-4D97-AF65-F5344CB8AC3E}">
        <p14:creationId xmlns:p14="http://schemas.microsoft.com/office/powerpoint/2010/main" val="1513965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Operations Council</a:t>
            </a:r>
          </a:p>
        </p:txBody>
      </p:sp>
      <p:sp>
        <p:nvSpPr>
          <p:cNvPr id="3" name="Content Placeholder 2"/>
          <p:cNvSpPr>
            <a:spLocks noGrp="1"/>
          </p:cNvSpPr>
          <p:nvPr>
            <p:ph sz="half" idx="1"/>
          </p:nvPr>
        </p:nvSpPr>
        <p:spPr>
          <a:xfrm>
            <a:off x="822959" y="2241551"/>
            <a:ext cx="2804823" cy="3017520"/>
          </a:xfrm>
        </p:spPr>
        <p:txBody>
          <a:bodyPr>
            <a:normAutofit fontScale="55000" lnSpcReduction="20000"/>
          </a:bodyPr>
          <a:lstStyle/>
          <a:p>
            <a:pPr>
              <a:buFont typeface="Wingdings" panose="05000000000000000000" pitchFamily="2" charset="2"/>
              <a:buChar char="Ø"/>
            </a:pPr>
            <a:r>
              <a:rPr lang="en-US" dirty="0"/>
              <a:t>Academic Senate</a:t>
            </a:r>
          </a:p>
          <a:p>
            <a:pPr>
              <a:buFont typeface="Wingdings" panose="05000000000000000000" pitchFamily="2" charset="2"/>
              <a:buChar char="Ø"/>
            </a:pPr>
            <a:r>
              <a:rPr lang="en-US" dirty="0"/>
              <a:t>Bookstore</a:t>
            </a:r>
          </a:p>
          <a:p>
            <a:pPr>
              <a:buFont typeface="Wingdings" panose="05000000000000000000" pitchFamily="2" charset="2"/>
              <a:buChar char="Ø"/>
            </a:pPr>
            <a:r>
              <a:rPr lang="en-US" dirty="0"/>
              <a:t>Career Ladder/Pipeline</a:t>
            </a:r>
          </a:p>
          <a:p>
            <a:pPr>
              <a:buFont typeface="Wingdings" panose="05000000000000000000" pitchFamily="2" charset="2"/>
              <a:buChar char="Ø"/>
            </a:pPr>
            <a:r>
              <a:rPr lang="en-US" dirty="0"/>
              <a:t>Directors of Operations</a:t>
            </a:r>
          </a:p>
          <a:p>
            <a:pPr>
              <a:buFont typeface="Wingdings" panose="05000000000000000000" pitchFamily="2" charset="2"/>
              <a:buChar char="Ø"/>
            </a:pPr>
            <a:r>
              <a:rPr lang="en-US" dirty="0"/>
              <a:t>Environmental Health and Safety</a:t>
            </a:r>
          </a:p>
          <a:p>
            <a:pPr>
              <a:buFont typeface="Wingdings" panose="05000000000000000000" pitchFamily="2" charset="2"/>
              <a:buChar char="Ø"/>
            </a:pPr>
            <a:r>
              <a:rPr lang="en-US" dirty="0"/>
              <a:t>Facilities and Physical Plant</a:t>
            </a:r>
          </a:p>
          <a:p>
            <a:pPr>
              <a:buFont typeface="Wingdings" panose="05000000000000000000" pitchFamily="2" charset="2"/>
              <a:buChar char="Ø"/>
            </a:pPr>
            <a:r>
              <a:rPr lang="en-US" dirty="0"/>
              <a:t>Financial Aid</a:t>
            </a:r>
          </a:p>
          <a:p>
            <a:pPr>
              <a:buFont typeface="Wingdings" panose="05000000000000000000" pitchFamily="2" charset="2"/>
              <a:buChar char="Ø"/>
            </a:pPr>
            <a:r>
              <a:rPr lang="en-US" dirty="0"/>
              <a:t>Center for Disability and Health Policy</a:t>
            </a:r>
          </a:p>
          <a:p>
            <a:pPr>
              <a:buFont typeface="Wingdings" panose="05000000000000000000" pitchFamily="2" charset="2"/>
              <a:buChar char="Ø"/>
            </a:pPr>
            <a:r>
              <a:rPr lang="en-US" dirty="0"/>
              <a:t>Human Resources</a:t>
            </a:r>
          </a:p>
        </p:txBody>
      </p:sp>
      <p:sp>
        <p:nvSpPr>
          <p:cNvPr id="4" name="Content Placeholder 3"/>
          <p:cNvSpPr>
            <a:spLocks noGrp="1"/>
          </p:cNvSpPr>
          <p:nvPr>
            <p:ph sz="half" idx="2"/>
          </p:nvPr>
        </p:nvSpPr>
        <p:spPr>
          <a:xfrm>
            <a:off x="3627783" y="2160270"/>
            <a:ext cx="2743200" cy="3017520"/>
          </a:xfrm>
        </p:spPr>
        <p:txBody>
          <a:bodyPr>
            <a:normAutofit fontScale="55000" lnSpcReduction="20000"/>
          </a:bodyPr>
          <a:lstStyle/>
          <a:p>
            <a:pPr>
              <a:buFont typeface="Wingdings" panose="05000000000000000000" pitchFamily="2" charset="2"/>
              <a:buChar char="Ø"/>
            </a:pPr>
            <a:r>
              <a:rPr lang="en-US" dirty="0"/>
              <a:t>Information Technology</a:t>
            </a:r>
          </a:p>
          <a:p>
            <a:pPr>
              <a:buFont typeface="Wingdings" panose="05000000000000000000" pitchFamily="2" charset="2"/>
              <a:buChar char="Ø"/>
            </a:pPr>
            <a:r>
              <a:rPr lang="en-US" dirty="0"/>
              <a:t>Institutional Research and Effectiveness</a:t>
            </a:r>
          </a:p>
          <a:p>
            <a:pPr>
              <a:buFont typeface="Wingdings" panose="05000000000000000000" pitchFamily="2" charset="2"/>
              <a:buChar char="Ø"/>
            </a:pPr>
            <a:r>
              <a:rPr lang="en-US" dirty="0"/>
              <a:t>Internal Audit and Advisory Services</a:t>
            </a:r>
          </a:p>
          <a:p>
            <a:pPr>
              <a:buFont typeface="Wingdings" panose="05000000000000000000" pitchFamily="2" charset="2"/>
              <a:buChar char="Ø"/>
            </a:pPr>
            <a:r>
              <a:rPr lang="en-US" dirty="0"/>
              <a:t>Lebanon Campus</a:t>
            </a:r>
          </a:p>
          <a:p>
            <a:pPr>
              <a:buFont typeface="Wingdings" panose="05000000000000000000" pitchFamily="2" charset="2"/>
              <a:buChar char="Ø"/>
            </a:pPr>
            <a:r>
              <a:rPr lang="en-US" dirty="0"/>
              <a:t>Legal</a:t>
            </a:r>
          </a:p>
          <a:p>
            <a:pPr>
              <a:buFont typeface="Wingdings" panose="05000000000000000000" pitchFamily="2" charset="2"/>
              <a:buChar char="Ø"/>
            </a:pPr>
            <a:r>
              <a:rPr lang="en-US" dirty="0"/>
              <a:t>Office of the Provost</a:t>
            </a:r>
          </a:p>
          <a:p>
            <a:pPr>
              <a:buFont typeface="Wingdings" panose="05000000000000000000" pitchFamily="2" charset="2"/>
              <a:buChar char="Ø"/>
            </a:pPr>
            <a:r>
              <a:rPr lang="en-US" dirty="0"/>
              <a:t>Public Affairs and Marketing</a:t>
            </a:r>
          </a:p>
          <a:p>
            <a:pPr>
              <a:buFont typeface="Wingdings" panose="05000000000000000000" pitchFamily="2" charset="2"/>
              <a:buChar char="Ø"/>
            </a:pPr>
            <a:r>
              <a:rPr lang="en-US" dirty="0" err="1"/>
              <a:t>Pumerantz</a:t>
            </a:r>
            <a:r>
              <a:rPr lang="en-US" dirty="0"/>
              <a:t> Library</a:t>
            </a:r>
          </a:p>
        </p:txBody>
      </p:sp>
      <p:sp>
        <p:nvSpPr>
          <p:cNvPr id="5" name="Content Placeholder 2"/>
          <p:cNvSpPr txBox="1">
            <a:spLocks/>
          </p:cNvSpPr>
          <p:nvPr/>
        </p:nvSpPr>
        <p:spPr>
          <a:xfrm>
            <a:off x="6072808" y="2160270"/>
            <a:ext cx="2293952" cy="321310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8580" indent="-68580" defTabSz="685800">
              <a:spcBef>
                <a:spcPts val="900"/>
              </a:spcBef>
              <a:spcAft>
                <a:spcPts val="150"/>
              </a:spcAft>
              <a:buClr>
                <a:srgbClr val="99CB38"/>
              </a:buClr>
              <a:buFont typeface="Wingdings" panose="05000000000000000000" pitchFamily="2" charset="2"/>
              <a:buChar char="Ø"/>
            </a:pPr>
            <a:r>
              <a:rPr lang="en-US" sz="1500" dirty="0">
                <a:solidFill>
                  <a:prstClr val="black">
                    <a:lumMod val="75000"/>
                    <a:lumOff val="25000"/>
                  </a:prstClr>
                </a:solidFill>
                <a:latin typeface="Calibri" panose="020F0502020204030204"/>
              </a:rPr>
              <a:t>Purchasing</a:t>
            </a:r>
          </a:p>
          <a:p>
            <a:pPr marL="68580" indent="-68580" defTabSz="685800">
              <a:spcBef>
                <a:spcPts val="900"/>
              </a:spcBef>
              <a:spcAft>
                <a:spcPts val="150"/>
              </a:spcAft>
              <a:buClr>
                <a:srgbClr val="99CB38"/>
              </a:buClr>
              <a:buFont typeface="Wingdings" panose="05000000000000000000" pitchFamily="2" charset="2"/>
              <a:buChar char="Ø"/>
            </a:pPr>
            <a:r>
              <a:rPr lang="en-US" sz="1500" dirty="0">
                <a:solidFill>
                  <a:prstClr val="black">
                    <a:lumMod val="75000"/>
                    <a:lumOff val="25000"/>
                  </a:prstClr>
                </a:solidFill>
                <a:latin typeface="Calibri" panose="020F0502020204030204"/>
              </a:rPr>
              <a:t>Quality and Compliance</a:t>
            </a:r>
          </a:p>
          <a:p>
            <a:pPr marL="68580" indent="-68580" defTabSz="685800">
              <a:spcBef>
                <a:spcPts val="900"/>
              </a:spcBef>
              <a:spcAft>
                <a:spcPts val="150"/>
              </a:spcAft>
              <a:buClr>
                <a:srgbClr val="99CB38"/>
              </a:buClr>
              <a:buFont typeface="Wingdings" panose="05000000000000000000" pitchFamily="2" charset="2"/>
              <a:buChar char="Ø"/>
            </a:pPr>
            <a:r>
              <a:rPr lang="en-US" sz="1500" dirty="0">
                <a:solidFill>
                  <a:prstClr val="black">
                    <a:lumMod val="75000"/>
                    <a:lumOff val="25000"/>
                  </a:prstClr>
                </a:solidFill>
                <a:latin typeface="Calibri" panose="020F0502020204030204"/>
              </a:rPr>
              <a:t>Risk Management</a:t>
            </a:r>
          </a:p>
          <a:p>
            <a:pPr marL="68580" indent="-68580" defTabSz="685800">
              <a:spcBef>
                <a:spcPts val="900"/>
              </a:spcBef>
              <a:spcAft>
                <a:spcPts val="150"/>
              </a:spcAft>
              <a:buClr>
                <a:srgbClr val="99CB38"/>
              </a:buClr>
              <a:buFont typeface="Wingdings" panose="05000000000000000000" pitchFamily="2" charset="2"/>
              <a:buChar char="Ø"/>
            </a:pPr>
            <a:r>
              <a:rPr lang="en-US" sz="1500" dirty="0">
                <a:solidFill>
                  <a:prstClr val="black">
                    <a:lumMod val="75000"/>
                    <a:lumOff val="25000"/>
                  </a:prstClr>
                </a:solidFill>
                <a:latin typeface="Calibri" panose="020F0502020204030204"/>
              </a:rPr>
              <a:t>Sponsored Programs and Contracts Management</a:t>
            </a:r>
          </a:p>
          <a:p>
            <a:pPr marL="68580" indent="-68580" defTabSz="685800">
              <a:spcBef>
                <a:spcPts val="900"/>
              </a:spcBef>
              <a:spcAft>
                <a:spcPts val="150"/>
              </a:spcAft>
              <a:buClr>
                <a:srgbClr val="99CB38"/>
              </a:buClr>
              <a:buFont typeface="Wingdings" panose="05000000000000000000" pitchFamily="2" charset="2"/>
              <a:buChar char="Ø"/>
            </a:pPr>
            <a:r>
              <a:rPr lang="en-US" sz="1500" dirty="0">
                <a:solidFill>
                  <a:prstClr val="black">
                    <a:lumMod val="75000"/>
                    <a:lumOff val="25000"/>
                  </a:prstClr>
                </a:solidFill>
                <a:latin typeface="Calibri" panose="020F0502020204030204"/>
              </a:rPr>
              <a:t>Advancement</a:t>
            </a:r>
          </a:p>
          <a:p>
            <a:pPr marL="68580" indent="-68580" defTabSz="685800">
              <a:spcBef>
                <a:spcPts val="900"/>
              </a:spcBef>
              <a:spcAft>
                <a:spcPts val="150"/>
              </a:spcAft>
              <a:buClr>
                <a:srgbClr val="99CB38"/>
              </a:buClr>
              <a:buFont typeface="Wingdings" panose="05000000000000000000" pitchFamily="2" charset="2"/>
              <a:buChar char="Ø"/>
            </a:pPr>
            <a:r>
              <a:rPr lang="en-US" sz="1500" dirty="0">
                <a:solidFill>
                  <a:prstClr val="black">
                    <a:lumMod val="75000"/>
                    <a:lumOff val="25000"/>
                  </a:prstClr>
                </a:solidFill>
                <a:latin typeface="Calibri" panose="020F0502020204030204"/>
              </a:rPr>
              <a:t>Financial Services and Treasury</a:t>
            </a:r>
          </a:p>
          <a:p>
            <a:pPr marL="68580" indent="-68580" defTabSz="685800">
              <a:spcBef>
                <a:spcPts val="900"/>
              </a:spcBef>
              <a:spcAft>
                <a:spcPts val="150"/>
              </a:spcAft>
              <a:buClr>
                <a:srgbClr val="99CB38"/>
              </a:buClr>
              <a:buFont typeface="Wingdings" panose="05000000000000000000" pitchFamily="2" charset="2"/>
              <a:buChar char="Ø"/>
            </a:pPr>
            <a:r>
              <a:rPr lang="en-US" sz="1500" dirty="0">
                <a:solidFill>
                  <a:prstClr val="black">
                    <a:lumMod val="75000"/>
                    <a:lumOff val="25000"/>
                  </a:prstClr>
                </a:solidFill>
                <a:latin typeface="Calibri" panose="020F0502020204030204"/>
              </a:rPr>
              <a:t>Student Affairs</a:t>
            </a:r>
          </a:p>
        </p:txBody>
      </p:sp>
    </p:spTree>
    <p:extLst>
      <p:ext uri="{BB962C8B-B14F-4D97-AF65-F5344CB8AC3E}">
        <p14:creationId xmlns:p14="http://schemas.microsoft.com/office/powerpoint/2010/main" val="3275386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Reports</a:t>
            </a:r>
          </a:p>
        </p:txBody>
      </p:sp>
      <p:sp>
        <p:nvSpPr>
          <p:cNvPr id="3" name="Content Placeholder 2"/>
          <p:cNvSpPr>
            <a:spLocks noGrp="1"/>
          </p:cNvSpPr>
          <p:nvPr>
            <p:ph sz="half" idx="1"/>
          </p:nvPr>
        </p:nvSpPr>
        <p:spPr/>
        <p:txBody>
          <a:bodyPr>
            <a:normAutofit fontScale="77500" lnSpcReduction="20000"/>
          </a:bodyPr>
          <a:lstStyle/>
          <a:p>
            <a:pPr>
              <a:buFont typeface="Wingdings" panose="05000000000000000000" pitchFamily="2" charset="2"/>
              <a:buChar char="Ø"/>
            </a:pPr>
            <a:r>
              <a:rPr lang="en-US" dirty="0"/>
              <a:t>People stealing tires</a:t>
            </a:r>
          </a:p>
          <a:p>
            <a:pPr>
              <a:buFont typeface="Wingdings" panose="05000000000000000000" pitchFamily="2" charset="2"/>
              <a:buChar char="Ø"/>
            </a:pPr>
            <a:r>
              <a:rPr lang="en-US" dirty="0"/>
              <a:t>240 students/staff need assistance at Harris Family Center.</a:t>
            </a:r>
          </a:p>
          <a:p>
            <a:pPr>
              <a:buFont typeface="Wingdings" panose="05000000000000000000" pitchFamily="2" charset="2"/>
              <a:buChar char="Ø"/>
            </a:pPr>
            <a:r>
              <a:rPr lang="en-US" dirty="0"/>
              <a:t>IT Badge system moving along</a:t>
            </a:r>
          </a:p>
          <a:p>
            <a:pPr>
              <a:buFont typeface="Wingdings" panose="05000000000000000000" pitchFamily="2" charset="2"/>
              <a:buChar char="Ø"/>
            </a:pPr>
            <a:r>
              <a:rPr lang="en-US" dirty="0"/>
              <a:t>Banner 9 upgrade</a:t>
            </a:r>
          </a:p>
          <a:p>
            <a:pPr>
              <a:buFont typeface="Wingdings" panose="05000000000000000000" pitchFamily="2" charset="2"/>
              <a:buChar char="Ø"/>
            </a:pPr>
            <a:r>
              <a:rPr lang="en-US" dirty="0"/>
              <a:t>New branding on white coats</a:t>
            </a:r>
          </a:p>
          <a:p>
            <a:pPr>
              <a:buFont typeface="Wingdings" panose="05000000000000000000" pitchFamily="2" charset="2"/>
              <a:buChar char="Ø"/>
            </a:pPr>
            <a:r>
              <a:rPr lang="en-US" dirty="0"/>
              <a:t>FERPA training to roll out soon</a:t>
            </a:r>
          </a:p>
          <a:p>
            <a:pPr>
              <a:buFont typeface="Wingdings" panose="05000000000000000000" pitchFamily="2" charset="2"/>
              <a:buChar char="Ø"/>
            </a:pPr>
            <a:r>
              <a:rPr lang="en-US" dirty="0"/>
              <a:t>Commencement planning</a:t>
            </a:r>
          </a:p>
          <a:p>
            <a:pPr>
              <a:buFont typeface="Wingdings" panose="05000000000000000000" pitchFamily="2" charset="2"/>
              <a:buChar char="Ø"/>
            </a:pPr>
            <a:r>
              <a:rPr lang="en-US" dirty="0"/>
              <a:t>Proposed audits and audit plan</a:t>
            </a:r>
          </a:p>
        </p:txBody>
      </p:sp>
      <p:sp>
        <p:nvSpPr>
          <p:cNvPr id="4" name="Content Placeholder 3"/>
          <p:cNvSpPr>
            <a:spLocks noGrp="1"/>
          </p:cNvSpPr>
          <p:nvPr>
            <p:ph sz="half" idx="2"/>
          </p:nvPr>
        </p:nvSpPr>
        <p:spPr/>
        <p:txBody>
          <a:bodyPr>
            <a:normAutofit fontScale="77500" lnSpcReduction="20000"/>
          </a:bodyPr>
          <a:lstStyle/>
          <a:p>
            <a:endParaRPr lang="en-US"/>
          </a:p>
        </p:txBody>
      </p:sp>
    </p:spTree>
    <p:extLst>
      <p:ext uri="{BB962C8B-B14F-4D97-AF65-F5344CB8AC3E}">
        <p14:creationId xmlns:p14="http://schemas.microsoft.com/office/powerpoint/2010/main" val="1835170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E0E3-090B-46CE-B8C4-F56F4430F4BD}"/>
              </a:ext>
            </a:extLst>
          </p:cNvPr>
          <p:cNvSpPr>
            <a:spLocks noGrp="1"/>
          </p:cNvSpPr>
          <p:nvPr>
            <p:ph type="title"/>
          </p:nvPr>
        </p:nvSpPr>
        <p:spPr/>
        <p:txBody>
          <a:bodyPr/>
          <a:lstStyle/>
          <a:p>
            <a:r>
              <a:rPr lang="en-US" dirty="0"/>
              <a:t>Research Committee</a:t>
            </a:r>
          </a:p>
        </p:txBody>
      </p:sp>
      <p:graphicFrame>
        <p:nvGraphicFramePr>
          <p:cNvPr id="5" name="Content Placeholder 4">
            <a:extLst>
              <a:ext uri="{FF2B5EF4-FFF2-40B4-BE49-F238E27FC236}">
                <a16:creationId xmlns:a16="http://schemas.microsoft.com/office/drawing/2014/main" id="{25064DEA-DADB-4F8D-A017-F424226341F1}"/>
              </a:ext>
            </a:extLst>
          </p:cNvPr>
          <p:cNvGraphicFramePr>
            <a:graphicFrameLocks noGrp="1"/>
          </p:cNvGraphicFramePr>
          <p:nvPr>
            <p:ph sz="half" idx="1"/>
            <p:extLst>
              <p:ext uri="{D42A27DB-BD31-4B8C-83A1-F6EECF244321}">
                <p14:modId xmlns:p14="http://schemas.microsoft.com/office/powerpoint/2010/main" val="842001333"/>
              </p:ext>
            </p:extLst>
          </p:nvPr>
        </p:nvGraphicFramePr>
        <p:xfrm>
          <a:off x="1219200" y="1600198"/>
          <a:ext cx="6400798" cy="4525968"/>
        </p:xfrm>
        <a:graphic>
          <a:graphicData uri="http://schemas.openxmlformats.org/drawingml/2006/table">
            <a:tbl>
              <a:tblPr/>
              <a:tblGrid>
                <a:gridCol w="3346927">
                  <a:extLst>
                    <a:ext uri="{9D8B030D-6E8A-4147-A177-3AD203B41FA5}">
                      <a16:colId xmlns:a16="http://schemas.microsoft.com/office/drawing/2014/main" val="284898516"/>
                    </a:ext>
                  </a:extLst>
                </a:gridCol>
                <a:gridCol w="1943374">
                  <a:extLst>
                    <a:ext uri="{9D8B030D-6E8A-4147-A177-3AD203B41FA5}">
                      <a16:colId xmlns:a16="http://schemas.microsoft.com/office/drawing/2014/main" val="2306499984"/>
                    </a:ext>
                  </a:extLst>
                </a:gridCol>
                <a:gridCol w="1110497">
                  <a:extLst>
                    <a:ext uri="{9D8B030D-6E8A-4147-A177-3AD203B41FA5}">
                      <a16:colId xmlns:a16="http://schemas.microsoft.com/office/drawing/2014/main" val="3141952990"/>
                    </a:ext>
                  </a:extLst>
                </a:gridCol>
              </a:tblGrid>
              <a:tr h="377164">
                <a:tc>
                  <a:txBody>
                    <a:bodyPr/>
                    <a:lstStyle/>
                    <a:p>
                      <a:pPr algn="l" fontAlgn="t"/>
                      <a:r>
                        <a:rPr lang="en-US" sz="1800" dirty="0" err="1">
                          <a:effectLst/>
                        </a:rPr>
                        <a:t>Harshavardhan</a:t>
                      </a:r>
                      <a:r>
                        <a:rPr lang="en-US" sz="1800" dirty="0">
                          <a:effectLst/>
                        </a:rPr>
                        <a:t> </a:t>
                      </a:r>
                      <a:r>
                        <a:rPr lang="en-US" sz="1800" dirty="0" err="1">
                          <a:effectLst/>
                        </a:rPr>
                        <a:t>Deoghare</a:t>
                      </a:r>
                      <a:r>
                        <a:rPr lang="en-US" sz="1800" dirty="0">
                          <a:effectLst/>
                        </a:rPr>
                        <a:t> -Chair</a:t>
                      </a:r>
                    </a:p>
                  </a:txBody>
                  <a:tcPr marL="0" marR="0" marT="0" marB="0">
                    <a:lnL>
                      <a:noFill/>
                    </a:lnL>
                    <a:lnR>
                      <a:noFill/>
                    </a:lnR>
                    <a:lnT>
                      <a:noFill/>
                    </a:lnT>
                    <a:lnB>
                      <a:noFill/>
                    </a:lnB>
                    <a:solidFill>
                      <a:srgbClr val="F7F7F7"/>
                    </a:solidFill>
                  </a:tcPr>
                </a:tc>
                <a:tc>
                  <a:txBody>
                    <a:bodyPr/>
                    <a:lstStyle/>
                    <a:p>
                      <a:pPr fontAlgn="t"/>
                      <a:r>
                        <a:rPr lang="en-US" sz="1800">
                          <a:effectLst/>
                        </a:rPr>
                        <a:t>2015-2018</a:t>
                      </a:r>
                    </a:p>
                  </a:txBody>
                  <a:tcPr marL="0" marR="0" marT="0" marB="0">
                    <a:lnL>
                      <a:noFill/>
                    </a:lnL>
                    <a:lnR>
                      <a:noFill/>
                    </a:lnR>
                    <a:lnT>
                      <a:noFill/>
                    </a:lnT>
                    <a:lnB>
                      <a:noFill/>
                    </a:lnB>
                    <a:solidFill>
                      <a:srgbClr val="F7F7F7"/>
                    </a:solidFill>
                  </a:tcPr>
                </a:tc>
                <a:tc>
                  <a:txBody>
                    <a:bodyPr/>
                    <a:lstStyle/>
                    <a:p>
                      <a:pPr fontAlgn="t"/>
                      <a:r>
                        <a:rPr lang="en-US" sz="1800">
                          <a:effectLst/>
                        </a:rPr>
                        <a:t>CAHP</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2432218366"/>
                  </a:ext>
                </a:extLst>
              </a:tr>
              <a:tr h="377164">
                <a:tc>
                  <a:txBody>
                    <a:bodyPr/>
                    <a:lstStyle/>
                    <a:p>
                      <a:pPr fontAlgn="t"/>
                      <a:r>
                        <a:rPr lang="en-US" sz="1800" dirty="0">
                          <a:effectLst/>
                        </a:rPr>
                        <a:t>Michelle </a:t>
                      </a:r>
                      <a:r>
                        <a:rPr lang="en-US" sz="1800" dirty="0" err="1">
                          <a:effectLst/>
                        </a:rPr>
                        <a:t>Steinauer</a:t>
                      </a:r>
                      <a:endParaRPr lang="en-US" sz="1800" dirty="0">
                        <a:effectLst/>
                      </a:endParaRPr>
                    </a:p>
                  </a:txBody>
                  <a:tcPr marL="0" marR="0" marT="0" marB="0">
                    <a:lnL>
                      <a:noFill/>
                    </a:lnL>
                    <a:lnR>
                      <a:noFill/>
                    </a:lnR>
                    <a:lnT>
                      <a:noFill/>
                    </a:lnT>
                    <a:lnB>
                      <a:noFill/>
                    </a:lnB>
                    <a:solidFill>
                      <a:srgbClr val="F7F7F7"/>
                    </a:solidFill>
                  </a:tcPr>
                </a:tc>
                <a:tc>
                  <a:txBody>
                    <a:bodyPr/>
                    <a:lstStyle/>
                    <a:p>
                      <a:pPr fontAlgn="t"/>
                      <a:r>
                        <a:rPr lang="en-US" sz="1800">
                          <a:effectLst/>
                        </a:rPr>
                        <a:t>2017-2020</a:t>
                      </a:r>
                    </a:p>
                  </a:txBody>
                  <a:tcPr marL="0" marR="0" marT="0" marB="0">
                    <a:lnL>
                      <a:noFill/>
                    </a:lnL>
                    <a:lnR>
                      <a:noFill/>
                    </a:lnR>
                    <a:lnT>
                      <a:noFill/>
                    </a:lnT>
                    <a:lnB>
                      <a:noFill/>
                    </a:lnB>
                    <a:solidFill>
                      <a:srgbClr val="F7F7F7"/>
                    </a:solidFill>
                  </a:tcPr>
                </a:tc>
                <a:tc>
                  <a:txBody>
                    <a:bodyPr/>
                    <a:lstStyle/>
                    <a:p>
                      <a:pPr fontAlgn="t"/>
                      <a:r>
                        <a:rPr lang="en-US" sz="1800">
                          <a:effectLst/>
                        </a:rPr>
                        <a:t>COMP</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3282875758"/>
                  </a:ext>
                </a:extLst>
              </a:tr>
              <a:tr h="377164">
                <a:tc>
                  <a:txBody>
                    <a:bodyPr/>
                    <a:lstStyle/>
                    <a:p>
                      <a:pPr fontAlgn="t"/>
                      <a:r>
                        <a:rPr lang="en-US" sz="1800" dirty="0">
                          <a:effectLst/>
                        </a:rPr>
                        <a:t>Kabir </a:t>
                      </a:r>
                      <a:r>
                        <a:rPr lang="en-US" sz="1800" dirty="0" err="1">
                          <a:effectLst/>
                        </a:rPr>
                        <a:t>Lutfy</a:t>
                      </a:r>
                      <a:endParaRPr lang="en-US" sz="1800" dirty="0">
                        <a:effectLst/>
                      </a:endParaRPr>
                    </a:p>
                  </a:txBody>
                  <a:tcPr marL="0" marR="0" marT="0" marB="0">
                    <a:lnL>
                      <a:noFill/>
                    </a:lnL>
                    <a:lnR>
                      <a:noFill/>
                    </a:lnR>
                    <a:lnT>
                      <a:noFill/>
                    </a:lnT>
                    <a:lnB>
                      <a:noFill/>
                    </a:lnB>
                    <a:solidFill>
                      <a:srgbClr val="F7F7F7"/>
                    </a:solidFill>
                  </a:tcPr>
                </a:tc>
                <a:tc>
                  <a:txBody>
                    <a:bodyPr/>
                    <a:lstStyle/>
                    <a:p>
                      <a:pPr fontAlgn="t"/>
                      <a:r>
                        <a:rPr lang="en-US" sz="1800">
                          <a:effectLst/>
                        </a:rPr>
                        <a:t>2016-2019</a:t>
                      </a:r>
                    </a:p>
                  </a:txBody>
                  <a:tcPr marL="0" marR="0" marT="0" marB="0">
                    <a:lnL>
                      <a:noFill/>
                    </a:lnL>
                    <a:lnR>
                      <a:noFill/>
                    </a:lnR>
                    <a:lnT>
                      <a:noFill/>
                    </a:lnT>
                    <a:lnB>
                      <a:noFill/>
                    </a:lnB>
                    <a:solidFill>
                      <a:srgbClr val="F7F7F7"/>
                    </a:solidFill>
                  </a:tcPr>
                </a:tc>
                <a:tc>
                  <a:txBody>
                    <a:bodyPr/>
                    <a:lstStyle/>
                    <a:p>
                      <a:pPr fontAlgn="t"/>
                      <a:r>
                        <a:rPr lang="en-US" sz="1800">
                          <a:effectLst/>
                        </a:rPr>
                        <a:t>COP</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1679597420"/>
                  </a:ext>
                </a:extLst>
              </a:tr>
              <a:tr h="377164">
                <a:tc>
                  <a:txBody>
                    <a:bodyPr/>
                    <a:lstStyle/>
                    <a:p>
                      <a:pPr fontAlgn="t"/>
                      <a:r>
                        <a:rPr lang="en-US" sz="1800" dirty="0">
                          <a:effectLst/>
                        </a:rPr>
                        <a:t>Babak </a:t>
                      </a:r>
                      <a:r>
                        <a:rPr lang="en-US" sz="1800" dirty="0" err="1">
                          <a:effectLst/>
                        </a:rPr>
                        <a:t>Faramarzi</a:t>
                      </a:r>
                      <a:endParaRPr lang="en-US" sz="1800" dirty="0">
                        <a:effectLst/>
                      </a:endParaRPr>
                    </a:p>
                  </a:txBody>
                  <a:tcPr marL="0" marR="0" marT="0" marB="0">
                    <a:lnL>
                      <a:noFill/>
                    </a:lnL>
                    <a:lnR>
                      <a:noFill/>
                    </a:lnR>
                    <a:lnT>
                      <a:noFill/>
                    </a:lnT>
                    <a:lnB>
                      <a:noFill/>
                    </a:lnB>
                    <a:solidFill>
                      <a:srgbClr val="F7F7F7"/>
                    </a:solidFill>
                  </a:tcPr>
                </a:tc>
                <a:tc>
                  <a:txBody>
                    <a:bodyPr/>
                    <a:lstStyle/>
                    <a:p>
                      <a:pPr fontAlgn="t"/>
                      <a:r>
                        <a:rPr lang="en-US" sz="1800">
                          <a:effectLst/>
                        </a:rPr>
                        <a:t>2015-2018</a:t>
                      </a:r>
                    </a:p>
                  </a:txBody>
                  <a:tcPr marL="0" marR="0" marT="0" marB="0">
                    <a:lnL>
                      <a:noFill/>
                    </a:lnL>
                    <a:lnR>
                      <a:noFill/>
                    </a:lnR>
                    <a:lnT>
                      <a:noFill/>
                    </a:lnT>
                    <a:lnB>
                      <a:noFill/>
                    </a:lnB>
                    <a:solidFill>
                      <a:srgbClr val="F7F7F7"/>
                    </a:solidFill>
                  </a:tcPr>
                </a:tc>
                <a:tc>
                  <a:txBody>
                    <a:bodyPr/>
                    <a:lstStyle/>
                    <a:p>
                      <a:pPr fontAlgn="t"/>
                      <a:r>
                        <a:rPr lang="en-US" sz="1800">
                          <a:effectLst/>
                        </a:rPr>
                        <a:t>CVM</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384895892"/>
                  </a:ext>
                </a:extLst>
              </a:tr>
              <a:tr h="377164">
                <a:tc>
                  <a:txBody>
                    <a:bodyPr/>
                    <a:lstStyle/>
                    <a:p>
                      <a:pPr fontAlgn="t"/>
                      <a:r>
                        <a:rPr lang="en-US" sz="1800" dirty="0">
                          <a:effectLst/>
                        </a:rPr>
                        <a:t>Rodney Hicks</a:t>
                      </a:r>
                    </a:p>
                  </a:txBody>
                  <a:tcPr marL="0" marR="0" marT="0" marB="0">
                    <a:lnL>
                      <a:noFill/>
                    </a:lnL>
                    <a:lnR>
                      <a:noFill/>
                    </a:lnR>
                    <a:lnT>
                      <a:noFill/>
                    </a:lnT>
                    <a:lnB>
                      <a:noFill/>
                    </a:lnB>
                    <a:solidFill>
                      <a:srgbClr val="F7F7F7"/>
                    </a:solidFill>
                  </a:tcPr>
                </a:tc>
                <a:tc>
                  <a:txBody>
                    <a:bodyPr/>
                    <a:lstStyle/>
                    <a:p>
                      <a:pPr fontAlgn="t"/>
                      <a:r>
                        <a:rPr lang="en-US" sz="1800">
                          <a:effectLst/>
                        </a:rPr>
                        <a:t>2015-2018</a:t>
                      </a:r>
                    </a:p>
                  </a:txBody>
                  <a:tcPr marL="0" marR="0" marT="0" marB="0">
                    <a:lnL>
                      <a:noFill/>
                    </a:lnL>
                    <a:lnR>
                      <a:noFill/>
                    </a:lnR>
                    <a:lnT>
                      <a:noFill/>
                    </a:lnT>
                    <a:lnB>
                      <a:noFill/>
                    </a:lnB>
                    <a:solidFill>
                      <a:srgbClr val="F7F7F7"/>
                    </a:solidFill>
                  </a:tcPr>
                </a:tc>
                <a:tc>
                  <a:txBody>
                    <a:bodyPr/>
                    <a:lstStyle/>
                    <a:p>
                      <a:pPr fontAlgn="t"/>
                      <a:r>
                        <a:rPr lang="en-US" sz="1800">
                          <a:effectLst/>
                        </a:rPr>
                        <a:t>CGN</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2806035087"/>
                  </a:ext>
                </a:extLst>
              </a:tr>
              <a:tr h="377164">
                <a:tc>
                  <a:txBody>
                    <a:bodyPr/>
                    <a:lstStyle/>
                    <a:p>
                      <a:pPr fontAlgn="t"/>
                      <a:r>
                        <a:rPr lang="en-US" sz="1800" dirty="0" err="1">
                          <a:effectLst/>
                        </a:rPr>
                        <a:t>Jie</a:t>
                      </a:r>
                      <a:r>
                        <a:rPr lang="en-US" sz="1800" dirty="0">
                          <a:effectLst/>
                        </a:rPr>
                        <a:t> Shen</a:t>
                      </a:r>
                    </a:p>
                  </a:txBody>
                  <a:tcPr marL="0" marR="0" marT="0" marB="0">
                    <a:lnL>
                      <a:noFill/>
                    </a:lnL>
                    <a:lnR>
                      <a:noFill/>
                    </a:lnR>
                    <a:lnT>
                      <a:noFill/>
                    </a:lnT>
                    <a:lnB>
                      <a:noFill/>
                    </a:lnB>
                    <a:solidFill>
                      <a:srgbClr val="F7F7F7"/>
                    </a:solidFill>
                  </a:tcPr>
                </a:tc>
                <a:tc>
                  <a:txBody>
                    <a:bodyPr/>
                    <a:lstStyle/>
                    <a:p>
                      <a:pPr fontAlgn="t"/>
                      <a:r>
                        <a:rPr lang="en-US" sz="1800" dirty="0">
                          <a:effectLst/>
                        </a:rPr>
                        <a:t>2017-2020</a:t>
                      </a:r>
                    </a:p>
                  </a:txBody>
                  <a:tcPr marL="0" marR="0" marT="0" marB="0">
                    <a:lnL>
                      <a:noFill/>
                    </a:lnL>
                    <a:lnR>
                      <a:noFill/>
                    </a:lnR>
                    <a:lnT>
                      <a:noFill/>
                    </a:lnT>
                    <a:lnB>
                      <a:noFill/>
                    </a:lnB>
                    <a:solidFill>
                      <a:srgbClr val="F7F7F7"/>
                    </a:solidFill>
                  </a:tcPr>
                </a:tc>
                <a:tc>
                  <a:txBody>
                    <a:bodyPr/>
                    <a:lstStyle/>
                    <a:p>
                      <a:pPr fontAlgn="t"/>
                      <a:r>
                        <a:rPr lang="en-US" sz="1800">
                          <a:effectLst/>
                        </a:rPr>
                        <a:t>CO</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3071048579"/>
                  </a:ext>
                </a:extLst>
              </a:tr>
              <a:tr h="377164">
                <a:tc>
                  <a:txBody>
                    <a:bodyPr/>
                    <a:lstStyle/>
                    <a:p>
                      <a:pPr fontAlgn="t"/>
                      <a:r>
                        <a:rPr lang="en-US" sz="1800" dirty="0">
                          <a:effectLst/>
                        </a:rPr>
                        <a:t>Diane </a:t>
                      </a:r>
                      <a:r>
                        <a:rPr lang="en-US" sz="1800" dirty="0" err="1">
                          <a:effectLst/>
                        </a:rPr>
                        <a:t>Folmsbee</a:t>
                      </a:r>
                      <a:endParaRPr lang="en-US" sz="1800" dirty="0">
                        <a:effectLst/>
                      </a:endParaRPr>
                    </a:p>
                  </a:txBody>
                  <a:tcPr marL="0" marR="0" marT="0" marB="0">
                    <a:lnL>
                      <a:noFill/>
                    </a:lnL>
                    <a:lnR>
                      <a:noFill/>
                    </a:lnR>
                    <a:lnT>
                      <a:noFill/>
                    </a:lnT>
                    <a:lnB>
                      <a:noFill/>
                    </a:lnB>
                    <a:solidFill>
                      <a:srgbClr val="F7F7F7"/>
                    </a:solidFill>
                  </a:tcPr>
                </a:tc>
                <a:tc>
                  <a:txBody>
                    <a:bodyPr/>
                    <a:lstStyle/>
                    <a:p>
                      <a:pPr fontAlgn="t"/>
                      <a:r>
                        <a:rPr lang="en-US" sz="1800">
                          <a:effectLst/>
                        </a:rPr>
                        <a:t>2015-2018</a:t>
                      </a:r>
                    </a:p>
                  </a:txBody>
                  <a:tcPr marL="0" marR="0" marT="0" marB="0">
                    <a:lnL>
                      <a:noFill/>
                    </a:lnL>
                    <a:lnR>
                      <a:noFill/>
                    </a:lnR>
                    <a:lnT>
                      <a:noFill/>
                    </a:lnT>
                    <a:lnB>
                      <a:noFill/>
                    </a:lnB>
                    <a:solidFill>
                      <a:srgbClr val="F7F7F7"/>
                    </a:solidFill>
                  </a:tcPr>
                </a:tc>
                <a:tc>
                  <a:txBody>
                    <a:bodyPr/>
                    <a:lstStyle/>
                    <a:p>
                      <a:pPr fontAlgn="t"/>
                      <a:r>
                        <a:rPr lang="en-US" sz="1800">
                          <a:effectLst/>
                        </a:rPr>
                        <a:t>CDM</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401467287"/>
                  </a:ext>
                </a:extLst>
              </a:tr>
              <a:tr h="377164">
                <a:tc>
                  <a:txBody>
                    <a:bodyPr/>
                    <a:lstStyle/>
                    <a:p>
                      <a:pPr fontAlgn="t"/>
                      <a:r>
                        <a:rPr lang="en-US" sz="1800" dirty="0">
                          <a:effectLst/>
                        </a:rPr>
                        <a:t>Pen-Jen Lin</a:t>
                      </a:r>
                    </a:p>
                  </a:txBody>
                  <a:tcPr marL="0" marR="0" marT="0" marB="0">
                    <a:lnL>
                      <a:noFill/>
                    </a:lnL>
                    <a:lnR>
                      <a:noFill/>
                    </a:lnR>
                    <a:lnT>
                      <a:noFill/>
                    </a:lnT>
                    <a:lnB>
                      <a:noFill/>
                    </a:lnB>
                    <a:solidFill>
                      <a:srgbClr val="F7F7F7"/>
                    </a:solidFill>
                  </a:tcPr>
                </a:tc>
                <a:tc>
                  <a:txBody>
                    <a:bodyPr/>
                    <a:lstStyle/>
                    <a:p>
                      <a:pPr fontAlgn="t"/>
                      <a:r>
                        <a:rPr lang="en-US" sz="1800" dirty="0">
                          <a:effectLst/>
                        </a:rPr>
                        <a:t>2015-2018</a:t>
                      </a:r>
                    </a:p>
                  </a:txBody>
                  <a:tcPr marL="0" marR="0" marT="0" marB="0">
                    <a:lnL>
                      <a:noFill/>
                    </a:lnL>
                    <a:lnR>
                      <a:noFill/>
                    </a:lnR>
                    <a:lnT>
                      <a:noFill/>
                    </a:lnT>
                    <a:lnB>
                      <a:noFill/>
                    </a:lnB>
                    <a:solidFill>
                      <a:srgbClr val="F7F7F7"/>
                    </a:solidFill>
                  </a:tcPr>
                </a:tc>
                <a:tc>
                  <a:txBody>
                    <a:bodyPr/>
                    <a:lstStyle/>
                    <a:p>
                      <a:pPr fontAlgn="t"/>
                      <a:r>
                        <a:rPr lang="en-US" sz="1800">
                          <a:effectLst/>
                        </a:rPr>
                        <a:t>GCBS</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537168383"/>
                  </a:ext>
                </a:extLst>
              </a:tr>
              <a:tr h="377164">
                <a:tc>
                  <a:txBody>
                    <a:bodyPr/>
                    <a:lstStyle/>
                    <a:p>
                      <a:pPr fontAlgn="t"/>
                      <a:r>
                        <a:rPr lang="en-US" sz="1800">
                          <a:effectLst/>
                        </a:rPr>
                        <a:t>David Shofler</a:t>
                      </a:r>
                    </a:p>
                  </a:txBody>
                  <a:tcPr marL="0" marR="0" marT="0" marB="0">
                    <a:lnL>
                      <a:noFill/>
                    </a:lnL>
                    <a:lnR>
                      <a:noFill/>
                    </a:lnR>
                    <a:lnT>
                      <a:noFill/>
                    </a:lnT>
                    <a:lnB>
                      <a:noFill/>
                    </a:lnB>
                    <a:solidFill>
                      <a:srgbClr val="F7F7F7"/>
                    </a:solidFill>
                  </a:tcPr>
                </a:tc>
                <a:tc>
                  <a:txBody>
                    <a:bodyPr/>
                    <a:lstStyle/>
                    <a:p>
                      <a:pPr algn="just" fontAlgn="t"/>
                      <a:r>
                        <a:rPr lang="en-US" sz="1800" dirty="0">
                          <a:effectLst/>
                        </a:rPr>
                        <a:t>2015-2018</a:t>
                      </a:r>
                    </a:p>
                  </a:txBody>
                  <a:tcPr marL="0" marR="0" marT="0" marB="0">
                    <a:lnL>
                      <a:noFill/>
                    </a:lnL>
                    <a:lnR>
                      <a:noFill/>
                    </a:lnR>
                    <a:lnT>
                      <a:noFill/>
                    </a:lnT>
                    <a:lnB>
                      <a:noFill/>
                    </a:lnB>
                    <a:solidFill>
                      <a:srgbClr val="F7F7F7"/>
                    </a:solidFill>
                  </a:tcPr>
                </a:tc>
                <a:tc>
                  <a:txBody>
                    <a:bodyPr/>
                    <a:lstStyle/>
                    <a:p>
                      <a:pPr fontAlgn="t"/>
                      <a:r>
                        <a:rPr lang="en-US" sz="1800">
                          <a:effectLst/>
                        </a:rPr>
                        <a:t>CPM</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2727011956"/>
                  </a:ext>
                </a:extLst>
              </a:tr>
              <a:tr h="377164">
                <a:tc>
                  <a:txBody>
                    <a:bodyPr/>
                    <a:lstStyle/>
                    <a:p>
                      <a:pPr fontAlgn="t"/>
                      <a:r>
                        <a:rPr lang="en-US" sz="1800">
                          <a:effectLst/>
                        </a:rPr>
                        <a:t>Miklos Petyfr</a:t>
                      </a:r>
                    </a:p>
                  </a:txBody>
                  <a:tcPr marL="0" marR="0" marT="0" marB="0">
                    <a:lnL>
                      <a:noFill/>
                    </a:lnL>
                    <a:lnR>
                      <a:noFill/>
                    </a:lnR>
                    <a:lnT>
                      <a:noFill/>
                    </a:lnT>
                    <a:lnB>
                      <a:noFill/>
                    </a:lnB>
                    <a:solidFill>
                      <a:srgbClr val="F7F7F7"/>
                    </a:solidFill>
                  </a:tcPr>
                </a:tc>
                <a:tc>
                  <a:txBody>
                    <a:bodyPr/>
                    <a:lstStyle/>
                    <a:p>
                      <a:pPr fontAlgn="t"/>
                      <a:r>
                        <a:rPr lang="en-US" sz="1800" dirty="0">
                          <a:effectLst/>
                        </a:rPr>
                        <a:t>2017-2020</a:t>
                      </a:r>
                    </a:p>
                  </a:txBody>
                  <a:tcPr marL="0" marR="0" marT="0" marB="0">
                    <a:lnL>
                      <a:noFill/>
                    </a:lnL>
                    <a:lnR>
                      <a:noFill/>
                    </a:lnR>
                    <a:lnT>
                      <a:noFill/>
                    </a:lnT>
                    <a:lnB>
                      <a:noFill/>
                    </a:lnB>
                    <a:solidFill>
                      <a:srgbClr val="F7F7F7"/>
                    </a:solidFill>
                  </a:tcPr>
                </a:tc>
                <a:tc>
                  <a:txBody>
                    <a:bodyPr/>
                    <a:lstStyle/>
                    <a:p>
                      <a:pPr fontAlgn="t"/>
                      <a:r>
                        <a:rPr lang="en-US" sz="1800" dirty="0">
                          <a:effectLst/>
                        </a:rPr>
                        <a:t>AT LARGE</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1952169078"/>
                  </a:ext>
                </a:extLst>
              </a:tr>
              <a:tr h="377164">
                <a:tc>
                  <a:txBody>
                    <a:bodyPr/>
                    <a:lstStyle/>
                    <a:p>
                      <a:pPr fontAlgn="t"/>
                      <a:r>
                        <a:rPr lang="en-US" sz="1800">
                          <a:effectLst/>
                        </a:rPr>
                        <a:t>Jijun Hao</a:t>
                      </a:r>
                    </a:p>
                  </a:txBody>
                  <a:tcPr marL="0" marR="0" marT="0" marB="0">
                    <a:lnL>
                      <a:noFill/>
                    </a:lnL>
                    <a:lnR>
                      <a:noFill/>
                    </a:lnR>
                    <a:lnT>
                      <a:noFill/>
                    </a:lnT>
                    <a:lnB>
                      <a:noFill/>
                    </a:lnB>
                    <a:solidFill>
                      <a:srgbClr val="F7F7F7"/>
                    </a:solidFill>
                  </a:tcPr>
                </a:tc>
                <a:tc>
                  <a:txBody>
                    <a:bodyPr/>
                    <a:lstStyle/>
                    <a:p>
                      <a:pPr fontAlgn="t"/>
                      <a:r>
                        <a:rPr lang="en-US" sz="1800">
                          <a:effectLst/>
                        </a:rPr>
                        <a:t>2017-2020</a:t>
                      </a:r>
                    </a:p>
                  </a:txBody>
                  <a:tcPr marL="0" marR="0" marT="0" marB="0">
                    <a:lnL>
                      <a:noFill/>
                    </a:lnL>
                    <a:lnR>
                      <a:noFill/>
                    </a:lnR>
                    <a:lnT>
                      <a:noFill/>
                    </a:lnT>
                    <a:lnB>
                      <a:noFill/>
                    </a:lnB>
                    <a:solidFill>
                      <a:srgbClr val="F7F7F7"/>
                    </a:solidFill>
                  </a:tcPr>
                </a:tc>
                <a:tc>
                  <a:txBody>
                    <a:bodyPr/>
                    <a:lstStyle/>
                    <a:p>
                      <a:pPr fontAlgn="t"/>
                      <a:r>
                        <a:rPr lang="en-US" sz="1800" dirty="0">
                          <a:effectLst/>
                        </a:rPr>
                        <a:t>AT LARGE</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644779052"/>
                  </a:ext>
                </a:extLst>
              </a:tr>
              <a:tr h="377164">
                <a:tc>
                  <a:txBody>
                    <a:bodyPr/>
                    <a:lstStyle/>
                    <a:p>
                      <a:pPr fontAlgn="t"/>
                      <a:r>
                        <a:rPr lang="en-US" sz="1800">
                          <a:effectLst/>
                        </a:rPr>
                        <a:t>Peter Oelschlaeger</a:t>
                      </a:r>
                    </a:p>
                  </a:txBody>
                  <a:tcPr marL="0" marR="0" marT="0" marB="0">
                    <a:lnL>
                      <a:noFill/>
                    </a:lnL>
                    <a:lnR>
                      <a:noFill/>
                    </a:lnR>
                    <a:lnT>
                      <a:noFill/>
                    </a:lnT>
                    <a:lnB>
                      <a:noFill/>
                    </a:lnB>
                    <a:solidFill>
                      <a:srgbClr val="F7F7F7"/>
                    </a:solidFill>
                  </a:tcPr>
                </a:tc>
                <a:tc>
                  <a:txBody>
                    <a:bodyPr/>
                    <a:lstStyle/>
                    <a:p>
                      <a:pPr fontAlgn="t"/>
                      <a:r>
                        <a:rPr lang="en-US" sz="1800">
                          <a:effectLst/>
                        </a:rPr>
                        <a:t>2016-2019</a:t>
                      </a:r>
                    </a:p>
                  </a:txBody>
                  <a:tcPr marL="0" marR="0" marT="0" marB="0">
                    <a:lnL>
                      <a:noFill/>
                    </a:lnL>
                    <a:lnR>
                      <a:noFill/>
                    </a:lnR>
                    <a:lnT>
                      <a:noFill/>
                    </a:lnT>
                    <a:lnB>
                      <a:noFill/>
                    </a:lnB>
                    <a:solidFill>
                      <a:srgbClr val="F7F7F7"/>
                    </a:solidFill>
                  </a:tcPr>
                </a:tc>
                <a:tc>
                  <a:txBody>
                    <a:bodyPr/>
                    <a:lstStyle/>
                    <a:p>
                      <a:pPr fontAlgn="t"/>
                      <a:r>
                        <a:rPr lang="en-US" sz="1800" dirty="0">
                          <a:effectLst/>
                        </a:rPr>
                        <a:t>AT LARGE</a:t>
                      </a:r>
                    </a:p>
                  </a:txBody>
                  <a:tcPr marL="0" marR="0" marT="0" marB="0">
                    <a:lnL>
                      <a:noFill/>
                    </a:lnL>
                    <a:lnR>
                      <a:noFill/>
                    </a:lnR>
                    <a:lnT>
                      <a:noFill/>
                    </a:lnT>
                    <a:lnB>
                      <a:noFill/>
                    </a:lnB>
                    <a:solidFill>
                      <a:srgbClr val="F7F7F7"/>
                    </a:solidFill>
                  </a:tcPr>
                </a:tc>
                <a:extLst>
                  <a:ext uri="{0D108BD9-81ED-4DB2-BD59-A6C34878D82A}">
                    <a16:rowId xmlns:a16="http://schemas.microsoft.com/office/drawing/2014/main" val="913256403"/>
                  </a:ext>
                </a:extLst>
              </a:tr>
            </a:tbl>
          </a:graphicData>
        </a:graphic>
      </p:graphicFrame>
    </p:spTree>
    <p:extLst>
      <p:ext uri="{BB962C8B-B14F-4D97-AF65-F5344CB8AC3E}">
        <p14:creationId xmlns:p14="http://schemas.microsoft.com/office/powerpoint/2010/main" val="3270271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C085-E7B5-8242-8D17-A8DD4B83E17A}"/>
              </a:ext>
            </a:extLst>
          </p:cNvPr>
          <p:cNvSpPr>
            <a:spLocks noGrp="1"/>
          </p:cNvSpPr>
          <p:nvPr>
            <p:ph type="title"/>
          </p:nvPr>
        </p:nvSpPr>
        <p:spPr/>
        <p:txBody>
          <a:bodyPr/>
          <a:lstStyle/>
          <a:p>
            <a:r>
              <a:rPr lang="en-US" b="1" dirty="0"/>
              <a:t>Responsibilities</a:t>
            </a:r>
            <a:endParaRPr lang="en-US" dirty="0"/>
          </a:p>
        </p:txBody>
      </p:sp>
      <p:sp>
        <p:nvSpPr>
          <p:cNvPr id="3" name="Content Placeholder 2">
            <a:extLst>
              <a:ext uri="{FF2B5EF4-FFF2-40B4-BE49-F238E27FC236}">
                <a16:creationId xmlns:a16="http://schemas.microsoft.com/office/drawing/2014/main" id="{6D45257E-2800-6949-A134-57EE7095329A}"/>
              </a:ext>
            </a:extLst>
          </p:cNvPr>
          <p:cNvSpPr>
            <a:spLocks noGrp="1"/>
          </p:cNvSpPr>
          <p:nvPr>
            <p:ph idx="1"/>
          </p:nvPr>
        </p:nvSpPr>
        <p:spPr/>
        <p:txBody>
          <a:bodyPr>
            <a:normAutofit/>
          </a:bodyPr>
          <a:lstStyle/>
          <a:p>
            <a:pPr lvl="0"/>
            <a:r>
              <a:rPr lang="en-US" dirty="0"/>
              <a:t>creating an environment that fosters collaboration of research among faculty and students</a:t>
            </a:r>
          </a:p>
          <a:p>
            <a:pPr lvl="0"/>
            <a:r>
              <a:rPr lang="en-US" dirty="0"/>
              <a:t>reviewing intramural research proposals and funding mechanisms for faculty and students</a:t>
            </a:r>
          </a:p>
          <a:p>
            <a:pPr lvl="0"/>
            <a:r>
              <a:rPr lang="en-US" dirty="0"/>
              <a:t>identifying mentoring opportunities for faculty and students that advance programs of study</a:t>
            </a:r>
          </a:p>
          <a:p>
            <a:pPr lvl="0"/>
            <a:r>
              <a:rPr lang="en-US" dirty="0"/>
              <a:t>contributing expertise to the development, implementation, and monitoring of the University’s research strategic directions,</a:t>
            </a:r>
          </a:p>
          <a:p>
            <a:pPr lvl="0"/>
            <a:r>
              <a:rPr lang="en-US" dirty="0"/>
              <a:t>communicating decisions affecting the research enterprise to the Academic Support Service and Planning Committee, and the Chair of the Academic Senate, </a:t>
            </a:r>
          </a:p>
          <a:p>
            <a:pPr lvl="0"/>
            <a:r>
              <a:rPr lang="en-US" dirty="0"/>
              <a:t>participating in budgetary processes affecting the research enterprise. </a:t>
            </a:r>
          </a:p>
          <a:p>
            <a:endParaRPr lang="en-US" dirty="0"/>
          </a:p>
        </p:txBody>
      </p:sp>
    </p:spTree>
    <p:extLst>
      <p:ext uri="{BB962C8B-B14F-4D97-AF65-F5344CB8AC3E}">
        <p14:creationId xmlns:p14="http://schemas.microsoft.com/office/powerpoint/2010/main" val="2815918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693865" y="1642547"/>
            <a:ext cx="59261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8" name="Picture 4" descr="westernu_type_revi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3685" y="301446"/>
            <a:ext cx="867744" cy="8783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110286" y="428445"/>
            <a:ext cx="6509714"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ACADEMIC ASSEMBLY AGENDA</a:t>
            </a:r>
            <a:endParaRPr kumimoji="0" lang="en-US" sz="17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400" b="1" dirty="0">
                <a:latin typeface="Calibri" pitchFamily="34" charset="0"/>
                <a:ea typeface="Times New Roman" pitchFamily="18" charset="0"/>
                <a:cs typeface="Calibri" pitchFamily="34" charset="0"/>
              </a:rPr>
              <a:t>April 19, 2018</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algn="ctr" eaLnBrk="0" fontAlgn="base" hangingPunct="0">
              <a:spcBef>
                <a:spcPct val="0"/>
              </a:spcBef>
              <a:spcAft>
                <a:spcPct val="0"/>
              </a:spcAft>
            </a:pPr>
            <a:r>
              <a:rPr kumimoji="0" lang="en-US" sz="14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12:00-1:00pm </a:t>
            </a:r>
          </a:p>
        </p:txBody>
      </p:sp>
      <p:sp>
        <p:nvSpPr>
          <p:cNvPr id="8" name="Rectangle 7"/>
          <p:cNvSpPr/>
          <p:nvPr/>
        </p:nvSpPr>
        <p:spPr>
          <a:xfrm>
            <a:off x="152400" y="394351"/>
            <a:ext cx="3048000" cy="692497"/>
          </a:xfrm>
          <a:prstGeom prst="rect">
            <a:avLst/>
          </a:prstGeom>
        </p:spPr>
        <p:txBody>
          <a:bodyPr wrap="square">
            <a:spAutoFit/>
          </a:bodyPr>
          <a:lstStyle/>
          <a:p>
            <a:pPr lvl="0" eaLnBrk="0" fontAlgn="base" hangingPunct="0">
              <a:spcBef>
                <a:spcPct val="0"/>
              </a:spcBef>
              <a:spcAft>
                <a:spcPct val="0"/>
              </a:spcAft>
            </a:pPr>
            <a:r>
              <a:rPr lang="en-US" sz="1300" b="1" dirty="0">
                <a:latin typeface="Calibri" pitchFamily="34" charset="0"/>
                <a:ea typeface="Times New Roman" pitchFamily="18" charset="0"/>
                <a:cs typeface="Calibri" pitchFamily="34" charset="0"/>
              </a:rPr>
              <a:t>Gate keeper: Dr. </a:t>
            </a:r>
            <a:r>
              <a:rPr lang="en-US" sz="1300" b="1" dirty="0" err="1">
                <a:latin typeface="Calibri" pitchFamily="34" charset="0"/>
                <a:ea typeface="Times New Roman" pitchFamily="18" charset="0"/>
                <a:cs typeface="Calibri" pitchFamily="34" charset="0"/>
              </a:rPr>
              <a:t>Kachani</a:t>
            </a:r>
            <a:endParaRPr lang="en-US" sz="1300" dirty="0">
              <a:latin typeface="Arial" pitchFamily="34" charset="0"/>
              <a:cs typeface="Arial" pitchFamily="34" charset="0"/>
            </a:endParaRPr>
          </a:p>
          <a:p>
            <a:pPr lvl="0" eaLnBrk="0" fontAlgn="base" hangingPunct="0">
              <a:spcBef>
                <a:spcPct val="0"/>
              </a:spcBef>
              <a:spcAft>
                <a:spcPct val="0"/>
              </a:spcAft>
            </a:pPr>
            <a:r>
              <a:rPr lang="en-US" sz="1300" b="1" dirty="0">
                <a:latin typeface="Calibri" pitchFamily="34" charset="0"/>
                <a:ea typeface="Times New Roman" pitchFamily="18" charset="0"/>
                <a:cs typeface="Calibri" pitchFamily="34" charset="0"/>
              </a:rPr>
              <a:t>Time Keeper: Dr. Boynton</a:t>
            </a:r>
            <a:endParaRPr lang="en-US" sz="1300" dirty="0">
              <a:latin typeface="Arial" pitchFamily="34" charset="0"/>
              <a:cs typeface="Arial" pitchFamily="34" charset="0"/>
            </a:endParaRPr>
          </a:p>
          <a:p>
            <a:pPr lvl="0" eaLnBrk="0" fontAlgn="base" hangingPunct="0">
              <a:spcBef>
                <a:spcPct val="0"/>
              </a:spcBef>
              <a:spcAft>
                <a:spcPct val="0"/>
              </a:spcAft>
            </a:pPr>
            <a:r>
              <a:rPr lang="en-US" sz="1300" b="1" dirty="0">
                <a:latin typeface="Calibri" pitchFamily="34" charset="0"/>
                <a:ea typeface="Times New Roman" pitchFamily="18" charset="0"/>
                <a:cs typeface="Calibri" pitchFamily="34" charset="0"/>
              </a:rPr>
              <a:t>Recorder: Alyssa </a:t>
            </a:r>
            <a:r>
              <a:rPr lang="en-US" sz="1300" b="1" dirty="0"/>
              <a:t>Rodriguez</a:t>
            </a:r>
            <a:endParaRPr lang="en-US" sz="1300" dirty="0">
              <a:latin typeface="Arial" pitchFamily="34" charset="0"/>
              <a:cs typeface="Arial" pitchFamily="34" charset="0"/>
            </a:endParaRPr>
          </a:p>
        </p:txBody>
      </p:sp>
      <p:sp>
        <p:nvSpPr>
          <p:cNvPr id="9" name="Date Placeholder 8"/>
          <p:cNvSpPr>
            <a:spLocks noGrp="1"/>
          </p:cNvSpPr>
          <p:nvPr>
            <p:ph type="dt" sz="half" idx="10"/>
          </p:nvPr>
        </p:nvSpPr>
        <p:spPr/>
        <p:txBody>
          <a:bodyPr/>
          <a:lstStyle/>
          <a:p>
            <a:fld id="{A92698D3-01F7-4F0B-AB10-0A9AFA3934A7}" type="datetime1">
              <a:rPr lang="en-US" smtClean="0"/>
              <a:t>4/19/2018</a:t>
            </a:fld>
            <a:endParaRPr lang="en-US"/>
          </a:p>
        </p:txBody>
      </p:sp>
      <p:graphicFrame>
        <p:nvGraphicFramePr>
          <p:cNvPr id="2" name="Table 1">
            <a:extLst>
              <a:ext uri="{FF2B5EF4-FFF2-40B4-BE49-F238E27FC236}">
                <a16:creationId xmlns:a16="http://schemas.microsoft.com/office/drawing/2014/main" id="{40CAFA24-8F03-4158-8B15-BA03A6C1965E}"/>
              </a:ext>
            </a:extLst>
          </p:cNvPr>
          <p:cNvGraphicFramePr>
            <a:graphicFrameLocks noGrp="1"/>
          </p:cNvGraphicFramePr>
          <p:nvPr>
            <p:extLst>
              <p:ext uri="{D42A27DB-BD31-4B8C-83A1-F6EECF244321}">
                <p14:modId xmlns:p14="http://schemas.microsoft.com/office/powerpoint/2010/main" val="3256590573"/>
              </p:ext>
            </p:extLst>
          </p:nvPr>
        </p:nvGraphicFramePr>
        <p:xfrm>
          <a:off x="1494354" y="1179751"/>
          <a:ext cx="6553203" cy="5553082"/>
        </p:xfrm>
        <a:graphic>
          <a:graphicData uri="http://schemas.openxmlformats.org/drawingml/2006/table">
            <a:tbl>
              <a:tblPr firstRow="1" firstCol="1" lastRow="1" lastCol="1" bandRow="1" bandCol="1">
                <a:tableStyleId>{5C22544A-7EE6-4342-B048-85BDC9FD1C3A}</a:tableStyleId>
              </a:tblPr>
              <a:tblGrid>
                <a:gridCol w="660211">
                  <a:extLst>
                    <a:ext uri="{9D8B030D-6E8A-4147-A177-3AD203B41FA5}">
                      <a16:colId xmlns:a16="http://schemas.microsoft.com/office/drawing/2014/main" val="559642066"/>
                    </a:ext>
                  </a:extLst>
                </a:gridCol>
                <a:gridCol w="2701973">
                  <a:extLst>
                    <a:ext uri="{9D8B030D-6E8A-4147-A177-3AD203B41FA5}">
                      <a16:colId xmlns:a16="http://schemas.microsoft.com/office/drawing/2014/main" val="3850972628"/>
                    </a:ext>
                  </a:extLst>
                </a:gridCol>
                <a:gridCol w="1161482">
                  <a:extLst>
                    <a:ext uri="{9D8B030D-6E8A-4147-A177-3AD203B41FA5}">
                      <a16:colId xmlns:a16="http://schemas.microsoft.com/office/drawing/2014/main" val="866179688"/>
                    </a:ext>
                  </a:extLst>
                </a:gridCol>
                <a:gridCol w="654098">
                  <a:extLst>
                    <a:ext uri="{9D8B030D-6E8A-4147-A177-3AD203B41FA5}">
                      <a16:colId xmlns:a16="http://schemas.microsoft.com/office/drawing/2014/main" val="3040371567"/>
                    </a:ext>
                  </a:extLst>
                </a:gridCol>
                <a:gridCol w="1375439">
                  <a:extLst>
                    <a:ext uri="{9D8B030D-6E8A-4147-A177-3AD203B41FA5}">
                      <a16:colId xmlns:a16="http://schemas.microsoft.com/office/drawing/2014/main" val="1183476669"/>
                    </a:ext>
                  </a:extLst>
                </a:gridCol>
              </a:tblGrid>
              <a:tr h="298001">
                <a:tc>
                  <a:txBody>
                    <a:bodyPr/>
                    <a:lstStyle/>
                    <a:p>
                      <a:pPr marL="0" marR="0">
                        <a:spcBef>
                          <a:spcPts val="0"/>
                        </a:spcBef>
                        <a:spcAft>
                          <a:spcPts val="0"/>
                        </a:spcAft>
                      </a:pPr>
                      <a:r>
                        <a:rPr lang="en-US" sz="1050">
                          <a:effectLst/>
                        </a:rPr>
                        <a:t>Item</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a:effectLst/>
                        </a:rPr>
                        <a:t>Topic</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a:effectLst/>
                        </a:rPr>
                        <a:t>Purpose</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a:effectLst/>
                        </a:rPr>
                        <a:t>Time allotted</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a:effectLst/>
                        </a:rPr>
                        <a:t>Discussion Leader</a:t>
                      </a:r>
                      <a:endParaRPr lang="en-US" sz="1200">
                        <a:effectLst/>
                        <a:latin typeface="Times New Roman" panose="02020603050405020304" pitchFamily="18" charset="0"/>
                        <a:ea typeface="Times New Roman" panose="02020603050405020304" pitchFamily="18" charset="0"/>
                      </a:endParaRPr>
                    </a:p>
                  </a:txBody>
                  <a:tcPr marL="53334" marR="53334" marT="8000" marB="0"/>
                </a:tc>
                <a:extLst>
                  <a:ext uri="{0D108BD9-81ED-4DB2-BD59-A6C34878D82A}">
                    <a16:rowId xmlns:a16="http://schemas.microsoft.com/office/drawing/2014/main" val="3260977064"/>
                  </a:ext>
                </a:extLst>
              </a:tr>
              <a:tr h="173984">
                <a:tc>
                  <a:txBody>
                    <a:bodyPr/>
                    <a:lstStyle/>
                    <a:p>
                      <a:pPr marL="0" marR="0">
                        <a:spcBef>
                          <a:spcPts val="0"/>
                        </a:spcBef>
                        <a:spcAft>
                          <a:spcPts val="0"/>
                        </a:spcAft>
                      </a:pPr>
                      <a:r>
                        <a:rPr lang="en-US" sz="1050">
                          <a:effectLst/>
                        </a:rPr>
                        <a:t> </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dirty="0">
                          <a:effectLst/>
                        </a:rPr>
                        <a:t>Call to Order</a:t>
                      </a:r>
                      <a:endParaRPr lang="en-US" sz="1200" b="1" dirty="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 </a:t>
                      </a:r>
                      <a:endParaRPr lang="en-US" sz="1200" b="1">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 </a:t>
                      </a:r>
                      <a:endParaRPr lang="en-US" sz="1200" b="1">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Cameron</a:t>
                      </a:r>
                      <a:endParaRPr lang="en-US" sz="1200" b="1">
                        <a:effectLst/>
                        <a:latin typeface="Times New Roman" panose="02020603050405020304" pitchFamily="18" charset="0"/>
                        <a:ea typeface="Times New Roman" panose="02020603050405020304" pitchFamily="18" charset="0"/>
                      </a:endParaRPr>
                    </a:p>
                  </a:txBody>
                  <a:tcPr marL="53334" marR="53334" marT="8000" marB="0"/>
                </a:tc>
                <a:extLst>
                  <a:ext uri="{0D108BD9-81ED-4DB2-BD59-A6C34878D82A}">
                    <a16:rowId xmlns:a16="http://schemas.microsoft.com/office/drawing/2014/main" val="2471191320"/>
                  </a:ext>
                </a:extLst>
              </a:tr>
              <a:tr h="168566">
                <a:tc>
                  <a:txBody>
                    <a:bodyPr/>
                    <a:lstStyle/>
                    <a:p>
                      <a:pPr marL="0" marR="0">
                        <a:spcBef>
                          <a:spcPts val="0"/>
                        </a:spcBef>
                        <a:spcAft>
                          <a:spcPts val="0"/>
                        </a:spcAft>
                      </a:pPr>
                      <a:r>
                        <a:rPr lang="en-US" sz="1050">
                          <a:effectLst/>
                        </a:rPr>
                        <a:t>1</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dirty="0">
                          <a:effectLst/>
                        </a:rPr>
                        <a:t>Verify Quorum </a:t>
                      </a:r>
                      <a:endParaRPr lang="en-US" sz="1200" b="1" dirty="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 </a:t>
                      </a:r>
                      <a:endParaRPr lang="en-US" sz="1200" b="1">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 </a:t>
                      </a:r>
                      <a:endParaRPr lang="en-US" sz="1200" b="1">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Kachani</a:t>
                      </a:r>
                      <a:endParaRPr lang="en-US" sz="1200" b="1">
                        <a:effectLst/>
                        <a:latin typeface="Times New Roman" panose="02020603050405020304" pitchFamily="18" charset="0"/>
                        <a:ea typeface="Times New Roman" panose="02020603050405020304" pitchFamily="18" charset="0"/>
                      </a:endParaRPr>
                    </a:p>
                  </a:txBody>
                  <a:tcPr marL="53334" marR="53334" marT="8000" marB="0"/>
                </a:tc>
                <a:extLst>
                  <a:ext uri="{0D108BD9-81ED-4DB2-BD59-A6C34878D82A}">
                    <a16:rowId xmlns:a16="http://schemas.microsoft.com/office/drawing/2014/main" val="1859641270"/>
                  </a:ext>
                </a:extLst>
              </a:tr>
              <a:tr h="298001">
                <a:tc>
                  <a:txBody>
                    <a:bodyPr/>
                    <a:lstStyle/>
                    <a:p>
                      <a:pPr marL="0" marR="0">
                        <a:spcBef>
                          <a:spcPts val="0"/>
                        </a:spcBef>
                        <a:spcAft>
                          <a:spcPts val="0"/>
                        </a:spcAft>
                      </a:pPr>
                      <a:r>
                        <a:rPr lang="en-US" sz="1050">
                          <a:effectLst/>
                        </a:rPr>
                        <a:t>2</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dirty="0">
                          <a:effectLst/>
                        </a:rPr>
                        <a:t>Approval of minutes of previous meeting 11.14.2017</a:t>
                      </a:r>
                      <a:endParaRPr lang="en-US" sz="1200" b="1" dirty="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Action</a:t>
                      </a:r>
                      <a:endParaRPr lang="en-US" sz="1200" b="1">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2 min</a:t>
                      </a:r>
                      <a:endParaRPr lang="en-US" sz="1200" b="1">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Cameron</a:t>
                      </a:r>
                      <a:endParaRPr lang="en-US" sz="1200" b="1">
                        <a:effectLst/>
                        <a:latin typeface="Times New Roman" panose="02020603050405020304" pitchFamily="18" charset="0"/>
                        <a:ea typeface="Times New Roman" panose="02020603050405020304" pitchFamily="18" charset="0"/>
                      </a:endParaRPr>
                    </a:p>
                  </a:txBody>
                  <a:tcPr marL="53334" marR="53334" marT="8000" marB="0"/>
                </a:tc>
                <a:extLst>
                  <a:ext uri="{0D108BD9-81ED-4DB2-BD59-A6C34878D82A}">
                    <a16:rowId xmlns:a16="http://schemas.microsoft.com/office/drawing/2014/main" val="3504645675"/>
                  </a:ext>
                </a:extLst>
              </a:tr>
              <a:tr h="586971">
                <a:tc>
                  <a:txBody>
                    <a:bodyPr/>
                    <a:lstStyle/>
                    <a:p>
                      <a:pPr marL="0" marR="0">
                        <a:spcBef>
                          <a:spcPts val="0"/>
                        </a:spcBef>
                        <a:spcAft>
                          <a:spcPts val="0"/>
                        </a:spcAft>
                      </a:pPr>
                      <a:r>
                        <a:rPr lang="en-US" sz="1050">
                          <a:effectLst/>
                        </a:rPr>
                        <a:t>3</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dirty="0">
                          <a:effectLst/>
                        </a:rPr>
                        <a:t>Announcements </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AAUP Summer Institute Travel Stipend</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Faculty Awards</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Strategic Planning</a:t>
                      </a:r>
                      <a:endParaRPr lang="en-US" sz="1200" b="1" dirty="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Information</a:t>
                      </a:r>
                      <a:endParaRPr lang="en-US" sz="1200" b="1">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5 min</a:t>
                      </a:r>
                      <a:endParaRPr lang="en-US" sz="1200" b="1">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Cameron</a:t>
                      </a:r>
                      <a:endParaRPr lang="en-US" sz="1200" b="1">
                        <a:effectLst/>
                        <a:latin typeface="Times New Roman" panose="02020603050405020304" pitchFamily="18" charset="0"/>
                        <a:ea typeface="Times New Roman" panose="02020603050405020304" pitchFamily="18" charset="0"/>
                      </a:endParaRPr>
                    </a:p>
                  </a:txBody>
                  <a:tcPr marL="53334" marR="53334" marT="8000" marB="0"/>
                </a:tc>
                <a:extLst>
                  <a:ext uri="{0D108BD9-81ED-4DB2-BD59-A6C34878D82A}">
                    <a16:rowId xmlns:a16="http://schemas.microsoft.com/office/drawing/2014/main" val="786003576"/>
                  </a:ext>
                </a:extLst>
              </a:tr>
              <a:tr h="586971">
                <a:tc>
                  <a:txBody>
                    <a:bodyPr/>
                    <a:lstStyle/>
                    <a:p>
                      <a:pPr marL="0" marR="0">
                        <a:spcBef>
                          <a:spcPts val="0"/>
                        </a:spcBef>
                        <a:spcAft>
                          <a:spcPts val="0"/>
                        </a:spcAft>
                      </a:pPr>
                      <a:r>
                        <a:rPr lang="en-US" sz="1050">
                          <a:effectLst/>
                        </a:rPr>
                        <a:t>4</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dirty="0">
                          <a:effectLst/>
                        </a:rPr>
                        <a:t>Follow-up</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WSCUC Site Visit</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University Handbook and College Guidelines</a:t>
                      </a:r>
                      <a:endParaRPr lang="en-US" sz="1200" b="1" dirty="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Information and Discussion</a:t>
                      </a:r>
                      <a:endParaRPr lang="en-US" sz="1200" b="1">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 </a:t>
                      </a:r>
                      <a:endParaRPr lang="en-US" sz="1200" b="1">
                        <a:effectLst/>
                      </a:endParaRPr>
                    </a:p>
                    <a:p>
                      <a:pPr marL="0" marR="0">
                        <a:spcBef>
                          <a:spcPts val="0"/>
                        </a:spcBef>
                        <a:spcAft>
                          <a:spcPts val="0"/>
                        </a:spcAft>
                      </a:pPr>
                      <a:r>
                        <a:rPr lang="en-US" sz="1050" b="1">
                          <a:effectLst/>
                        </a:rPr>
                        <a:t>5 min</a:t>
                      </a:r>
                      <a:endParaRPr lang="en-US" sz="1200" b="1">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Cameron</a:t>
                      </a:r>
                      <a:endParaRPr lang="en-US" sz="1200" b="1">
                        <a:effectLst/>
                        <a:latin typeface="Times New Roman" panose="02020603050405020304" pitchFamily="18" charset="0"/>
                        <a:ea typeface="Times New Roman" panose="02020603050405020304" pitchFamily="18" charset="0"/>
                      </a:endParaRPr>
                    </a:p>
                  </a:txBody>
                  <a:tcPr marL="53334" marR="53334" marT="8000" marB="0"/>
                </a:tc>
                <a:extLst>
                  <a:ext uri="{0D108BD9-81ED-4DB2-BD59-A6C34878D82A}">
                    <a16:rowId xmlns:a16="http://schemas.microsoft.com/office/drawing/2014/main" val="3918975260"/>
                  </a:ext>
                </a:extLst>
              </a:tr>
              <a:tr h="586971">
                <a:tc>
                  <a:txBody>
                    <a:bodyPr/>
                    <a:lstStyle/>
                    <a:p>
                      <a:pPr marL="0" marR="0">
                        <a:spcBef>
                          <a:spcPts val="0"/>
                        </a:spcBef>
                        <a:spcAft>
                          <a:spcPts val="0"/>
                        </a:spcAft>
                      </a:pPr>
                      <a:r>
                        <a:rPr lang="en-US" sz="1050">
                          <a:effectLst/>
                        </a:rPr>
                        <a:t>5</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dirty="0">
                          <a:effectLst/>
                        </a:rPr>
                        <a:t>Standing Committees of Academic Senate </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Academic Standards &amp; Policy </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Academic Support Services </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University Faculty Affairs</a:t>
                      </a:r>
                      <a:r>
                        <a:rPr lang="en-US" sz="1050" b="1" baseline="30000" dirty="0">
                          <a:effectLst/>
                        </a:rPr>
                        <a:t> </a:t>
                      </a:r>
                      <a:r>
                        <a:rPr lang="en-US" sz="1050" b="1" dirty="0">
                          <a:effectLst/>
                        </a:rPr>
                        <a:t>Committee</a:t>
                      </a:r>
                      <a:endParaRPr lang="en-US" sz="1200" b="1" dirty="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Information &amp; Discussion</a:t>
                      </a:r>
                      <a:endParaRPr lang="en-US" sz="1200" b="1">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 </a:t>
                      </a:r>
                      <a:endParaRPr lang="en-US" sz="1200" b="1">
                        <a:effectLst/>
                      </a:endParaRPr>
                    </a:p>
                    <a:p>
                      <a:pPr marL="0" marR="0">
                        <a:spcBef>
                          <a:spcPts val="0"/>
                        </a:spcBef>
                        <a:spcAft>
                          <a:spcPts val="0"/>
                        </a:spcAft>
                      </a:pPr>
                      <a:r>
                        <a:rPr lang="en-US" sz="1050" b="1">
                          <a:effectLst/>
                        </a:rPr>
                        <a:t>10 min </a:t>
                      </a:r>
                      <a:endParaRPr lang="en-US" sz="1200" b="1">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a:effectLst/>
                        </a:rPr>
                        <a:t> </a:t>
                      </a:r>
                      <a:endParaRPr lang="en-US" sz="1200" b="1">
                        <a:effectLst/>
                      </a:endParaRPr>
                    </a:p>
                    <a:p>
                      <a:pPr marL="0" marR="0">
                        <a:spcBef>
                          <a:spcPts val="0"/>
                        </a:spcBef>
                        <a:spcAft>
                          <a:spcPts val="0"/>
                        </a:spcAft>
                      </a:pPr>
                      <a:r>
                        <a:rPr lang="en-US" sz="1050" b="1">
                          <a:effectLst/>
                        </a:rPr>
                        <a:t>Emanuel </a:t>
                      </a:r>
                      <a:endParaRPr lang="en-US" sz="1200" b="1">
                        <a:effectLst/>
                      </a:endParaRPr>
                    </a:p>
                    <a:p>
                      <a:pPr marL="0" marR="0">
                        <a:spcBef>
                          <a:spcPts val="0"/>
                        </a:spcBef>
                        <a:spcAft>
                          <a:spcPts val="0"/>
                        </a:spcAft>
                      </a:pPr>
                      <a:r>
                        <a:rPr lang="en-US" sz="1050" b="1">
                          <a:effectLst/>
                        </a:rPr>
                        <a:t>Boynton </a:t>
                      </a:r>
                      <a:endParaRPr lang="en-US" sz="1200" b="1">
                        <a:effectLst/>
                      </a:endParaRPr>
                    </a:p>
                    <a:p>
                      <a:pPr marL="0" marR="0">
                        <a:spcBef>
                          <a:spcPts val="0"/>
                        </a:spcBef>
                        <a:spcAft>
                          <a:spcPts val="0"/>
                        </a:spcAft>
                      </a:pPr>
                      <a:r>
                        <a:rPr lang="en-US" sz="1050" b="1">
                          <a:effectLst/>
                        </a:rPr>
                        <a:t>Hicks/Kachani</a:t>
                      </a:r>
                      <a:endParaRPr lang="en-US" sz="1200" b="1">
                        <a:effectLst/>
                        <a:latin typeface="Times New Roman" panose="02020603050405020304" pitchFamily="18" charset="0"/>
                        <a:ea typeface="Times New Roman" panose="02020603050405020304" pitchFamily="18" charset="0"/>
                      </a:endParaRPr>
                    </a:p>
                  </a:txBody>
                  <a:tcPr marL="53334" marR="53334" marT="8000" marB="0"/>
                </a:tc>
                <a:extLst>
                  <a:ext uri="{0D108BD9-81ED-4DB2-BD59-A6C34878D82A}">
                    <a16:rowId xmlns:a16="http://schemas.microsoft.com/office/drawing/2014/main" val="328400959"/>
                  </a:ext>
                </a:extLst>
              </a:tr>
              <a:tr h="1887336">
                <a:tc>
                  <a:txBody>
                    <a:bodyPr/>
                    <a:lstStyle/>
                    <a:p>
                      <a:pPr marL="0" marR="0">
                        <a:spcBef>
                          <a:spcPts val="0"/>
                        </a:spcBef>
                        <a:spcAft>
                          <a:spcPts val="0"/>
                        </a:spcAft>
                      </a:pPr>
                      <a:r>
                        <a:rPr lang="en-US" sz="1050">
                          <a:effectLst/>
                        </a:rPr>
                        <a:t>7</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dirty="0">
                          <a:effectLst/>
                        </a:rPr>
                        <a:t>Standing Committees of the Academic Assembly and Other University committee reports</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UBAC</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Program Review and Assessment</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Operations Council</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Research</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IACUC/Radiation Safety</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IBC/DURC</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IRB</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Financial Aid</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Grievance</a:t>
                      </a:r>
                      <a:endParaRPr lang="en-US" sz="1200" b="1" dirty="0">
                        <a:effectLst/>
                      </a:endParaRPr>
                    </a:p>
                    <a:p>
                      <a:pPr marL="342900" marR="0" lvl="0" indent="-342900">
                        <a:spcBef>
                          <a:spcPts val="0"/>
                        </a:spcBef>
                        <a:spcAft>
                          <a:spcPts val="0"/>
                        </a:spcAft>
                        <a:buFont typeface="Arial" panose="020B0604020202020204" pitchFamily="34" charset="0"/>
                        <a:buChar char="-"/>
                      </a:pPr>
                      <a:r>
                        <a:rPr lang="en-US" sz="1050" b="1" dirty="0">
                          <a:effectLst/>
                        </a:rPr>
                        <a:t>Library</a:t>
                      </a:r>
                      <a:endParaRPr lang="en-US" sz="1200" b="1" dirty="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dirty="0">
                          <a:effectLst/>
                        </a:rPr>
                        <a:t>Information&amp; Discussion</a:t>
                      </a:r>
                      <a:endParaRPr lang="en-US" sz="1200" b="1" dirty="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dirty="0">
                          <a:effectLst/>
                        </a:rPr>
                        <a:t> </a:t>
                      </a:r>
                      <a:endParaRPr lang="en-US" sz="1200" b="1" dirty="0">
                        <a:effectLst/>
                      </a:endParaRPr>
                    </a:p>
                    <a:p>
                      <a:pPr marL="0" marR="0">
                        <a:spcBef>
                          <a:spcPts val="0"/>
                        </a:spcBef>
                        <a:spcAft>
                          <a:spcPts val="0"/>
                        </a:spcAft>
                      </a:pPr>
                      <a:r>
                        <a:rPr lang="en-US" sz="1050" b="1" dirty="0">
                          <a:effectLst/>
                        </a:rPr>
                        <a:t> 25 min</a:t>
                      </a:r>
                      <a:endParaRPr lang="en-US" sz="1200" b="1" dirty="0">
                        <a:effectLst/>
                      </a:endParaRPr>
                    </a:p>
                    <a:p>
                      <a:pPr marL="0" marR="0">
                        <a:spcBef>
                          <a:spcPts val="0"/>
                        </a:spcBef>
                        <a:spcAft>
                          <a:spcPts val="0"/>
                        </a:spcAft>
                      </a:pPr>
                      <a:r>
                        <a:rPr lang="en-US" sz="1050" b="1" dirty="0">
                          <a:effectLst/>
                        </a:rPr>
                        <a:t> </a:t>
                      </a:r>
                      <a:endParaRPr lang="en-US" sz="1200" b="1" dirty="0">
                        <a:effectLst/>
                      </a:endParaRPr>
                    </a:p>
                    <a:p>
                      <a:pPr marL="0" marR="0">
                        <a:spcBef>
                          <a:spcPts val="0"/>
                        </a:spcBef>
                        <a:spcAft>
                          <a:spcPts val="0"/>
                        </a:spcAft>
                      </a:pPr>
                      <a:r>
                        <a:rPr lang="en-US" sz="1050" b="1" dirty="0">
                          <a:effectLst/>
                        </a:rPr>
                        <a:t> </a:t>
                      </a:r>
                      <a:endParaRPr lang="en-US" sz="1200" b="1" dirty="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b="1" dirty="0">
                          <a:effectLst/>
                        </a:rPr>
                        <a:t> </a:t>
                      </a:r>
                      <a:endParaRPr lang="en-US" sz="1200" b="1" dirty="0">
                        <a:effectLst/>
                      </a:endParaRPr>
                    </a:p>
                    <a:p>
                      <a:pPr marL="0" marR="0">
                        <a:spcBef>
                          <a:spcPts val="0"/>
                        </a:spcBef>
                        <a:spcAft>
                          <a:spcPts val="0"/>
                        </a:spcAft>
                      </a:pPr>
                      <a:r>
                        <a:rPr lang="en-US" sz="1050" b="1" dirty="0">
                          <a:effectLst/>
                        </a:rPr>
                        <a:t> </a:t>
                      </a:r>
                      <a:endParaRPr lang="en-US" sz="1200" b="1" dirty="0">
                        <a:effectLst/>
                      </a:endParaRPr>
                    </a:p>
                    <a:p>
                      <a:pPr marL="0" marR="0">
                        <a:spcBef>
                          <a:spcPts val="0"/>
                        </a:spcBef>
                        <a:spcAft>
                          <a:spcPts val="0"/>
                        </a:spcAft>
                      </a:pPr>
                      <a:r>
                        <a:rPr lang="en-US" sz="1050" b="1" dirty="0">
                          <a:effectLst/>
                        </a:rPr>
                        <a:t> </a:t>
                      </a:r>
                      <a:endParaRPr lang="en-US" sz="1200" b="1" dirty="0">
                        <a:effectLst/>
                      </a:endParaRPr>
                    </a:p>
                    <a:p>
                      <a:pPr marL="0" marR="0">
                        <a:spcBef>
                          <a:spcPts val="0"/>
                        </a:spcBef>
                        <a:spcAft>
                          <a:spcPts val="0"/>
                        </a:spcAft>
                      </a:pPr>
                      <a:r>
                        <a:rPr lang="en-US" sz="1050" b="1" dirty="0">
                          <a:effectLst/>
                        </a:rPr>
                        <a:t>Quan/</a:t>
                      </a:r>
                      <a:r>
                        <a:rPr lang="en-US" sz="1050" b="1" dirty="0" err="1">
                          <a:effectLst/>
                        </a:rPr>
                        <a:t>Khamas</a:t>
                      </a:r>
                      <a:endParaRPr lang="en-US" sz="1200" b="1" dirty="0">
                        <a:effectLst/>
                      </a:endParaRPr>
                    </a:p>
                    <a:p>
                      <a:pPr marL="0" marR="0">
                        <a:spcBef>
                          <a:spcPts val="0"/>
                        </a:spcBef>
                        <a:spcAft>
                          <a:spcPts val="0"/>
                        </a:spcAft>
                      </a:pPr>
                      <a:r>
                        <a:rPr lang="en-US" sz="1050" b="1" dirty="0">
                          <a:effectLst/>
                        </a:rPr>
                        <a:t>Andrews</a:t>
                      </a:r>
                      <a:endParaRPr lang="en-US" sz="1200" b="1" dirty="0">
                        <a:effectLst/>
                      </a:endParaRPr>
                    </a:p>
                    <a:p>
                      <a:pPr marL="0" marR="0">
                        <a:spcBef>
                          <a:spcPts val="0"/>
                        </a:spcBef>
                        <a:spcAft>
                          <a:spcPts val="0"/>
                        </a:spcAft>
                      </a:pPr>
                      <a:r>
                        <a:rPr lang="en-US" sz="1050" b="1" dirty="0">
                          <a:effectLst/>
                        </a:rPr>
                        <a:t>Boynton/Cameron</a:t>
                      </a:r>
                      <a:endParaRPr lang="en-US" sz="1200" b="1" dirty="0">
                        <a:effectLst/>
                      </a:endParaRPr>
                    </a:p>
                    <a:p>
                      <a:pPr marL="0" marR="0">
                        <a:spcBef>
                          <a:spcPts val="0"/>
                        </a:spcBef>
                        <a:spcAft>
                          <a:spcPts val="0"/>
                        </a:spcAft>
                      </a:pPr>
                      <a:r>
                        <a:rPr lang="en-US" sz="1050" b="1" dirty="0" err="1">
                          <a:effectLst/>
                        </a:rPr>
                        <a:t>Deoghare</a:t>
                      </a:r>
                      <a:endParaRPr lang="en-US" sz="1200" b="1" dirty="0">
                        <a:effectLst/>
                      </a:endParaRPr>
                    </a:p>
                    <a:p>
                      <a:pPr marL="0" marR="0">
                        <a:spcBef>
                          <a:spcPts val="0"/>
                        </a:spcBef>
                        <a:spcAft>
                          <a:spcPts val="0"/>
                        </a:spcAft>
                      </a:pPr>
                      <a:r>
                        <a:rPr lang="en-US" sz="1050" b="1" dirty="0">
                          <a:effectLst/>
                        </a:rPr>
                        <a:t>Walters</a:t>
                      </a:r>
                      <a:endParaRPr lang="en-US" sz="1200" b="1" dirty="0">
                        <a:effectLst/>
                      </a:endParaRPr>
                    </a:p>
                    <a:p>
                      <a:pPr marL="0" marR="0">
                        <a:spcBef>
                          <a:spcPts val="0"/>
                        </a:spcBef>
                        <a:spcAft>
                          <a:spcPts val="0"/>
                        </a:spcAft>
                      </a:pPr>
                      <a:r>
                        <a:rPr lang="en-US" sz="1050" b="1" dirty="0">
                          <a:effectLst/>
                        </a:rPr>
                        <a:t>Sanchez</a:t>
                      </a:r>
                      <a:endParaRPr lang="en-US" sz="1200" b="1" dirty="0">
                        <a:effectLst/>
                      </a:endParaRPr>
                    </a:p>
                    <a:p>
                      <a:pPr marL="0" marR="0">
                        <a:spcBef>
                          <a:spcPts val="0"/>
                        </a:spcBef>
                        <a:spcAft>
                          <a:spcPts val="0"/>
                        </a:spcAft>
                      </a:pPr>
                      <a:r>
                        <a:rPr lang="en-US" sz="1050" b="1" dirty="0">
                          <a:effectLst/>
                        </a:rPr>
                        <a:t>Schilling/Hicks</a:t>
                      </a:r>
                      <a:endParaRPr lang="en-US" sz="1200" b="1" dirty="0">
                        <a:effectLst/>
                      </a:endParaRPr>
                    </a:p>
                    <a:p>
                      <a:pPr marL="0" marR="0">
                        <a:spcBef>
                          <a:spcPts val="0"/>
                        </a:spcBef>
                        <a:spcAft>
                          <a:spcPts val="0"/>
                        </a:spcAft>
                      </a:pPr>
                      <a:r>
                        <a:rPr lang="en-US" sz="1050" b="1" dirty="0" err="1">
                          <a:effectLst/>
                        </a:rPr>
                        <a:t>Kandpal</a:t>
                      </a:r>
                      <a:endParaRPr lang="en-US" sz="1200" b="1" dirty="0">
                        <a:effectLst/>
                      </a:endParaRPr>
                    </a:p>
                    <a:p>
                      <a:pPr marL="0" marR="0">
                        <a:spcBef>
                          <a:spcPts val="0"/>
                        </a:spcBef>
                        <a:spcAft>
                          <a:spcPts val="0"/>
                        </a:spcAft>
                      </a:pPr>
                      <a:r>
                        <a:rPr lang="en-US" sz="1050" b="1" dirty="0">
                          <a:effectLst/>
                        </a:rPr>
                        <a:t>Lee</a:t>
                      </a:r>
                      <a:endParaRPr lang="en-US" sz="1200" b="1" dirty="0">
                        <a:effectLst/>
                      </a:endParaRPr>
                    </a:p>
                    <a:p>
                      <a:pPr marL="0" marR="0">
                        <a:spcBef>
                          <a:spcPts val="0"/>
                        </a:spcBef>
                        <a:spcAft>
                          <a:spcPts val="0"/>
                        </a:spcAft>
                      </a:pPr>
                      <a:r>
                        <a:rPr lang="en-US" sz="1050" b="1" dirty="0">
                          <a:effectLst/>
                        </a:rPr>
                        <a:t>Mann/Boyer</a:t>
                      </a:r>
                      <a:endParaRPr lang="en-US" sz="1200" b="1" dirty="0">
                        <a:effectLst/>
                        <a:latin typeface="Times New Roman" panose="02020603050405020304" pitchFamily="18" charset="0"/>
                        <a:ea typeface="Times New Roman" panose="02020603050405020304" pitchFamily="18" charset="0"/>
                      </a:endParaRPr>
                    </a:p>
                  </a:txBody>
                  <a:tcPr marL="53334" marR="53334" marT="8000" marB="0"/>
                </a:tc>
                <a:extLst>
                  <a:ext uri="{0D108BD9-81ED-4DB2-BD59-A6C34878D82A}">
                    <a16:rowId xmlns:a16="http://schemas.microsoft.com/office/drawing/2014/main" val="788837840"/>
                  </a:ext>
                </a:extLst>
              </a:tr>
              <a:tr h="173984">
                <a:tc>
                  <a:txBody>
                    <a:bodyPr/>
                    <a:lstStyle/>
                    <a:p>
                      <a:pPr marL="0" marR="0">
                        <a:spcBef>
                          <a:spcPts val="0"/>
                        </a:spcBef>
                        <a:spcAft>
                          <a:spcPts val="0"/>
                        </a:spcAft>
                      </a:pPr>
                      <a:r>
                        <a:rPr lang="en-US" sz="1050">
                          <a:effectLst/>
                        </a:rPr>
                        <a:t>10</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a:effectLst/>
                        </a:rPr>
                        <a:t>Other Business</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a:effectLst/>
                        </a:rPr>
                        <a:t> </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a:effectLst/>
                        </a:rPr>
                        <a:t> </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a:effectLst/>
                        </a:rPr>
                        <a:t> </a:t>
                      </a:r>
                      <a:endParaRPr lang="en-US" sz="1200">
                        <a:effectLst/>
                        <a:latin typeface="Times New Roman" panose="02020603050405020304" pitchFamily="18" charset="0"/>
                        <a:ea typeface="Times New Roman" panose="02020603050405020304" pitchFamily="18" charset="0"/>
                      </a:endParaRPr>
                    </a:p>
                  </a:txBody>
                  <a:tcPr marL="53334" marR="53334" marT="8000" marB="0"/>
                </a:tc>
                <a:extLst>
                  <a:ext uri="{0D108BD9-81ED-4DB2-BD59-A6C34878D82A}">
                    <a16:rowId xmlns:a16="http://schemas.microsoft.com/office/drawing/2014/main" val="4161724899"/>
                  </a:ext>
                </a:extLst>
              </a:tr>
              <a:tr h="173984">
                <a:tc>
                  <a:txBody>
                    <a:bodyPr/>
                    <a:lstStyle/>
                    <a:p>
                      <a:pPr marL="0" marR="0">
                        <a:spcBef>
                          <a:spcPts val="0"/>
                        </a:spcBef>
                        <a:spcAft>
                          <a:spcPts val="0"/>
                        </a:spcAft>
                      </a:pPr>
                      <a:r>
                        <a:rPr lang="en-US" sz="1050">
                          <a:effectLst/>
                        </a:rPr>
                        <a:t> </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a:effectLst/>
                        </a:rPr>
                        <a:t>Future meetings:  Nov 2018 and April 2019</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a:effectLst/>
                        </a:rPr>
                        <a:t> </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a:effectLst/>
                        </a:rPr>
                        <a:t> </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a:effectLst/>
                        </a:rPr>
                        <a:t> </a:t>
                      </a:r>
                      <a:endParaRPr lang="en-US" sz="1200">
                        <a:effectLst/>
                        <a:latin typeface="Times New Roman" panose="02020603050405020304" pitchFamily="18" charset="0"/>
                        <a:ea typeface="Times New Roman" panose="02020603050405020304" pitchFamily="18" charset="0"/>
                      </a:endParaRPr>
                    </a:p>
                  </a:txBody>
                  <a:tcPr marL="53334" marR="53334" marT="8000" marB="0"/>
                </a:tc>
                <a:extLst>
                  <a:ext uri="{0D108BD9-81ED-4DB2-BD59-A6C34878D82A}">
                    <a16:rowId xmlns:a16="http://schemas.microsoft.com/office/drawing/2014/main" val="53114573"/>
                  </a:ext>
                </a:extLst>
              </a:tr>
              <a:tr h="173984">
                <a:tc>
                  <a:txBody>
                    <a:bodyPr/>
                    <a:lstStyle/>
                    <a:p>
                      <a:pPr marL="0" marR="0">
                        <a:spcBef>
                          <a:spcPts val="0"/>
                        </a:spcBef>
                        <a:spcAft>
                          <a:spcPts val="0"/>
                        </a:spcAft>
                      </a:pPr>
                      <a:r>
                        <a:rPr lang="en-US" sz="1050">
                          <a:effectLst/>
                        </a:rPr>
                        <a:t> </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a:effectLst/>
                        </a:rPr>
                        <a:t>Adjournment</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a:effectLst/>
                        </a:rPr>
                        <a:t> </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a:effectLst/>
                        </a:rPr>
                        <a:t> </a:t>
                      </a:r>
                      <a:endParaRPr lang="en-US" sz="1200">
                        <a:effectLst/>
                        <a:latin typeface="Times New Roman" panose="02020603050405020304" pitchFamily="18" charset="0"/>
                        <a:ea typeface="Times New Roman" panose="02020603050405020304" pitchFamily="18" charset="0"/>
                      </a:endParaRPr>
                    </a:p>
                  </a:txBody>
                  <a:tcPr marL="53334" marR="53334" marT="8000" marB="0"/>
                </a:tc>
                <a:tc>
                  <a:txBody>
                    <a:bodyPr/>
                    <a:lstStyle/>
                    <a:p>
                      <a:pPr marL="0" marR="0">
                        <a:spcBef>
                          <a:spcPts val="0"/>
                        </a:spcBef>
                        <a:spcAft>
                          <a:spcPts val="0"/>
                        </a:spcAft>
                      </a:pPr>
                      <a:r>
                        <a:rPr lang="en-US" sz="1050" dirty="0">
                          <a:effectLst/>
                        </a:rPr>
                        <a:t> </a:t>
                      </a:r>
                      <a:endParaRPr lang="en-US" sz="1200" dirty="0">
                        <a:effectLst/>
                        <a:latin typeface="Times New Roman" panose="02020603050405020304" pitchFamily="18" charset="0"/>
                        <a:ea typeface="Times New Roman" panose="02020603050405020304" pitchFamily="18" charset="0"/>
                      </a:endParaRPr>
                    </a:p>
                  </a:txBody>
                  <a:tcPr marL="53334" marR="53334" marT="8000" marB="0"/>
                </a:tc>
                <a:extLst>
                  <a:ext uri="{0D108BD9-81ED-4DB2-BD59-A6C34878D82A}">
                    <a16:rowId xmlns:a16="http://schemas.microsoft.com/office/drawing/2014/main" val="671459481"/>
                  </a:ext>
                </a:extLst>
              </a:tr>
            </a:tbl>
          </a:graphicData>
        </a:graphic>
      </p:graphicFrame>
    </p:spTree>
    <p:custDataLst>
      <p:tags r:id="rId1"/>
    </p:custDataLst>
    <p:extLst>
      <p:ext uri="{BB962C8B-B14F-4D97-AF65-F5344CB8AC3E}">
        <p14:creationId xmlns:p14="http://schemas.microsoft.com/office/powerpoint/2010/main" val="3051016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B4A2-60CD-F947-AEB4-078AEEB3A104}"/>
              </a:ext>
            </a:extLst>
          </p:cNvPr>
          <p:cNvSpPr>
            <a:spLocks noGrp="1"/>
          </p:cNvSpPr>
          <p:nvPr>
            <p:ph type="title"/>
          </p:nvPr>
        </p:nvSpPr>
        <p:spPr/>
        <p:txBody>
          <a:bodyPr/>
          <a:lstStyle/>
          <a:p>
            <a:r>
              <a:rPr lang="en-US" b="1" dirty="0"/>
              <a:t>Research Funding Categories</a:t>
            </a:r>
            <a:endParaRPr lang="en-US" dirty="0"/>
          </a:p>
        </p:txBody>
      </p:sp>
      <p:sp>
        <p:nvSpPr>
          <p:cNvPr id="3" name="Content Placeholder 2">
            <a:extLst>
              <a:ext uri="{FF2B5EF4-FFF2-40B4-BE49-F238E27FC236}">
                <a16:creationId xmlns:a16="http://schemas.microsoft.com/office/drawing/2014/main" id="{0AB3A6C1-B6D8-C042-9A41-B308E3FB6430}"/>
              </a:ext>
            </a:extLst>
          </p:cNvPr>
          <p:cNvSpPr>
            <a:spLocks noGrp="1"/>
          </p:cNvSpPr>
          <p:nvPr>
            <p:ph idx="1"/>
          </p:nvPr>
        </p:nvSpPr>
        <p:spPr/>
        <p:txBody>
          <a:bodyPr/>
          <a:lstStyle/>
          <a:p>
            <a:pPr marL="385763" indent="-385763">
              <a:buFont typeface="+mj-lt"/>
              <a:buAutoNum type="arabicPeriod"/>
            </a:pPr>
            <a:r>
              <a:rPr lang="en-US" dirty="0"/>
              <a:t>Single PI applications for grants of up to </a:t>
            </a:r>
            <a:r>
              <a:rPr lang="en-US" b="1" u="sng" dirty="0"/>
              <a:t>$20K for one </a:t>
            </a:r>
            <a:r>
              <a:rPr lang="en-US" dirty="0"/>
              <a:t>year </a:t>
            </a:r>
          </a:p>
          <a:p>
            <a:pPr marL="385763" indent="-385763">
              <a:buFont typeface="+mj-lt"/>
              <a:buAutoNum type="arabicPeriod"/>
            </a:pPr>
            <a:r>
              <a:rPr lang="en-US" dirty="0"/>
              <a:t>Team grants of up to </a:t>
            </a:r>
            <a:r>
              <a:rPr lang="en-US" b="1" u="sng" dirty="0"/>
              <a:t>$30K for one year</a:t>
            </a:r>
            <a:r>
              <a:rPr lang="en-US" dirty="0"/>
              <a:t> </a:t>
            </a:r>
          </a:p>
          <a:p>
            <a:pPr marL="385763" indent="-385763">
              <a:buFont typeface="+mj-lt"/>
              <a:buAutoNum type="arabicPeriod"/>
            </a:pPr>
            <a:r>
              <a:rPr lang="en-US" dirty="0"/>
              <a:t>Seed grants of up to 5K. </a:t>
            </a:r>
          </a:p>
          <a:p>
            <a:pPr marL="385763" indent="-385763">
              <a:buFont typeface="+mj-lt"/>
              <a:buAutoNum type="arabicPeriod"/>
            </a:pPr>
            <a:r>
              <a:rPr lang="en-US" dirty="0"/>
              <a:t>Student Summer Research Grants</a:t>
            </a:r>
          </a:p>
          <a:p>
            <a:endParaRPr lang="en-US" dirty="0"/>
          </a:p>
        </p:txBody>
      </p:sp>
    </p:spTree>
    <p:extLst>
      <p:ext uri="{BB962C8B-B14F-4D97-AF65-F5344CB8AC3E}">
        <p14:creationId xmlns:p14="http://schemas.microsoft.com/office/powerpoint/2010/main" val="2883827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109728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40030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C4DA0C-7D7F-3040-B22B-6F93F1D4BB1F}"/>
              </a:ext>
            </a:extLst>
          </p:cNvPr>
          <p:cNvSpPr>
            <a:spLocks noGrp="1"/>
          </p:cNvSpPr>
          <p:nvPr>
            <p:ph type="title"/>
          </p:nvPr>
        </p:nvSpPr>
        <p:spPr>
          <a:xfrm>
            <a:off x="628650" y="1580158"/>
            <a:ext cx="2114550" cy="3697685"/>
          </a:xfrm>
        </p:spPr>
        <p:txBody>
          <a:bodyPr>
            <a:normAutofit/>
          </a:bodyPr>
          <a:lstStyle/>
          <a:p>
            <a:pPr algn="r"/>
            <a:r>
              <a:rPr lang="en-US" dirty="0">
                <a:solidFill>
                  <a:schemeClr val="accent1"/>
                </a:solidFill>
                <a:latin typeface="Cambria" panose="02040503050406030204" pitchFamily="18" charset="0"/>
              </a:rPr>
              <a:t>2017-2018 Cycle Funded Faculty Intramural Grants</a:t>
            </a:r>
            <a:endParaRPr lang="en-US" dirty="0">
              <a:solidFill>
                <a:schemeClr val="accent1"/>
              </a:solidFill>
            </a:endParaRPr>
          </a:p>
        </p:txBody>
      </p:sp>
      <p:sp>
        <p:nvSpPr>
          <p:cNvPr id="3" name="Content Placeholder 2">
            <a:extLst>
              <a:ext uri="{FF2B5EF4-FFF2-40B4-BE49-F238E27FC236}">
                <a16:creationId xmlns:a16="http://schemas.microsoft.com/office/drawing/2014/main" id="{E065EFC5-51FE-AF46-8A14-A41041E66C6A}"/>
              </a:ext>
            </a:extLst>
          </p:cNvPr>
          <p:cNvSpPr>
            <a:spLocks noGrp="1"/>
          </p:cNvSpPr>
          <p:nvPr>
            <p:ph idx="1"/>
          </p:nvPr>
        </p:nvSpPr>
        <p:spPr>
          <a:xfrm>
            <a:off x="3732024" y="1097280"/>
            <a:ext cx="5170804" cy="4524476"/>
          </a:xfrm>
        </p:spPr>
        <p:txBody>
          <a:bodyPr anchor="ctr">
            <a:normAutofit/>
          </a:bodyPr>
          <a:lstStyle/>
          <a:p>
            <a:pPr marL="0" indent="0">
              <a:spcBef>
                <a:spcPts val="0"/>
              </a:spcBef>
              <a:buNone/>
            </a:pPr>
            <a:r>
              <a:rPr lang="en-US" sz="1350" dirty="0"/>
              <a:t>PI: </a:t>
            </a:r>
            <a:r>
              <a:rPr lang="en-US" sz="1350" b="1" i="1" dirty="0"/>
              <a:t>Nicole </a:t>
            </a:r>
            <a:r>
              <a:rPr lang="en-US" sz="1350" b="1" i="1" dirty="0" err="1"/>
              <a:t>Ehrhardt</a:t>
            </a:r>
            <a:r>
              <a:rPr lang="en-US" sz="1350" dirty="0"/>
              <a:t>  			                   </a:t>
            </a:r>
            <a:r>
              <a:rPr lang="en-US" sz="1350" b="1" dirty="0"/>
              <a:t>$20,000.00</a:t>
            </a:r>
            <a:endParaRPr lang="en-US" sz="1350" dirty="0"/>
          </a:p>
          <a:p>
            <a:pPr marL="0" indent="0">
              <a:spcBef>
                <a:spcPts val="0"/>
              </a:spcBef>
              <a:buNone/>
            </a:pPr>
            <a:r>
              <a:rPr lang="en-US" sz="1350" dirty="0"/>
              <a:t>IMR 12369C    Title: “Characterization of SPTY2D1, a novel player in lipid homeostasis and development of coronary artery disease.”</a:t>
            </a:r>
          </a:p>
          <a:p>
            <a:pPr marL="0" indent="0">
              <a:spcBef>
                <a:spcPts val="0"/>
              </a:spcBef>
              <a:buNone/>
            </a:pPr>
            <a:endParaRPr lang="en-US" sz="1350" dirty="0"/>
          </a:p>
          <a:p>
            <a:pPr marL="0" indent="0">
              <a:spcBef>
                <a:spcPts val="0"/>
              </a:spcBef>
              <a:buNone/>
            </a:pPr>
            <a:endParaRPr lang="en-US" sz="600" dirty="0"/>
          </a:p>
          <a:p>
            <a:pPr marL="0" indent="0">
              <a:spcBef>
                <a:spcPts val="0"/>
              </a:spcBef>
              <a:buNone/>
            </a:pPr>
            <a:r>
              <a:rPr lang="en-US" sz="1350" dirty="0"/>
              <a:t>IPI: </a:t>
            </a:r>
            <a:r>
              <a:rPr lang="en-US" sz="1350" b="1" i="1" dirty="0"/>
              <a:t>Zohra </a:t>
            </a:r>
            <a:r>
              <a:rPr lang="en-US" sz="1350" b="1" i="1" dirty="0" err="1"/>
              <a:t>Tumur</a:t>
            </a:r>
            <a:r>
              <a:rPr lang="en-US" sz="1350" dirty="0"/>
              <a:t>   					</a:t>
            </a:r>
            <a:r>
              <a:rPr lang="en-US" sz="1350" b="1" dirty="0"/>
              <a:t>$19,966.00</a:t>
            </a:r>
            <a:endParaRPr lang="en-US" sz="1350" dirty="0"/>
          </a:p>
          <a:p>
            <a:pPr marL="0" indent="0">
              <a:spcBef>
                <a:spcPts val="0"/>
              </a:spcBef>
              <a:buNone/>
            </a:pPr>
            <a:r>
              <a:rPr lang="en-US" sz="1350" dirty="0"/>
              <a:t>MR 12367D  Title “A combined </a:t>
            </a:r>
            <a:r>
              <a:rPr lang="en-US" sz="1350" dirty="0" err="1"/>
              <a:t>Chaga</a:t>
            </a:r>
            <a:r>
              <a:rPr lang="en-US" sz="1350" dirty="0"/>
              <a:t>/RA treatment regimen suppresses head and neck cancer progression in vitro via </a:t>
            </a:r>
            <a:r>
              <a:rPr lang="en-US" sz="1350" dirty="0" err="1"/>
              <a:t>autophagic</a:t>
            </a:r>
            <a:r>
              <a:rPr lang="en-US" sz="1350" dirty="0"/>
              <a:t> degradation of EGFR.”</a:t>
            </a:r>
          </a:p>
          <a:p>
            <a:pPr marL="0" indent="0">
              <a:spcBef>
                <a:spcPts val="0"/>
              </a:spcBef>
              <a:buNone/>
            </a:pPr>
            <a:endParaRPr lang="en-US" sz="1350" dirty="0"/>
          </a:p>
          <a:p>
            <a:pPr marL="0" indent="0">
              <a:spcBef>
                <a:spcPts val="0"/>
              </a:spcBef>
              <a:buNone/>
            </a:pPr>
            <a:endParaRPr lang="en-US" sz="600" dirty="0"/>
          </a:p>
          <a:p>
            <a:pPr marL="0" indent="0">
              <a:spcBef>
                <a:spcPts val="0"/>
              </a:spcBef>
              <a:buNone/>
            </a:pPr>
            <a:r>
              <a:rPr lang="en-US" sz="1350" dirty="0"/>
              <a:t>PI: </a:t>
            </a:r>
            <a:r>
              <a:rPr lang="en-US" sz="1350" b="1" i="1" dirty="0"/>
              <a:t>Harshavardhan Deoghare</a:t>
            </a:r>
            <a:r>
              <a:rPr lang="en-US" sz="1350" dirty="0"/>
              <a:t>         			</a:t>
            </a:r>
            <a:r>
              <a:rPr lang="en-US" sz="1350" b="1" dirty="0"/>
              <a:t>$19,992.50</a:t>
            </a:r>
            <a:endParaRPr lang="en-US" sz="1350" dirty="0"/>
          </a:p>
          <a:p>
            <a:pPr marL="0" indent="0">
              <a:spcBef>
                <a:spcPts val="0"/>
              </a:spcBef>
              <a:buNone/>
            </a:pPr>
            <a:r>
              <a:rPr lang="en-US" sz="1350" dirty="0"/>
              <a:t>IMR12368A   Title: “Effectiveness of early rehabilitation using Functional Electrical Cycle on muscle mass, strength and functional outcomes in critically ill patients.” </a:t>
            </a:r>
          </a:p>
          <a:p>
            <a:pPr marL="0" indent="0">
              <a:spcBef>
                <a:spcPts val="0"/>
              </a:spcBef>
              <a:buNone/>
            </a:pPr>
            <a:endParaRPr lang="en-US" sz="1350" dirty="0"/>
          </a:p>
          <a:p>
            <a:pPr marL="0" indent="0">
              <a:spcBef>
                <a:spcPts val="0"/>
              </a:spcBef>
              <a:buNone/>
            </a:pPr>
            <a:endParaRPr lang="en-US" sz="600" dirty="0"/>
          </a:p>
          <a:p>
            <a:pPr marL="0" indent="0">
              <a:spcBef>
                <a:spcPts val="0"/>
              </a:spcBef>
              <a:buNone/>
            </a:pPr>
            <a:r>
              <a:rPr lang="en-US" sz="1350" b="1" i="1" dirty="0"/>
              <a:t>PI: </a:t>
            </a:r>
            <a:r>
              <a:rPr lang="en-US" sz="1350" b="1" i="1" dirty="0" err="1"/>
              <a:t>Gagandeep</a:t>
            </a:r>
            <a:r>
              <a:rPr lang="en-US" sz="1350" b="1" i="1" dirty="0"/>
              <a:t> Kaur </a:t>
            </a:r>
            <a:r>
              <a:rPr lang="en-US" sz="1350" dirty="0"/>
              <a:t>				</a:t>
            </a:r>
            <a:r>
              <a:rPr lang="en-US" sz="1350" b="1" dirty="0"/>
              <a:t>$11,892.13</a:t>
            </a:r>
            <a:endParaRPr lang="en-US" sz="1350" dirty="0"/>
          </a:p>
          <a:p>
            <a:pPr marL="0" indent="0">
              <a:spcBef>
                <a:spcPts val="0"/>
              </a:spcBef>
              <a:buNone/>
            </a:pPr>
            <a:r>
              <a:rPr lang="en-US" sz="1350" dirty="0"/>
              <a:t>IMR12370V  Title: “Plasma </a:t>
            </a:r>
            <a:r>
              <a:rPr lang="en-US" sz="1350" dirty="0" err="1"/>
              <a:t>copeptin</a:t>
            </a:r>
            <a:r>
              <a:rPr lang="en-US" sz="1350" dirty="0"/>
              <a:t> as a biomarker of surgical stress in dogs.”</a:t>
            </a:r>
          </a:p>
          <a:p>
            <a:pPr marL="0" indent="0">
              <a:spcBef>
                <a:spcPts val="0"/>
              </a:spcBef>
              <a:buNone/>
            </a:pPr>
            <a:endParaRPr lang="en-US" sz="1350" dirty="0"/>
          </a:p>
          <a:p>
            <a:pPr marL="0" indent="0">
              <a:spcBef>
                <a:spcPts val="0"/>
              </a:spcBef>
              <a:buNone/>
            </a:pPr>
            <a:endParaRPr lang="en-US" sz="600" dirty="0"/>
          </a:p>
          <a:p>
            <a:pPr marL="0" indent="0">
              <a:spcBef>
                <a:spcPts val="0"/>
              </a:spcBef>
              <a:buNone/>
            </a:pPr>
            <a:r>
              <a:rPr lang="en-US" sz="1350" dirty="0"/>
              <a:t>PI:</a:t>
            </a:r>
            <a:r>
              <a:rPr lang="en-US" sz="1350" b="1" dirty="0"/>
              <a:t> </a:t>
            </a:r>
            <a:r>
              <a:rPr lang="en-US" sz="1350" b="1" i="1" dirty="0" err="1"/>
              <a:t>Jie</a:t>
            </a:r>
            <a:r>
              <a:rPr lang="en-US" sz="1350" b="1" i="1" dirty="0"/>
              <a:t> Shen </a:t>
            </a:r>
            <a:r>
              <a:rPr lang="en-US" sz="1350" b="1" dirty="0"/>
              <a:t> 			  		$16,600.00</a:t>
            </a:r>
            <a:endParaRPr lang="en-US" sz="1350" dirty="0"/>
          </a:p>
          <a:p>
            <a:pPr marL="0" indent="0">
              <a:spcBef>
                <a:spcPts val="0"/>
              </a:spcBef>
              <a:buNone/>
            </a:pPr>
            <a:r>
              <a:rPr lang="en-US" sz="1350" dirty="0"/>
              <a:t>IMR   12371E Title: “Aberration change with sustained accommodation.”</a:t>
            </a:r>
          </a:p>
        </p:txBody>
      </p:sp>
    </p:spTree>
    <p:extLst>
      <p:ext uri="{BB962C8B-B14F-4D97-AF65-F5344CB8AC3E}">
        <p14:creationId xmlns:p14="http://schemas.microsoft.com/office/powerpoint/2010/main" val="783859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7700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7" name="Straight Connector 16">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3086100"/>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652D630C-E207-2D45-B719-A161110FB833}"/>
              </a:ext>
            </a:extLst>
          </p:cNvPr>
          <p:cNvSpPr>
            <a:spLocks noGrp="1"/>
          </p:cNvSpPr>
          <p:nvPr>
            <p:ph type="title"/>
          </p:nvPr>
        </p:nvSpPr>
        <p:spPr>
          <a:xfrm>
            <a:off x="707458" y="1391452"/>
            <a:ext cx="2528249" cy="4126698"/>
          </a:xfrm>
        </p:spPr>
        <p:txBody>
          <a:bodyPr>
            <a:normAutofit/>
          </a:bodyPr>
          <a:lstStyle/>
          <a:p>
            <a:r>
              <a:rPr lang="en-US" dirty="0">
                <a:solidFill>
                  <a:srgbClr val="FFFFFF"/>
                </a:solidFill>
              </a:rPr>
              <a:t>2017-2018 Cycle Student Summer Research Fellowships</a:t>
            </a:r>
            <a:br>
              <a:rPr lang="en-US" dirty="0">
                <a:solidFill>
                  <a:srgbClr val="FFFFFF"/>
                </a:solidFill>
              </a:rPr>
            </a:br>
            <a:r>
              <a:rPr lang="en-US" dirty="0">
                <a:solidFill>
                  <a:srgbClr val="FFFFFF"/>
                </a:solidFill>
              </a:rPr>
              <a:t/>
            </a:r>
            <a:br>
              <a:rPr lang="en-US" dirty="0">
                <a:solidFill>
                  <a:srgbClr val="FFFFFF"/>
                </a:solidFill>
              </a:rPr>
            </a:br>
            <a:endParaRPr lang="en-US" dirty="0">
              <a:solidFill>
                <a:srgbClr val="FFFFFF"/>
              </a:solidFill>
            </a:endParaRPr>
          </a:p>
        </p:txBody>
      </p:sp>
      <p:graphicFrame>
        <p:nvGraphicFramePr>
          <p:cNvPr id="10" name="Content Placeholder 9">
            <a:extLst>
              <a:ext uri="{FF2B5EF4-FFF2-40B4-BE49-F238E27FC236}">
                <a16:creationId xmlns:a16="http://schemas.microsoft.com/office/drawing/2014/main" id="{593989EE-F634-3848-80AC-399DB4199886}"/>
              </a:ext>
            </a:extLst>
          </p:cNvPr>
          <p:cNvGraphicFramePr>
            <a:graphicFrameLocks noGrp="1"/>
          </p:cNvGraphicFramePr>
          <p:nvPr>
            <p:ph idx="1"/>
            <p:extLst/>
          </p:nvPr>
        </p:nvGraphicFramePr>
        <p:xfrm>
          <a:off x="3960019" y="1339454"/>
          <a:ext cx="4701779" cy="417909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914A9A85-14F4-C546-9B60-85AA788EDB03}"/>
              </a:ext>
            </a:extLst>
          </p:cNvPr>
          <p:cNvSpPr/>
          <p:nvPr/>
        </p:nvSpPr>
        <p:spPr>
          <a:xfrm>
            <a:off x="3960019" y="1013269"/>
            <a:ext cx="4618103" cy="1131079"/>
          </a:xfrm>
          <a:prstGeom prst="rect">
            <a:avLst/>
          </a:prstGeom>
        </p:spPr>
        <p:txBody>
          <a:bodyPr wrap="square">
            <a:spAutoFit/>
          </a:bodyPr>
          <a:lstStyle/>
          <a:p>
            <a:pPr algn="ctr" defTabSz="685800"/>
            <a:r>
              <a:rPr lang="en-US" sz="2700" dirty="0">
                <a:solidFill>
                  <a:prstClr val="black"/>
                </a:solidFill>
                <a:latin typeface="Calibri" panose="020F0502020204030204"/>
              </a:rPr>
              <a:t>57 Total Applications funded</a:t>
            </a:r>
          </a:p>
          <a:p>
            <a:pPr algn="ctr" defTabSz="685800"/>
            <a:r>
              <a:rPr lang="en-US" sz="1350" b="1" dirty="0">
                <a:solidFill>
                  <a:prstClr val="black"/>
                </a:solidFill>
                <a:latin typeface="Calibri" panose="020F0502020204030204"/>
              </a:rPr>
              <a:t>May 8, 2017 – August 7, 2017</a:t>
            </a:r>
            <a:endParaRPr lang="en-US" sz="1350" dirty="0">
              <a:solidFill>
                <a:prstClr val="black"/>
              </a:solidFill>
              <a:latin typeface="Calibri" panose="020F0502020204030204"/>
            </a:endParaRPr>
          </a:p>
          <a:p>
            <a:pPr algn="ctr" defTabSz="685800"/>
            <a:endParaRPr lang="en-US" sz="2700" dirty="0">
              <a:solidFill>
                <a:prstClr val="black"/>
              </a:solidFill>
              <a:latin typeface="Calibri" panose="020F0502020204030204"/>
            </a:endParaRPr>
          </a:p>
        </p:txBody>
      </p:sp>
    </p:spTree>
    <p:extLst>
      <p:ext uri="{BB962C8B-B14F-4D97-AF65-F5344CB8AC3E}">
        <p14:creationId xmlns:p14="http://schemas.microsoft.com/office/powerpoint/2010/main" val="2863765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7700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5"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3086100"/>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A0F86C2-8D80-D34A-98BE-827916933863}"/>
              </a:ext>
            </a:extLst>
          </p:cNvPr>
          <p:cNvSpPr>
            <a:spLocks noGrp="1"/>
          </p:cNvSpPr>
          <p:nvPr>
            <p:ph type="title"/>
          </p:nvPr>
        </p:nvSpPr>
        <p:spPr>
          <a:xfrm>
            <a:off x="707458" y="1391452"/>
            <a:ext cx="2528249" cy="4126698"/>
          </a:xfrm>
        </p:spPr>
        <p:txBody>
          <a:bodyPr>
            <a:normAutofit/>
          </a:bodyPr>
          <a:lstStyle/>
          <a:p>
            <a:r>
              <a:rPr lang="en-US" sz="4050" dirty="0">
                <a:solidFill>
                  <a:srgbClr val="FFFFFF"/>
                </a:solidFill>
              </a:rPr>
              <a:t>2018-2019 </a:t>
            </a:r>
            <a:r>
              <a:rPr lang="en-US" sz="3600" dirty="0">
                <a:solidFill>
                  <a:srgbClr val="FFFFFF"/>
                </a:solidFill>
              </a:rPr>
              <a:t>New Intramural Grant Cycle</a:t>
            </a:r>
            <a:endParaRPr lang="en-US" dirty="0">
              <a:solidFill>
                <a:srgbClr val="FFFFFF"/>
              </a:solidFill>
            </a:endParaRPr>
          </a:p>
        </p:txBody>
      </p:sp>
      <p:graphicFrame>
        <p:nvGraphicFramePr>
          <p:cNvPr id="16" name="Content Placeholder 2">
            <a:extLst>
              <a:ext uri="{FF2B5EF4-FFF2-40B4-BE49-F238E27FC236}">
                <a16:creationId xmlns:a16="http://schemas.microsoft.com/office/drawing/2014/main" id="{AE7C7F0A-1110-4E2E-94B0-70643D33E239}"/>
              </a:ext>
            </a:extLst>
          </p:cNvPr>
          <p:cNvGraphicFramePr>
            <a:graphicFrameLocks noGrp="1"/>
          </p:cNvGraphicFramePr>
          <p:nvPr>
            <p:ph idx="1"/>
            <p:extLst/>
          </p:nvPr>
        </p:nvGraphicFramePr>
        <p:xfrm>
          <a:off x="3612964" y="1014647"/>
          <a:ext cx="5358650" cy="4638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4444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007E-2FB2-F744-A76B-9861FA306E23}"/>
              </a:ext>
            </a:extLst>
          </p:cNvPr>
          <p:cNvSpPr>
            <a:spLocks noGrp="1"/>
          </p:cNvSpPr>
          <p:nvPr>
            <p:ph type="title"/>
          </p:nvPr>
        </p:nvSpPr>
        <p:spPr/>
        <p:txBody>
          <a:bodyPr/>
          <a:lstStyle/>
          <a:p>
            <a:r>
              <a:rPr lang="en-US" sz="3600" dirty="0"/>
              <a:t>2018-2019 </a:t>
            </a:r>
            <a:r>
              <a:rPr lang="en-US" dirty="0"/>
              <a:t>New Intramural Grant Cycle</a:t>
            </a:r>
          </a:p>
        </p:txBody>
      </p:sp>
      <p:sp>
        <p:nvSpPr>
          <p:cNvPr id="3" name="Content Placeholder 2">
            <a:extLst>
              <a:ext uri="{FF2B5EF4-FFF2-40B4-BE49-F238E27FC236}">
                <a16:creationId xmlns:a16="http://schemas.microsoft.com/office/drawing/2014/main" id="{A8AF061A-ACA9-2341-822A-73E093419A00}"/>
              </a:ext>
            </a:extLst>
          </p:cNvPr>
          <p:cNvSpPr>
            <a:spLocks noGrp="1"/>
          </p:cNvSpPr>
          <p:nvPr>
            <p:ph idx="1"/>
          </p:nvPr>
        </p:nvSpPr>
        <p:spPr/>
        <p:txBody>
          <a:bodyPr>
            <a:normAutofit fontScale="92500"/>
          </a:bodyPr>
          <a:lstStyle/>
          <a:p>
            <a:r>
              <a:rPr lang="en-US" dirty="0"/>
              <a:t>12 Applications currently under review (Internal and external Reviewers)</a:t>
            </a:r>
          </a:p>
          <a:p>
            <a:pPr marL="0" indent="0">
              <a:buNone/>
            </a:pPr>
            <a:endParaRPr lang="en-US" b="1" u="sng" dirty="0"/>
          </a:p>
          <a:p>
            <a:pPr marL="0" indent="0">
              <a:buNone/>
            </a:pPr>
            <a:r>
              <a:rPr lang="en-US" b="1" u="sng" dirty="0"/>
              <a:t>Evaluation Criteria</a:t>
            </a:r>
            <a:endParaRPr lang="en-US" dirty="0"/>
          </a:p>
          <a:p>
            <a:pPr lvl="0"/>
            <a:r>
              <a:rPr lang="en-US" dirty="0"/>
              <a:t>Priority given to junior faculty seeking to obtain pilot data for extramural grant proposals, as well as senior faculty who are initiating new avenues of investigation. </a:t>
            </a:r>
          </a:p>
          <a:p>
            <a:pPr lvl="0"/>
            <a:r>
              <a:rPr lang="en-US" dirty="0"/>
              <a:t>Grants evaluated for scientific merit and potential for garnering extramural funds. </a:t>
            </a:r>
          </a:p>
          <a:p>
            <a:pPr lvl="0"/>
            <a:r>
              <a:rPr lang="en-US" dirty="0"/>
              <a:t>Previous awardees will be evaluated based on productivity from earlier award.</a:t>
            </a:r>
          </a:p>
          <a:p>
            <a:pPr lvl="0"/>
            <a:r>
              <a:rPr lang="en-US" dirty="0"/>
              <a:t>Applications will be reviewed using the NIH scoring system and procedure. </a:t>
            </a:r>
          </a:p>
          <a:p>
            <a:pPr lvl="0"/>
            <a:r>
              <a:rPr lang="en-US" dirty="0"/>
              <a:t>For multi-PI applications, justification for collaboration and synergy between/among the investigators considered. </a:t>
            </a:r>
          </a:p>
          <a:p>
            <a:endParaRPr lang="en-US" dirty="0"/>
          </a:p>
        </p:txBody>
      </p:sp>
    </p:spTree>
    <p:extLst>
      <p:ext uri="{BB962C8B-B14F-4D97-AF65-F5344CB8AC3E}">
        <p14:creationId xmlns:p14="http://schemas.microsoft.com/office/powerpoint/2010/main" val="2820777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569" y="1128305"/>
            <a:ext cx="9004516" cy="507831"/>
          </a:xfrm>
          <a:prstGeom prst="rect">
            <a:avLst/>
          </a:prstGeom>
          <a:noFill/>
        </p:spPr>
        <p:txBody>
          <a:bodyPr wrap="none" rtlCol="0">
            <a:spAutoFit/>
          </a:bodyPr>
          <a:lstStyle/>
          <a:p>
            <a:pPr defTabSz="342900"/>
            <a:r>
              <a:rPr lang="en-US" sz="2700" b="1" dirty="0">
                <a:solidFill>
                  <a:prstClr val="black"/>
                </a:solidFill>
                <a:latin typeface="Times New Roman" panose="02020603050405020304" pitchFamily="18" charset="0"/>
                <a:cs typeface="Times New Roman" panose="02020603050405020304" pitchFamily="18" charset="0"/>
              </a:rPr>
              <a:t>Report on IACUC &amp; Radiation Safety Committee Activities</a:t>
            </a:r>
          </a:p>
        </p:txBody>
      </p:sp>
      <p:sp>
        <p:nvSpPr>
          <p:cNvPr id="6" name="TextBox 5"/>
          <p:cNvSpPr txBox="1"/>
          <p:nvPr/>
        </p:nvSpPr>
        <p:spPr>
          <a:xfrm>
            <a:off x="1119930" y="1901679"/>
            <a:ext cx="1196161" cy="461665"/>
          </a:xfrm>
          <a:prstGeom prst="rect">
            <a:avLst/>
          </a:prstGeom>
          <a:noFill/>
        </p:spPr>
        <p:txBody>
          <a:bodyPr wrap="none" rtlCol="0">
            <a:spAutoFit/>
          </a:bodyPr>
          <a:lstStyle/>
          <a:p>
            <a:pPr defTabSz="342900"/>
            <a:r>
              <a:rPr lang="en-US" sz="2400" b="1" dirty="0">
                <a:solidFill>
                  <a:prstClr val="black"/>
                </a:solidFill>
                <a:latin typeface="Times New Roman" panose="02020603050405020304" pitchFamily="18" charset="0"/>
                <a:cs typeface="Times New Roman" panose="02020603050405020304" pitchFamily="18" charset="0"/>
              </a:rPr>
              <a:t>IACUC</a:t>
            </a:r>
          </a:p>
        </p:txBody>
      </p:sp>
      <p:sp>
        <p:nvSpPr>
          <p:cNvPr id="7" name="TextBox 6"/>
          <p:cNvSpPr txBox="1"/>
          <p:nvPr/>
        </p:nvSpPr>
        <p:spPr>
          <a:xfrm>
            <a:off x="2623656" y="1934301"/>
            <a:ext cx="5684569" cy="3323987"/>
          </a:xfrm>
          <a:prstGeom prst="rect">
            <a:avLst/>
          </a:prstGeom>
          <a:noFill/>
        </p:spPr>
        <p:txBody>
          <a:bodyPr wrap="none" rtlCol="0">
            <a:spAutoFit/>
          </a:bodyPr>
          <a:lstStyle/>
          <a:p>
            <a:pPr marL="342900" indent="-342900" defTabSz="342900">
              <a:buFontTx/>
              <a:buChar char="-"/>
            </a:pPr>
            <a:r>
              <a:rPr lang="en-US" sz="2100" dirty="0">
                <a:solidFill>
                  <a:prstClr val="black"/>
                </a:solidFill>
                <a:latin typeface="Times New Roman" panose="02020603050405020304" pitchFamily="18" charset="0"/>
                <a:cs typeface="Times New Roman" panose="02020603050405020304" pitchFamily="18" charset="0"/>
              </a:rPr>
              <a:t>50-60 protocols per year</a:t>
            </a:r>
          </a:p>
          <a:p>
            <a:pPr marL="342900" indent="-342900" defTabSz="342900">
              <a:buFontTx/>
              <a:buChar char="-"/>
            </a:pPr>
            <a:r>
              <a:rPr lang="en-US" sz="2100" dirty="0">
                <a:solidFill>
                  <a:prstClr val="black"/>
                </a:solidFill>
                <a:latin typeface="Times New Roman" panose="02020603050405020304" pitchFamily="18" charset="0"/>
                <a:cs typeface="Times New Roman" panose="02020603050405020304" pitchFamily="18" charset="0"/>
              </a:rPr>
              <a:t>Stricter requirement re: Controlled Substances</a:t>
            </a:r>
          </a:p>
          <a:p>
            <a:pPr marL="1028700" lvl="2" indent="-342900" defTabSz="342900">
              <a:buFontTx/>
              <a:buChar char="-"/>
            </a:pPr>
            <a:r>
              <a:rPr lang="en-US" sz="2100" dirty="0">
                <a:solidFill>
                  <a:prstClr val="black"/>
                </a:solidFill>
                <a:latin typeface="Times New Roman" panose="02020603050405020304" pitchFamily="18" charset="0"/>
                <a:cs typeface="Times New Roman" panose="02020603050405020304" pitchFamily="18" charset="0"/>
              </a:rPr>
              <a:t>Uniform record keeping</a:t>
            </a:r>
          </a:p>
          <a:p>
            <a:pPr marL="1028700" lvl="2" indent="-342900" defTabSz="342900">
              <a:buFontTx/>
              <a:buChar char="-"/>
            </a:pPr>
            <a:r>
              <a:rPr lang="en-US" sz="2100" dirty="0">
                <a:solidFill>
                  <a:prstClr val="black"/>
                </a:solidFill>
                <a:latin typeface="Times New Roman" panose="02020603050405020304" pitchFamily="18" charset="0"/>
                <a:cs typeface="Times New Roman" panose="02020603050405020304" pitchFamily="18" charset="0"/>
              </a:rPr>
              <a:t>On-line training</a:t>
            </a:r>
          </a:p>
          <a:p>
            <a:pPr marL="1028700" lvl="2" indent="-342900" defTabSz="342900">
              <a:buFontTx/>
              <a:buChar char="-"/>
            </a:pPr>
            <a:r>
              <a:rPr lang="en-US" sz="2100" dirty="0">
                <a:solidFill>
                  <a:prstClr val="black"/>
                </a:solidFill>
                <a:latin typeface="Times New Roman" panose="02020603050405020304" pitchFamily="18" charset="0"/>
                <a:cs typeface="Times New Roman" panose="02020603050405020304" pitchFamily="18" charset="0"/>
              </a:rPr>
              <a:t>Application template revised accordingly</a:t>
            </a:r>
          </a:p>
          <a:p>
            <a:pPr marL="342900" indent="-342900" defTabSz="342900">
              <a:buFontTx/>
              <a:buChar char="-"/>
            </a:pPr>
            <a:r>
              <a:rPr lang="en-US" sz="2100" dirty="0">
                <a:solidFill>
                  <a:prstClr val="black"/>
                </a:solidFill>
                <a:latin typeface="Times New Roman" panose="02020603050405020304" pitchFamily="18" charset="0"/>
                <a:cs typeface="Times New Roman" panose="02020603050405020304" pitchFamily="18" charset="0"/>
              </a:rPr>
              <a:t>New policies re:</a:t>
            </a:r>
          </a:p>
          <a:p>
            <a:pPr marL="1028700" lvl="2" indent="-342900" defTabSz="342900">
              <a:buFontTx/>
              <a:buChar char="-"/>
            </a:pPr>
            <a:r>
              <a:rPr lang="en-US" sz="2100" dirty="0">
                <a:solidFill>
                  <a:prstClr val="black"/>
                </a:solidFill>
                <a:latin typeface="Times New Roman" panose="02020603050405020304" pitchFamily="18" charset="0"/>
                <a:cs typeface="Times New Roman" panose="02020603050405020304" pitchFamily="18" charset="0"/>
              </a:rPr>
              <a:t>Protocol suspension &amp; reinstatement</a:t>
            </a:r>
          </a:p>
          <a:p>
            <a:pPr marL="1028700" lvl="2" indent="-342900" defTabSz="342900">
              <a:buFontTx/>
              <a:buChar char="-"/>
            </a:pPr>
            <a:r>
              <a:rPr lang="en-US" sz="2100" dirty="0">
                <a:solidFill>
                  <a:prstClr val="black"/>
                </a:solidFill>
                <a:latin typeface="Times New Roman" panose="02020603050405020304" pitchFamily="18" charset="0"/>
                <a:cs typeface="Times New Roman" panose="02020603050405020304" pitchFamily="18" charset="0"/>
              </a:rPr>
              <a:t>Excluded rodent pathogens (SPF)</a:t>
            </a:r>
          </a:p>
          <a:p>
            <a:pPr marL="342900" indent="-342900" defTabSz="342900">
              <a:buFontTx/>
              <a:buChar char="-"/>
            </a:pPr>
            <a:r>
              <a:rPr lang="en-US" sz="2100" dirty="0">
                <a:solidFill>
                  <a:prstClr val="black"/>
                </a:solidFill>
                <a:latin typeface="Times New Roman" panose="02020603050405020304" pitchFamily="18" charset="0"/>
                <a:cs typeface="Times New Roman" panose="02020603050405020304" pitchFamily="18" charset="0"/>
              </a:rPr>
              <a:t>Reviewed &amp; updated other 56 policies</a:t>
            </a:r>
          </a:p>
          <a:p>
            <a:pPr marL="342900" indent="-342900" defTabSz="342900">
              <a:buFontTx/>
              <a:buChar char="-"/>
            </a:pPr>
            <a:r>
              <a:rPr lang="en-US" sz="2100" dirty="0">
                <a:solidFill>
                  <a:prstClr val="black"/>
                </a:solidFill>
                <a:latin typeface="Times New Roman" panose="02020603050405020304" pitchFamily="18" charset="0"/>
                <a:cs typeface="Times New Roman" panose="02020603050405020304" pitchFamily="18" charset="0"/>
              </a:rPr>
              <a:t>Presently writing SOPs for animal care staff</a:t>
            </a:r>
          </a:p>
        </p:txBody>
      </p:sp>
    </p:spTree>
    <p:extLst>
      <p:ext uri="{BB962C8B-B14F-4D97-AF65-F5344CB8AC3E}">
        <p14:creationId xmlns:p14="http://schemas.microsoft.com/office/powerpoint/2010/main" val="4202349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2287" y="1373172"/>
            <a:ext cx="3911648" cy="461665"/>
          </a:xfrm>
          <a:prstGeom prst="rect">
            <a:avLst/>
          </a:prstGeom>
          <a:noFill/>
        </p:spPr>
        <p:txBody>
          <a:bodyPr wrap="none" rtlCol="0">
            <a:spAutoFit/>
          </a:bodyPr>
          <a:lstStyle/>
          <a:p>
            <a:pPr defTabSz="342900"/>
            <a:r>
              <a:rPr lang="en-US" sz="2400" b="1" dirty="0">
                <a:solidFill>
                  <a:prstClr val="black"/>
                </a:solidFill>
                <a:latin typeface="Times New Roman" panose="02020603050405020304" pitchFamily="18" charset="0"/>
                <a:cs typeface="Times New Roman" panose="02020603050405020304" pitchFamily="18" charset="0"/>
              </a:rPr>
              <a:t>Radiation Safety Committee</a:t>
            </a:r>
          </a:p>
        </p:txBody>
      </p:sp>
      <p:sp>
        <p:nvSpPr>
          <p:cNvPr id="5" name="TextBox 4"/>
          <p:cNvSpPr txBox="1"/>
          <p:nvPr/>
        </p:nvSpPr>
        <p:spPr>
          <a:xfrm>
            <a:off x="1390475" y="3178904"/>
            <a:ext cx="7366119" cy="738664"/>
          </a:xfrm>
          <a:prstGeom prst="rect">
            <a:avLst/>
          </a:prstGeom>
          <a:noFill/>
        </p:spPr>
        <p:txBody>
          <a:bodyPr wrap="none" rtlCol="0">
            <a:spAutoFit/>
          </a:bodyPr>
          <a:lstStyle/>
          <a:p>
            <a:pPr marL="342900" indent="-342900" defTabSz="342900">
              <a:buFontTx/>
              <a:buChar char="-"/>
            </a:pPr>
            <a:r>
              <a:rPr lang="en-US" sz="2100" b="1" dirty="0">
                <a:solidFill>
                  <a:prstClr val="black"/>
                </a:solidFill>
                <a:latin typeface="Times New Roman" panose="02020603050405020304" pitchFamily="18" charset="0"/>
                <a:cs typeface="Times New Roman" panose="02020603050405020304" pitchFamily="18" charset="0"/>
              </a:rPr>
              <a:t>Recently completed study using </a:t>
            </a:r>
            <a:r>
              <a:rPr lang="en-US" sz="2100" b="1" i="1" dirty="0">
                <a:solidFill>
                  <a:prstClr val="black"/>
                </a:solidFill>
                <a:latin typeface="Times New Roman" panose="02020603050405020304" pitchFamily="18" charset="0"/>
                <a:cs typeface="Times New Roman" panose="02020603050405020304" pitchFamily="18" charset="0"/>
              </a:rPr>
              <a:t>in vivo</a:t>
            </a:r>
            <a:r>
              <a:rPr lang="en-US" sz="2100" b="1" dirty="0">
                <a:solidFill>
                  <a:prstClr val="black"/>
                </a:solidFill>
                <a:latin typeface="Times New Roman" panose="02020603050405020304" pitchFamily="18" charset="0"/>
                <a:cs typeface="Times New Roman" panose="02020603050405020304" pitchFamily="18" charset="0"/>
              </a:rPr>
              <a:t> radioactive material</a:t>
            </a:r>
          </a:p>
          <a:p>
            <a:pPr marL="1028700" lvl="2" indent="-342900" defTabSz="342900">
              <a:buFontTx/>
              <a:buChar char="-"/>
            </a:pPr>
            <a:r>
              <a:rPr lang="en-US" sz="2100" b="1" dirty="0">
                <a:solidFill>
                  <a:prstClr val="black"/>
                </a:solidFill>
                <a:latin typeface="Times New Roman" panose="02020603050405020304" pitchFamily="18" charset="0"/>
                <a:cs typeface="Times New Roman" panose="02020603050405020304" pitchFamily="18" charset="0"/>
              </a:rPr>
              <a:t>Challenges re: shielding</a:t>
            </a:r>
          </a:p>
        </p:txBody>
      </p:sp>
      <p:sp>
        <p:nvSpPr>
          <p:cNvPr id="6" name="Rectangle 5"/>
          <p:cNvSpPr/>
          <p:nvPr/>
        </p:nvSpPr>
        <p:spPr>
          <a:xfrm>
            <a:off x="1390474" y="4293974"/>
            <a:ext cx="4020425" cy="415498"/>
          </a:xfrm>
          <a:prstGeom prst="rect">
            <a:avLst/>
          </a:prstGeom>
        </p:spPr>
        <p:txBody>
          <a:bodyPr wrap="square">
            <a:spAutoFit/>
          </a:bodyPr>
          <a:lstStyle/>
          <a:p>
            <a:pPr defTabSz="342900"/>
            <a:r>
              <a:rPr lang="en-US" sz="2100" b="1" dirty="0">
                <a:solidFill>
                  <a:prstClr val="black"/>
                </a:solidFill>
                <a:latin typeface="Times New Roman" panose="02020603050405020304" pitchFamily="18" charset="0"/>
                <a:cs typeface="Times New Roman" panose="02020603050405020304" pitchFamily="18" charset="0"/>
              </a:rPr>
              <a:t>-	10-year license up for renewal</a:t>
            </a:r>
          </a:p>
        </p:txBody>
      </p:sp>
      <p:sp>
        <p:nvSpPr>
          <p:cNvPr id="7" name="Rectangle 6"/>
          <p:cNvSpPr/>
          <p:nvPr/>
        </p:nvSpPr>
        <p:spPr>
          <a:xfrm>
            <a:off x="1393620" y="2438956"/>
            <a:ext cx="5162376" cy="738664"/>
          </a:xfrm>
          <a:prstGeom prst="rect">
            <a:avLst/>
          </a:prstGeom>
        </p:spPr>
        <p:txBody>
          <a:bodyPr wrap="square">
            <a:spAutoFit/>
          </a:bodyPr>
          <a:lstStyle/>
          <a:p>
            <a:pPr defTabSz="342900"/>
            <a:r>
              <a:rPr lang="en-US" sz="2100" b="1" dirty="0">
                <a:solidFill>
                  <a:prstClr val="black"/>
                </a:solidFill>
                <a:latin typeface="Times New Roman" panose="02020603050405020304" pitchFamily="18" charset="0"/>
                <a:cs typeface="Times New Roman" panose="02020603050405020304" pitchFamily="18" charset="0"/>
              </a:rPr>
              <a:t>-	New Chair – Dr. Mohammad Mir - CVM</a:t>
            </a:r>
          </a:p>
        </p:txBody>
      </p:sp>
      <p:sp>
        <p:nvSpPr>
          <p:cNvPr id="8" name="Rectangle 7"/>
          <p:cNvSpPr/>
          <p:nvPr/>
        </p:nvSpPr>
        <p:spPr>
          <a:xfrm>
            <a:off x="1391523" y="5031157"/>
            <a:ext cx="5630063" cy="415498"/>
          </a:xfrm>
          <a:prstGeom prst="rect">
            <a:avLst/>
          </a:prstGeom>
        </p:spPr>
        <p:txBody>
          <a:bodyPr wrap="square">
            <a:spAutoFit/>
          </a:bodyPr>
          <a:lstStyle/>
          <a:p>
            <a:pPr defTabSz="342900"/>
            <a:r>
              <a:rPr lang="en-US" sz="2100" b="1" dirty="0">
                <a:solidFill>
                  <a:prstClr val="black"/>
                </a:solidFill>
                <a:latin typeface="Times New Roman" panose="02020603050405020304" pitchFamily="18" charset="0"/>
                <a:cs typeface="Times New Roman" panose="02020603050405020304" pitchFamily="18" charset="0"/>
              </a:rPr>
              <a:t>-	Manual revised to include clinical programs</a:t>
            </a:r>
          </a:p>
        </p:txBody>
      </p:sp>
    </p:spTree>
    <p:extLst>
      <p:ext uri="{BB962C8B-B14F-4D97-AF65-F5344CB8AC3E}">
        <p14:creationId xmlns:p14="http://schemas.microsoft.com/office/powerpoint/2010/main" val="2746684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F21447-63CE-2E48-8DD4-5C2520BCB94F}"/>
              </a:ext>
            </a:extLst>
          </p:cNvPr>
          <p:cNvSpPr>
            <a:spLocks noGrp="1"/>
          </p:cNvSpPr>
          <p:nvPr>
            <p:ph idx="1"/>
          </p:nvPr>
        </p:nvSpPr>
        <p:spPr>
          <a:xfrm>
            <a:off x="628650" y="1907382"/>
            <a:ext cx="7886700" cy="4093368"/>
          </a:xfrm>
        </p:spPr>
        <p:txBody>
          <a:bodyPr>
            <a:normAutofit fontScale="92500" lnSpcReduction="10000"/>
          </a:bodyPr>
          <a:lstStyle/>
          <a:p>
            <a:r>
              <a:rPr lang="en-US" altLang="en-US" sz="1800" dirty="0">
                <a:cs typeface="Times New Roman" panose="02020603050405020304" pitchFamily="18" charset="0"/>
              </a:rPr>
              <a:t>The IBC is charged with oversight for research involving </a:t>
            </a:r>
            <a:r>
              <a:rPr lang="en-US" altLang="en-US" sz="1800" b="1" dirty="0">
                <a:cs typeface="Times New Roman" panose="02020603050405020304" pitchFamily="18" charset="0"/>
              </a:rPr>
              <a:t>recombinant and synthetic nucleic acid </a:t>
            </a:r>
            <a:r>
              <a:rPr lang="en-US" altLang="en-US" sz="1800" dirty="0">
                <a:cs typeface="Times New Roman" panose="02020603050405020304" pitchFamily="18" charset="0"/>
              </a:rPr>
              <a:t>molecules by NIH Guidelines.</a:t>
            </a:r>
          </a:p>
          <a:p>
            <a:r>
              <a:rPr lang="en-US" sz="1800" dirty="0">
                <a:cs typeface="Times New Roman" panose="02020603050405020304" pitchFamily="18" charset="0"/>
              </a:rPr>
              <a:t>The </a:t>
            </a:r>
            <a:r>
              <a:rPr lang="en-US" sz="1800" dirty="0" err="1">
                <a:cs typeface="Times New Roman" panose="02020603050405020304" pitchFamily="18" charset="0"/>
              </a:rPr>
              <a:t>WesternU</a:t>
            </a:r>
            <a:r>
              <a:rPr lang="en-US" sz="1800" dirty="0">
                <a:cs typeface="Times New Roman" panose="02020603050405020304" pitchFamily="18" charset="0"/>
              </a:rPr>
              <a:t> IBC also oversees </a:t>
            </a:r>
            <a:r>
              <a:rPr lang="en-US" sz="1800" b="1" dirty="0">
                <a:cs typeface="Times New Roman" panose="02020603050405020304" pitchFamily="18" charset="0"/>
              </a:rPr>
              <a:t>infectious agent </a:t>
            </a:r>
            <a:r>
              <a:rPr lang="en-US" sz="1800" dirty="0">
                <a:cs typeface="Times New Roman" panose="02020603050405020304" pitchFamily="18" charset="0"/>
              </a:rPr>
              <a:t>use, use of primate and </a:t>
            </a:r>
            <a:r>
              <a:rPr lang="en-US" sz="1800" b="1" dirty="0">
                <a:cs typeface="Times New Roman" panose="02020603050405020304" pitchFamily="18" charset="0"/>
              </a:rPr>
              <a:t>human cells and tissues</a:t>
            </a:r>
            <a:r>
              <a:rPr lang="en-US" sz="1800" dirty="0">
                <a:cs typeface="Times New Roman" panose="02020603050405020304" pitchFamily="18" charset="0"/>
              </a:rPr>
              <a:t>, and </a:t>
            </a:r>
            <a:r>
              <a:rPr lang="en-US" sz="1800" b="1" dirty="0">
                <a:cs typeface="Times New Roman" panose="02020603050405020304" pitchFamily="18" charset="0"/>
              </a:rPr>
              <a:t>viral vectors </a:t>
            </a:r>
            <a:r>
              <a:rPr lang="en-US" sz="1800" dirty="0">
                <a:cs typeface="Times New Roman" panose="02020603050405020304" pitchFamily="18" charset="0"/>
              </a:rPr>
              <a:t>use in research </a:t>
            </a:r>
            <a:r>
              <a:rPr lang="en-US" sz="1800" i="1" dirty="0">
                <a:cs typeface="Times New Roman" panose="02020603050405020304" pitchFamily="18" charset="0"/>
              </a:rPr>
              <a:t>as well as serving as the IBC for KGI</a:t>
            </a:r>
            <a:r>
              <a:rPr lang="en-US" sz="1800" dirty="0">
                <a:cs typeface="Times New Roman" panose="02020603050405020304" pitchFamily="18" charset="0"/>
              </a:rPr>
              <a:t>.</a:t>
            </a:r>
          </a:p>
          <a:p>
            <a:r>
              <a:rPr lang="en-US" sz="1800" dirty="0">
                <a:cs typeface="Times New Roman" panose="02020603050405020304" pitchFamily="18" charset="0"/>
              </a:rPr>
              <a:t>Currently, Principal Investigator faculty can submit application by emailing it to David Sanchez (soon moving to online submission).</a:t>
            </a:r>
          </a:p>
          <a:p>
            <a:r>
              <a:rPr lang="en-US" sz="1800" dirty="0">
                <a:cs typeface="Times New Roman" panose="02020603050405020304" pitchFamily="18" charset="0"/>
              </a:rPr>
              <a:t>We work with PI during review of application by Campus Biosafety Officer and IBC leading to three years of IBC approval.</a:t>
            </a:r>
          </a:p>
          <a:p>
            <a:endParaRPr lang="en-US" sz="1800" dirty="0">
              <a:cs typeface="Times New Roman" panose="02020603050405020304" pitchFamily="18" charset="0"/>
            </a:endParaRPr>
          </a:p>
          <a:p>
            <a:r>
              <a:rPr lang="en-US" sz="1800" b="1" dirty="0">
                <a:cs typeface="Times New Roman" panose="02020603050405020304" pitchFamily="18" charset="0"/>
              </a:rPr>
              <a:t>2017</a:t>
            </a:r>
            <a:r>
              <a:rPr lang="en-US" sz="1800" dirty="0">
                <a:cs typeface="Times New Roman" panose="02020603050405020304" pitchFamily="18" charset="0"/>
              </a:rPr>
              <a:t> – IBC reviewed and approved 7 protocols</a:t>
            </a:r>
            <a:br>
              <a:rPr lang="en-US" sz="1800" dirty="0">
                <a:cs typeface="Times New Roman" panose="02020603050405020304" pitchFamily="18" charset="0"/>
              </a:rPr>
            </a:br>
            <a:r>
              <a:rPr lang="en-US" sz="1800" b="1" dirty="0">
                <a:cs typeface="Times New Roman" panose="02020603050405020304" pitchFamily="18" charset="0"/>
              </a:rPr>
              <a:t>2018</a:t>
            </a:r>
            <a:r>
              <a:rPr lang="en-US" sz="1800" dirty="0">
                <a:cs typeface="Times New Roman" panose="02020603050405020304" pitchFamily="18" charset="0"/>
              </a:rPr>
              <a:t> – IBC currently has 7 protocols it is working on</a:t>
            </a:r>
          </a:p>
          <a:p>
            <a:pPr marL="0" indent="0">
              <a:buNone/>
            </a:pPr>
            <a:endParaRPr lang="en-US" sz="1500" dirty="0"/>
          </a:p>
          <a:p>
            <a:r>
              <a:rPr lang="en-US" sz="1650" dirty="0"/>
              <a:t>To Download the </a:t>
            </a:r>
            <a:r>
              <a:rPr lang="en-US" sz="1650" b="1" dirty="0"/>
              <a:t>IBC Application </a:t>
            </a:r>
            <a:r>
              <a:rPr lang="en-US" sz="1650" dirty="0"/>
              <a:t>go to : </a:t>
            </a:r>
            <a:br>
              <a:rPr lang="en-US" sz="1650" dirty="0"/>
            </a:br>
            <a:r>
              <a:rPr lang="en-US" sz="1650" b="1" i="1" dirty="0"/>
              <a:t>https://</a:t>
            </a:r>
            <a:r>
              <a:rPr lang="en-US" sz="1650" b="1" i="1" dirty="0" err="1"/>
              <a:t>www.westernu.edu</a:t>
            </a:r>
            <a:r>
              <a:rPr lang="en-US" sz="1650" b="1" i="1" dirty="0"/>
              <a:t>/research/regulatory-affairs/research-biosafety/</a:t>
            </a:r>
          </a:p>
          <a:p>
            <a:r>
              <a:rPr lang="en-US" sz="1650" dirty="0"/>
              <a:t>If you have more questions, please email </a:t>
            </a:r>
            <a:r>
              <a:rPr lang="en-US" sz="1650" b="1" dirty="0"/>
              <a:t>David Sanchez </a:t>
            </a:r>
            <a:r>
              <a:rPr lang="en-US" sz="1650" dirty="0"/>
              <a:t>at </a:t>
            </a:r>
            <a:r>
              <a:rPr lang="en-US" sz="1650" b="1" dirty="0" err="1"/>
              <a:t>sanchezd@western.edu</a:t>
            </a:r>
            <a:endParaRPr lang="en-US" sz="1650" b="1" dirty="0"/>
          </a:p>
        </p:txBody>
      </p:sp>
      <p:sp>
        <p:nvSpPr>
          <p:cNvPr id="6" name="Title 1">
            <a:extLst>
              <a:ext uri="{FF2B5EF4-FFF2-40B4-BE49-F238E27FC236}">
                <a16:creationId xmlns:a16="http://schemas.microsoft.com/office/drawing/2014/main" id="{C0593AD3-D3C4-2542-AAB6-0C5FF374549D}"/>
              </a:ext>
            </a:extLst>
          </p:cNvPr>
          <p:cNvSpPr txBox="1">
            <a:spLocks/>
          </p:cNvSpPr>
          <p:nvPr/>
        </p:nvSpPr>
        <p:spPr>
          <a:xfrm>
            <a:off x="628650" y="959644"/>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300" b="1">
                <a:solidFill>
                  <a:srgbClr val="862C33"/>
                </a:solidFill>
                <a:latin typeface="Calibri Light" panose="020F0302020204030204"/>
              </a:rPr>
              <a:t>Institutional Biosafety Committee (IBC)</a:t>
            </a:r>
            <a:endParaRPr lang="en-US" sz="3300" b="1" dirty="0">
              <a:solidFill>
                <a:srgbClr val="862C33"/>
              </a:solidFill>
              <a:latin typeface="Calibri Light" panose="020F0302020204030204"/>
            </a:endParaRPr>
          </a:p>
        </p:txBody>
      </p:sp>
    </p:spTree>
    <p:extLst>
      <p:ext uri="{BB962C8B-B14F-4D97-AF65-F5344CB8AC3E}">
        <p14:creationId xmlns:p14="http://schemas.microsoft.com/office/powerpoint/2010/main" val="2118433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F21447-63CE-2E48-8DD4-5C2520BCB94F}"/>
              </a:ext>
            </a:extLst>
          </p:cNvPr>
          <p:cNvSpPr>
            <a:spLocks noGrp="1"/>
          </p:cNvSpPr>
          <p:nvPr>
            <p:ph idx="1"/>
          </p:nvPr>
        </p:nvSpPr>
        <p:spPr>
          <a:xfrm>
            <a:off x="628650" y="1907382"/>
            <a:ext cx="8201025" cy="4093368"/>
          </a:xfrm>
        </p:spPr>
        <p:txBody>
          <a:bodyPr>
            <a:normAutofit fontScale="92500" lnSpcReduction="10000"/>
          </a:bodyPr>
          <a:lstStyle/>
          <a:p>
            <a:r>
              <a:rPr lang="en-US" altLang="en-US" sz="1800" dirty="0">
                <a:cs typeface="Times New Roman" panose="02020603050405020304" pitchFamily="18" charset="0"/>
              </a:rPr>
              <a:t>The DURC  is charged with oversight of </a:t>
            </a:r>
            <a:r>
              <a:rPr lang="en-US" sz="1800" dirty="0"/>
              <a:t>Dual use research which refers to research conducted for legitimate purposes that can be utilized for both benevolent and harmful purposes. </a:t>
            </a:r>
          </a:p>
          <a:p>
            <a:r>
              <a:rPr lang="en-US" sz="1800" b="1" dirty="0"/>
              <a:t>The United States Government Policy for Institutional Oversight of Life Sciences Dual Use Research of Concern sets the requirements for DURC.</a:t>
            </a:r>
          </a:p>
          <a:p>
            <a:r>
              <a:rPr lang="en-US" sz="1800" b="1" i="1" dirty="0"/>
              <a:t>Examples of DURC </a:t>
            </a:r>
            <a:r>
              <a:rPr lang="en-US" sz="1800" dirty="0"/>
              <a:t>– Reconstructing the 1918 Spanish Flu Virus to characterize its pathogenesis.  Model of Milk supply and determining where it is most vulnerable to botulism introduction.</a:t>
            </a:r>
          </a:p>
          <a:p>
            <a:r>
              <a:rPr lang="en-US" altLang="en-US" sz="1800" dirty="0">
                <a:cs typeface="Times New Roman" panose="02020603050405020304" pitchFamily="18" charset="0"/>
              </a:rPr>
              <a:t>Research that is Dual use will be identified during IBC review of protocols and the DURC will work to mitigate </a:t>
            </a:r>
          </a:p>
          <a:p>
            <a:endParaRPr lang="en-US" sz="1800" dirty="0">
              <a:cs typeface="Times New Roman" panose="02020603050405020304" pitchFamily="18" charset="0"/>
            </a:endParaRPr>
          </a:p>
          <a:p>
            <a:r>
              <a:rPr lang="en-US" sz="1800" b="1" dirty="0">
                <a:cs typeface="Times New Roman" panose="02020603050405020304" pitchFamily="18" charset="0"/>
              </a:rPr>
              <a:t>Currently</a:t>
            </a:r>
            <a:r>
              <a:rPr lang="en-US" sz="1800" dirty="0">
                <a:cs typeface="Times New Roman" panose="02020603050405020304" pitchFamily="18" charset="0"/>
              </a:rPr>
              <a:t> – There are no research protocols involving DURC at </a:t>
            </a:r>
            <a:r>
              <a:rPr lang="en-US" sz="1800" dirty="0" err="1">
                <a:cs typeface="Times New Roman" panose="02020603050405020304" pitchFamily="18" charset="0"/>
              </a:rPr>
              <a:t>WesternU</a:t>
            </a:r>
            <a:endParaRPr lang="en-US" sz="1800" dirty="0">
              <a:cs typeface="Times New Roman" panose="02020603050405020304" pitchFamily="18" charset="0"/>
            </a:endParaRPr>
          </a:p>
          <a:p>
            <a:endParaRPr lang="en-US" sz="1800" dirty="0">
              <a:cs typeface="Times New Roman" panose="02020603050405020304" pitchFamily="18" charset="0"/>
            </a:endParaRPr>
          </a:p>
          <a:p>
            <a:r>
              <a:rPr lang="en-US" sz="1650" dirty="0"/>
              <a:t>If you have more questions about DURC, please email the DURC Committee chair, </a:t>
            </a:r>
            <a:r>
              <a:rPr lang="en-US" sz="1650" b="1" dirty="0" err="1"/>
              <a:t>Vishwanath</a:t>
            </a:r>
            <a:r>
              <a:rPr lang="en-US" sz="1650" b="1" dirty="0"/>
              <a:t> </a:t>
            </a:r>
            <a:r>
              <a:rPr lang="en-US" sz="1650" b="1" dirty="0" err="1"/>
              <a:t>Venketaraman</a:t>
            </a:r>
            <a:r>
              <a:rPr lang="en-US" sz="1650" b="1" dirty="0"/>
              <a:t> </a:t>
            </a:r>
            <a:r>
              <a:rPr lang="en-US" sz="1650" dirty="0"/>
              <a:t>at </a:t>
            </a:r>
            <a:r>
              <a:rPr lang="en-US" sz="1650" b="1" dirty="0" err="1"/>
              <a:t>vvenketaraman@westernu.edu</a:t>
            </a:r>
            <a:r>
              <a:rPr lang="en-US" sz="1650" b="1" dirty="0"/>
              <a:t>, </a:t>
            </a:r>
            <a:r>
              <a:rPr lang="en-US" sz="1650" dirty="0"/>
              <a:t>or the IBC Chair, </a:t>
            </a:r>
            <a:r>
              <a:rPr lang="en-US" sz="1650" b="1" dirty="0"/>
              <a:t>David Sanchez </a:t>
            </a:r>
            <a:r>
              <a:rPr lang="en-US" sz="1650" dirty="0"/>
              <a:t>at </a:t>
            </a:r>
            <a:r>
              <a:rPr lang="en-US" sz="1650" b="1" dirty="0" err="1"/>
              <a:t>sanchezd@western.edu</a:t>
            </a:r>
            <a:r>
              <a:rPr lang="en-US" sz="1425" b="1" dirty="0"/>
              <a:t>.</a:t>
            </a:r>
            <a:endParaRPr lang="en-US" sz="1425" dirty="0">
              <a:cs typeface="Times New Roman" panose="02020603050405020304" pitchFamily="18" charset="0"/>
            </a:endParaRPr>
          </a:p>
        </p:txBody>
      </p:sp>
      <p:sp>
        <p:nvSpPr>
          <p:cNvPr id="6" name="Title 1">
            <a:extLst>
              <a:ext uri="{FF2B5EF4-FFF2-40B4-BE49-F238E27FC236}">
                <a16:creationId xmlns:a16="http://schemas.microsoft.com/office/drawing/2014/main" id="{C31ACE4D-9FF4-5F4F-A467-988D6A48D3ED}"/>
              </a:ext>
            </a:extLst>
          </p:cNvPr>
          <p:cNvSpPr txBox="1">
            <a:spLocks/>
          </p:cNvSpPr>
          <p:nvPr/>
        </p:nvSpPr>
        <p:spPr>
          <a:xfrm>
            <a:off x="314325" y="959644"/>
            <a:ext cx="851535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300" b="1">
                <a:solidFill>
                  <a:srgbClr val="862C33"/>
                </a:solidFill>
                <a:latin typeface="Calibri Light" panose="020F0302020204030204"/>
              </a:rPr>
              <a:t>Dual Use Research of Concern (DURC) Committee </a:t>
            </a:r>
            <a:endParaRPr lang="en-US" sz="3300" dirty="0">
              <a:solidFill>
                <a:srgbClr val="862C33"/>
              </a:solidFill>
              <a:latin typeface="Calibri Light" panose="020F0302020204030204"/>
            </a:endParaRPr>
          </a:p>
        </p:txBody>
      </p:sp>
    </p:spTree>
    <p:extLst>
      <p:ext uri="{BB962C8B-B14F-4D97-AF65-F5344CB8AC3E}">
        <p14:creationId xmlns:p14="http://schemas.microsoft.com/office/powerpoint/2010/main" val="1970814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50DCCA-B007-4BE0-877C-7378A2B066E2}"/>
              </a:ext>
            </a:extLst>
          </p:cNvPr>
          <p:cNvSpPr>
            <a:spLocks noGrp="1"/>
          </p:cNvSpPr>
          <p:nvPr>
            <p:ph type="title"/>
          </p:nvPr>
        </p:nvSpPr>
        <p:spPr>
          <a:xfrm>
            <a:off x="723900" y="228600"/>
            <a:ext cx="7696200" cy="1143000"/>
          </a:xfrm>
        </p:spPr>
        <p:txBody>
          <a:bodyPr/>
          <a:lstStyle/>
          <a:p>
            <a:pPr eaLnBrk="1" hangingPunct="1">
              <a:defRPr/>
            </a:pPr>
            <a:r>
              <a:rPr lang="en-US" sz="4400" b="1" dirty="0">
                <a:solidFill>
                  <a:schemeClr val="accent6"/>
                </a:solidFill>
                <a:latin typeface="Calibri" panose="020F0502020204030204" pitchFamily="34" charset="0"/>
                <a:cs typeface="Calibri" panose="020F0502020204030204" pitchFamily="34" charset="0"/>
              </a:rPr>
              <a:t>IRB Changes 2018</a:t>
            </a:r>
          </a:p>
        </p:txBody>
      </p:sp>
      <p:sp>
        <p:nvSpPr>
          <p:cNvPr id="2051" name="Content Placeholder 2"/>
          <p:cNvSpPr>
            <a:spLocks noGrp="1" noChangeArrowheads="1"/>
          </p:cNvSpPr>
          <p:nvPr>
            <p:ph idx="1"/>
          </p:nvPr>
        </p:nvSpPr>
        <p:spPr>
          <a:xfrm>
            <a:off x="914400" y="1371600"/>
            <a:ext cx="7772400" cy="5105400"/>
          </a:xfrm>
        </p:spPr>
        <p:txBody>
          <a:bodyPr/>
          <a:lstStyle/>
          <a:p>
            <a:pPr eaLnBrk="1" hangingPunct="1"/>
            <a:r>
              <a:rPr lang="en-US" altLang="en-US" sz="3600" smtClean="0">
                <a:latin typeface="Calibri" panose="020F0502020204030204" pitchFamily="34" charset="0"/>
                <a:cs typeface="Calibri" panose="020F0502020204030204" pitchFamily="34" charset="0"/>
              </a:rPr>
              <a:t>IRBNet adopted</a:t>
            </a:r>
          </a:p>
          <a:p>
            <a:pPr lvl="1" eaLnBrk="1" hangingPunct="1"/>
            <a:r>
              <a:rPr lang="en-US" altLang="en-US" sz="3200" smtClean="0">
                <a:latin typeface="Calibri" panose="020F0502020204030204" pitchFamily="34" charset="0"/>
                <a:cs typeface="Calibri" panose="020F0502020204030204" pitchFamily="34" charset="0"/>
              </a:rPr>
              <a:t>web-accessible, single source platform </a:t>
            </a:r>
          </a:p>
          <a:p>
            <a:pPr eaLnBrk="1" hangingPunct="1"/>
            <a:r>
              <a:rPr lang="en-US" altLang="en-US" sz="3600" smtClean="0">
                <a:latin typeface="Calibri" panose="020F0502020204030204" pitchFamily="34" charset="0"/>
                <a:cs typeface="Calibri" panose="020F0502020204030204" pitchFamily="34" charset="0"/>
              </a:rPr>
              <a:t>Forms revised </a:t>
            </a:r>
          </a:p>
          <a:p>
            <a:pPr lvl="1" eaLnBrk="1" hangingPunct="1"/>
            <a:r>
              <a:rPr lang="en-US" altLang="en-US" sz="3200" smtClean="0">
                <a:latin typeface="Calibri" panose="020F0502020204030204" pitchFamily="34" charset="0"/>
                <a:cs typeface="Calibri" panose="020F0502020204030204" pitchFamily="34" charset="0"/>
              </a:rPr>
              <a:t>fillable documents</a:t>
            </a:r>
          </a:p>
          <a:p>
            <a:pPr eaLnBrk="1" hangingPunct="1"/>
            <a:r>
              <a:rPr lang="en-US" altLang="en-US" sz="3600" smtClean="0">
                <a:latin typeface="Calibri" panose="020F0502020204030204" pitchFamily="34" charset="0"/>
                <a:cs typeface="Calibri" panose="020F0502020204030204" pitchFamily="34" charset="0"/>
              </a:rPr>
              <a:t>Manual updated</a:t>
            </a:r>
          </a:p>
          <a:p>
            <a:pPr eaLnBrk="1" hangingPunct="1"/>
            <a:r>
              <a:rPr lang="en-US" altLang="en-US" sz="3600" smtClean="0">
                <a:latin typeface="Calibri" panose="020F0502020204030204" pitchFamily="34" charset="0"/>
                <a:cs typeface="Calibri" panose="020F0502020204030204" pitchFamily="34" charset="0"/>
              </a:rPr>
              <a:t>CITI training</a:t>
            </a:r>
          </a:p>
          <a:p>
            <a:pPr lvl="1" eaLnBrk="1" hangingPunct="1"/>
            <a:r>
              <a:rPr lang="en-US" altLang="en-US" sz="3200" smtClean="0">
                <a:latin typeface="Calibri" panose="020F0502020204030204" pitchFamily="34" charset="0"/>
                <a:cs typeface="Calibri" panose="020F0502020204030204" pitchFamily="34" charset="0"/>
              </a:rPr>
              <a:t>As of Aug 1, 2018 NIH will not be accepted</a:t>
            </a:r>
          </a:p>
        </p:txBody>
      </p:sp>
    </p:spTree>
    <p:extLst>
      <p:ext uri="{BB962C8B-B14F-4D97-AF65-F5344CB8AC3E}">
        <p14:creationId xmlns:p14="http://schemas.microsoft.com/office/powerpoint/2010/main" val="1398170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Announcements</a:t>
            </a:r>
          </a:p>
        </p:txBody>
      </p:sp>
      <p:sp>
        <p:nvSpPr>
          <p:cNvPr id="3" name="Content Placeholder 2"/>
          <p:cNvSpPr>
            <a:spLocks noGrp="1"/>
          </p:cNvSpPr>
          <p:nvPr>
            <p:ph idx="1"/>
          </p:nvPr>
        </p:nvSpPr>
        <p:spPr>
          <a:xfrm>
            <a:off x="762000" y="1600206"/>
            <a:ext cx="7924800" cy="4525963"/>
          </a:xfrm>
        </p:spPr>
        <p:txBody>
          <a:bodyPr>
            <a:normAutofit fontScale="77500" lnSpcReduction="20000"/>
          </a:bodyPr>
          <a:lstStyle/>
          <a:p>
            <a:pPr lvl="0"/>
            <a:r>
              <a:rPr lang="en-US" dirty="0"/>
              <a:t>Faculty award nominations </a:t>
            </a:r>
          </a:p>
          <a:p>
            <a:pPr lvl="1"/>
            <a:r>
              <a:rPr lang="en-US" dirty="0"/>
              <a:t>Leadership, Teaching, Scholarship </a:t>
            </a:r>
          </a:p>
          <a:p>
            <a:pPr lvl="1"/>
            <a:r>
              <a:rPr lang="en-US" dirty="0"/>
              <a:t>Deadline May 1, 2018</a:t>
            </a:r>
          </a:p>
          <a:p>
            <a:pPr lvl="0"/>
            <a:r>
              <a:rPr lang="en-US" dirty="0"/>
              <a:t>AAUP Summer Institute (July 19-22) travel stipend </a:t>
            </a:r>
          </a:p>
          <a:p>
            <a:pPr lvl="1"/>
            <a:r>
              <a:rPr lang="en-US" dirty="0"/>
              <a:t>Deadline May 1, 2018 (https://www.aaup.org/event/2018-summer-institute)</a:t>
            </a:r>
          </a:p>
          <a:p>
            <a:pPr lvl="0"/>
            <a:r>
              <a:rPr lang="en-US" dirty="0"/>
              <a:t>Faculty elections </a:t>
            </a:r>
          </a:p>
          <a:p>
            <a:pPr lvl="1"/>
            <a:r>
              <a:rPr lang="en-US" dirty="0"/>
              <a:t>Academic Senate</a:t>
            </a:r>
          </a:p>
          <a:p>
            <a:pPr lvl="1"/>
            <a:r>
              <a:rPr lang="en-US" dirty="0"/>
              <a:t>Faculty University committees</a:t>
            </a:r>
          </a:p>
          <a:p>
            <a:pPr lvl="0"/>
            <a:r>
              <a:rPr lang="en-US" dirty="0"/>
              <a:t>Strategic </a:t>
            </a:r>
            <a:r>
              <a:rPr lang="en-US" dirty="0" smtClean="0"/>
              <a:t>Planning</a:t>
            </a:r>
          </a:p>
          <a:p>
            <a:pPr lvl="1"/>
            <a:r>
              <a:rPr lang="en-US" dirty="0"/>
              <a:t>Pillar champions and </a:t>
            </a:r>
            <a:r>
              <a:rPr lang="en-US" dirty="0" smtClean="0"/>
              <a:t>groups</a:t>
            </a:r>
            <a:endParaRPr lang="en-US" dirty="0" smtClean="0"/>
          </a:p>
          <a:p>
            <a:pPr lvl="0"/>
            <a:r>
              <a:rPr lang="en-US" dirty="0" smtClean="0"/>
              <a:t>Commencement please reserve your seat</a:t>
            </a:r>
            <a:endParaRPr lang="en-US" dirty="0"/>
          </a:p>
          <a:p>
            <a:pPr marL="457200" lvl="1" indent="0">
              <a:buNone/>
            </a:pPr>
            <a:endParaRPr lang="en-US" dirty="0"/>
          </a:p>
        </p:txBody>
      </p:sp>
      <p:sp>
        <p:nvSpPr>
          <p:cNvPr id="4" name="Date Placeholder 3"/>
          <p:cNvSpPr>
            <a:spLocks noGrp="1"/>
          </p:cNvSpPr>
          <p:nvPr>
            <p:ph type="dt" sz="half" idx="10"/>
          </p:nvPr>
        </p:nvSpPr>
        <p:spPr/>
        <p:txBody>
          <a:bodyPr/>
          <a:lstStyle/>
          <a:p>
            <a:fld id="{61786488-E8D4-40B9-9992-C9CA5FE325F1}" type="datetime1">
              <a:rPr lang="en-US" smtClean="0"/>
              <a:t>4/19/2018</a:t>
            </a:fld>
            <a:endParaRPr lang="en-US"/>
          </a:p>
        </p:txBody>
      </p:sp>
    </p:spTree>
    <p:custDataLst>
      <p:tags r:id="rId1"/>
    </p:custDataLst>
    <p:extLst>
      <p:ext uri="{BB962C8B-B14F-4D97-AF65-F5344CB8AC3E}">
        <p14:creationId xmlns:p14="http://schemas.microsoft.com/office/powerpoint/2010/main" val="12047550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DF61DD-15BB-4CB6-B7A9-19190B69B4FE}"/>
              </a:ext>
            </a:extLst>
          </p:cNvPr>
          <p:cNvSpPr/>
          <p:nvPr/>
        </p:nvSpPr>
        <p:spPr>
          <a:xfrm>
            <a:off x="228600" y="209550"/>
            <a:ext cx="8610600" cy="6508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Freestyle Script"/>
                <a:ea typeface="+mn-ea"/>
                <a:cs typeface="+mn-cs"/>
              </a:rPr>
              <a:t>Time</a:t>
            </a:r>
          </a:p>
        </p:txBody>
      </p:sp>
      <p:graphicFrame>
        <p:nvGraphicFramePr>
          <p:cNvPr id="2" name="Table 1">
            <a:extLst>
              <a:ext uri="{FF2B5EF4-FFF2-40B4-BE49-F238E27FC236}">
                <a16:creationId xmlns:a16="http://schemas.microsoft.com/office/drawing/2014/main" id="{9620C926-FA17-418F-83D0-07390B00450F}"/>
              </a:ext>
            </a:extLst>
          </p:cNvPr>
          <p:cNvGraphicFramePr>
            <a:graphicFrameLocks noGrp="1"/>
          </p:cNvGraphicFramePr>
          <p:nvPr/>
        </p:nvGraphicFramePr>
        <p:xfrm>
          <a:off x="495300" y="908050"/>
          <a:ext cx="8077200" cy="5810251"/>
        </p:xfrm>
        <a:graphic>
          <a:graphicData uri="http://schemas.openxmlformats.org/drawingml/2006/table">
            <a:tbl>
              <a:tblPr firstRow="1" firstCol="1" bandRow="1"/>
              <a:tblGrid>
                <a:gridCol w="2018868">
                  <a:extLst>
                    <a:ext uri="{9D8B030D-6E8A-4147-A177-3AD203B41FA5}">
                      <a16:colId xmlns:a16="http://schemas.microsoft.com/office/drawing/2014/main" val="3789568715"/>
                    </a:ext>
                  </a:extLst>
                </a:gridCol>
                <a:gridCol w="2018868">
                  <a:extLst>
                    <a:ext uri="{9D8B030D-6E8A-4147-A177-3AD203B41FA5}">
                      <a16:colId xmlns:a16="http://schemas.microsoft.com/office/drawing/2014/main" val="1439797302"/>
                    </a:ext>
                  </a:extLst>
                </a:gridCol>
                <a:gridCol w="2019732">
                  <a:extLst>
                    <a:ext uri="{9D8B030D-6E8A-4147-A177-3AD203B41FA5}">
                      <a16:colId xmlns:a16="http://schemas.microsoft.com/office/drawing/2014/main" val="274804618"/>
                    </a:ext>
                  </a:extLst>
                </a:gridCol>
                <a:gridCol w="2019732">
                  <a:extLst>
                    <a:ext uri="{9D8B030D-6E8A-4147-A177-3AD203B41FA5}">
                      <a16:colId xmlns:a16="http://schemas.microsoft.com/office/drawing/2014/main" val="772644844"/>
                    </a:ext>
                  </a:extLst>
                </a:gridCol>
              </a:tblGrid>
              <a:tr h="1964459">
                <a:tc>
                  <a:txBody>
                    <a:bodyPr/>
                    <a:lstStyle/>
                    <a:p>
                      <a:pPr marL="0" marR="0">
                        <a:lnSpc>
                          <a:spcPct val="107000"/>
                        </a:lnSpc>
                        <a:spcBef>
                          <a:spcPts val="0"/>
                        </a:spcBef>
                        <a:spcAft>
                          <a:spcPts val="0"/>
                        </a:spcAft>
                      </a:pPr>
                      <a:r>
                        <a:rPr lang="en-US"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Type of Submission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7000"/>
                        </a:lnSpc>
                        <a:spcBef>
                          <a:spcPts val="0"/>
                        </a:spcBef>
                        <a:spcAft>
                          <a:spcPts val="0"/>
                        </a:spcAft>
                      </a:pPr>
                      <a:r>
                        <a:rPr lang="en-US"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Estimated Time to Receive Initial IRB 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7000"/>
                        </a:lnSpc>
                        <a:spcBef>
                          <a:spcPts val="0"/>
                        </a:spcBef>
                        <a:spcAft>
                          <a:spcPts val="0"/>
                        </a:spcAft>
                      </a:pPr>
                      <a:r>
                        <a:rPr lang="en-US"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Notification to Investigator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7000"/>
                        </a:lnSpc>
                        <a:spcBef>
                          <a:spcPts val="0"/>
                        </a:spcBef>
                        <a:spcAft>
                          <a:spcPts val="0"/>
                        </a:spcAft>
                      </a:pPr>
                      <a:r>
                        <a:rPr lang="en-US"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Average Complete Review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(From Acknowledgement to Approval)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516225697"/>
                  </a:ext>
                </a:extLst>
              </a:tr>
              <a:tr h="869361">
                <a:tc>
                  <a:txBody>
                    <a:bodyPr/>
                    <a:lstStyle/>
                    <a:p>
                      <a:pPr marL="0" marR="0">
                        <a:lnSpc>
                          <a:spcPct val="107000"/>
                        </a:lnSpc>
                        <a:spcBef>
                          <a:spcPts val="0"/>
                        </a:spcBef>
                        <a:spcAft>
                          <a:spcPts val="0"/>
                        </a:spcAft>
                      </a:pPr>
                      <a:r>
                        <a:rPr lang="en-US" sz="2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Exempt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Within 30 days</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Within 10 days following decision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7-10 days</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614676764"/>
                  </a:ext>
                </a:extLst>
              </a:tr>
              <a:tr h="869361">
                <a:tc>
                  <a:txBody>
                    <a:bodyPr/>
                    <a:lstStyle/>
                    <a:p>
                      <a:pPr marL="0" marR="0">
                        <a:lnSpc>
                          <a:spcPct val="107000"/>
                        </a:lnSpc>
                        <a:spcBef>
                          <a:spcPts val="0"/>
                        </a:spcBef>
                        <a:spcAft>
                          <a:spcPts val="0"/>
                        </a:spcAft>
                      </a:pPr>
                      <a:r>
                        <a:rPr lang="en-US" sz="2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Expedited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Within 60 days</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Within 10 days following decision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4-6 weeks</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1816737176"/>
                  </a:ext>
                </a:extLst>
              </a:tr>
              <a:tr h="869361">
                <a:tc>
                  <a:txBody>
                    <a:bodyPr/>
                    <a:lstStyle/>
                    <a:p>
                      <a:pPr marL="0" marR="0">
                        <a:lnSpc>
                          <a:spcPct val="107000"/>
                        </a:lnSpc>
                        <a:spcBef>
                          <a:spcPts val="0"/>
                        </a:spcBef>
                        <a:spcAft>
                          <a:spcPts val="0"/>
                        </a:spcAft>
                      </a:pPr>
                      <a:r>
                        <a:rPr lang="en-US" sz="2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Full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Within 90 days</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Within 10 days following decision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8-12 weeks</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131305438"/>
                  </a:ext>
                </a:extLst>
              </a:tr>
              <a:tr h="1237709">
                <a:tc>
                  <a:txBody>
                    <a:bodyPr/>
                    <a:lstStyle/>
                    <a:p>
                      <a:pPr marL="0" marR="0">
                        <a:lnSpc>
                          <a:spcPct val="107000"/>
                        </a:lnSpc>
                        <a:spcBef>
                          <a:spcPts val="0"/>
                        </a:spcBef>
                        <a:spcAft>
                          <a:spcPts val="0"/>
                        </a:spcAft>
                      </a:pPr>
                      <a:r>
                        <a:rPr lang="en-US"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Request for Determination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Within 5 business days</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Within 5 days following decision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2-4 days</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1319576632"/>
                  </a:ext>
                </a:extLst>
              </a:tr>
            </a:tbl>
          </a:graphicData>
        </a:graphic>
      </p:graphicFrame>
      <p:sp>
        <p:nvSpPr>
          <p:cNvPr id="6" name="TextBox 5">
            <a:extLst>
              <a:ext uri="{FF2B5EF4-FFF2-40B4-BE49-F238E27FC236}">
                <a16:creationId xmlns:a16="http://schemas.microsoft.com/office/drawing/2014/main" id="{8C1B8986-C269-4EA7-A723-056602236254}"/>
              </a:ext>
            </a:extLst>
          </p:cNvPr>
          <p:cNvSpPr txBox="1"/>
          <p:nvPr/>
        </p:nvSpPr>
        <p:spPr>
          <a:xfrm>
            <a:off x="3468688" y="139700"/>
            <a:ext cx="2206625" cy="76835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2D2DB9"/>
                </a:solidFill>
                <a:effectLst/>
                <a:uLnTx/>
                <a:uFillTx/>
                <a:latin typeface="Calibri" panose="020F0502020204030204" pitchFamily="34" charset="0"/>
                <a:ea typeface="+mn-ea"/>
                <a:cs typeface="Calibri" panose="020F0502020204030204" pitchFamily="34" charset="0"/>
              </a:rPr>
              <a:t>Timeline</a:t>
            </a:r>
          </a:p>
        </p:txBody>
      </p:sp>
    </p:spTree>
    <p:extLst>
      <p:ext uri="{BB962C8B-B14F-4D97-AF65-F5344CB8AC3E}">
        <p14:creationId xmlns:p14="http://schemas.microsoft.com/office/powerpoint/2010/main" val="466926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10"/>
          <p:cNvSpPr>
            <a:spLocks noGrp="1" noChangeArrowheads="1"/>
          </p:cNvSpPr>
          <p:nvPr>
            <p:ph type="body" idx="1"/>
          </p:nvPr>
        </p:nvSpPr>
        <p:spPr>
          <a:xfrm>
            <a:off x="604838" y="533400"/>
            <a:ext cx="3868737" cy="823913"/>
          </a:xfrm>
        </p:spPr>
        <p:txBody>
          <a:bodyPr/>
          <a:lstStyle/>
          <a:p>
            <a:pPr eaLnBrk="1" hangingPunct="1"/>
            <a:r>
              <a:rPr lang="en-US" altLang="en-US" sz="3600" smtClean="0">
                <a:latin typeface="Calibri" panose="020F0502020204030204" pitchFamily="34" charset="0"/>
                <a:cs typeface="Calibri" panose="020F0502020204030204" pitchFamily="34" charset="0"/>
              </a:rPr>
              <a:t>2017</a:t>
            </a:r>
          </a:p>
        </p:txBody>
      </p:sp>
      <p:sp>
        <p:nvSpPr>
          <p:cNvPr id="9" name="Content Placeholder 8">
            <a:extLst>
              <a:ext uri="{FF2B5EF4-FFF2-40B4-BE49-F238E27FC236}">
                <a16:creationId xmlns:a16="http://schemas.microsoft.com/office/drawing/2014/main" id="{C3A40269-A63F-460F-996F-F5499C9AF833}"/>
              </a:ext>
            </a:extLst>
          </p:cNvPr>
          <p:cNvSpPr>
            <a:spLocks noGrp="1"/>
          </p:cNvSpPr>
          <p:nvPr>
            <p:ph sz="half" idx="2"/>
          </p:nvPr>
        </p:nvSpPr>
        <p:spPr>
          <a:xfrm>
            <a:off x="506413" y="1357313"/>
            <a:ext cx="4065587" cy="3684587"/>
          </a:xfrm>
        </p:spPr>
        <p:txBody>
          <a:bodyPr/>
          <a:lstStyle/>
          <a:p>
            <a:pPr lvl="1" eaLnBrk="1" hangingPunct="1">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117 new protocols </a:t>
            </a:r>
          </a:p>
          <a:p>
            <a:pPr marL="914400" lvl="2" indent="0" eaLnBrk="1" hangingPunct="1">
              <a:buFontTx/>
              <a:buNone/>
              <a:defRPr/>
            </a:pPr>
            <a:r>
              <a:rPr lang="en-US" sz="2400" dirty="0">
                <a:latin typeface="Calibri" panose="020F0502020204030204" pitchFamily="34" charset="0"/>
                <a:cs typeface="Calibri" panose="020F0502020204030204" pitchFamily="34" charset="0"/>
              </a:rPr>
              <a:t>- 115 approved</a:t>
            </a:r>
          </a:p>
          <a:p>
            <a:pPr lvl="1" eaLnBrk="1" hangingPunct="1">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32 RFD </a:t>
            </a:r>
          </a:p>
          <a:p>
            <a:pPr lvl="1" eaLnBrk="1" hangingPunct="1">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75 annual reports</a:t>
            </a:r>
          </a:p>
          <a:p>
            <a:pPr marL="457200" lvl="1" indent="0" eaLnBrk="1" hangingPunct="1">
              <a:buFontTx/>
              <a:buNone/>
              <a:defRPr/>
            </a:pPr>
            <a:r>
              <a:rPr lang="en-US" sz="2400" dirty="0">
                <a:latin typeface="Calibri" panose="020F0502020204030204" pitchFamily="34" charset="0"/>
                <a:cs typeface="Calibri" panose="020F0502020204030204" pitchFamily="34" charset="0"/>
              </a:rPr>
              <a:t>(Numbers DO NOT include late 2016 submissions that were processed during beginning of 2017)</a:t>
            </a:r>
          </a:p>
          <a:p>
            <a:pPr marL="457200" lvl="1" indent="0" eaLnBrk="1" hangingPunct="1">
              <a:buFontTx/>
              <a:buNone/>
              <a:defRPr/>
            </a:pPr>
            <a:r>
              <a:rPr lang="en-US" sz="3200" dirty="0">
                <a:latin typeface="Calibri" panose="020F0502020204030204" pitchFamily="34" charset="0"/>
                <a:cs typeface="Calibri" panose="020F0502020204030204" pitchFamily="34" charset="0"/>
              </a:rPr>
              <a:t> </a:t>
            </a:r>
          </a:p>
          <a:p>
            <a:pPr eaLnBrk="1" hangingPunct="1">
              <a:defRPr/>
            </a:pPr>
            <a:endParaRPr lang="en-US" sz="3600" dirty="0">
              <a:latin typeface="Calibri" panose="020F0502020204030204" pitchFamily="34" charset="0"/>
              <a:cs typeface="Calibri" panose="020F0502020204030204" pitchFamily="34" charset="0"/>
            </a:endParaRPr>
          </a:p>
        </p:txBody>
      </p:sp>
      <p:sp>
        <p:nvSpPr>
          <p:cNvPr id="4100" name="Text Placeholder 11"/>
          <p:cNvSpPr>
            <a:spLocks noGrp="1" noChangeArrowheads="1"/>
          </p:cNvSpPr>
          <p:nvPr>
            <p:ph type="body" sz="quarter" idx="3"/>
          </p:nvPr>
        </p:nvSpPr>
        <p:spPr>
          <a:xfrm>
            <a:off x="4953000" y="533400"/>
            <a:ext cx="3887788" cy="823913"/>
          </a:xfrm>
        </p:spPr>
        <p:txBody>
          <a:bodyPr/>
          <a:lstStyle/>
          <a:p>
            <a:pPr eaLnBrk="1" hangingPunct="1"/>
            <a:r>
              <a:rPr lang="en-US" altLang="en-US" sz="3600" smtClean="0">
                <a:latin typeface="Calibri" panose="020F0502020204030204" pitchFamily="34" charset="0"/>
                <a:cs typeface="Calibri" panose="020F0502020204030204" pitchFamily="34" charset="0"/>
              </a:rPr>
              <a:t>2018</a:t>
            </a:r>
          </a:p>
        </p:txBody>
      </p:sp>
      <p:sp>
        <p:nvSpPr>
          <p:cNvPr id="4101" name="Content Placeholder 12"/>
          <p:cNvSpPr>
            <a:spLocks noGrp="1" noChangeArrowheads="1"/>
          </p:cNvSpPr>
          <p:nvPr>
            <p:ph sz="quarter" idx="4"/>
          </p:nvPr>
        </p:nvSpPr>
        <p:spPr>
          <a:xfrm>
            <a:off x="5105400" y="1357313"/>
            <a:ext cx="3887788" cy="3684587"/>
          </a:xfrm>
        </p:spPr>
        <p:txBody>
          <a:bodyPr/>
          <a:lstStyle/>
          <a:p>
            <a:pPr eaLnBrk="1" hangingPunct="1"/>
            <a:r>
              <a:rPr lang="en-US" altLang="en-US" sz="3200" smtClean="0">
                <a:latin typeface="Calibri" panose="020F0502020204030204" pitchFamily="34" charset="0"/>
                <a:cs typeface="Calibri" panose="020F0502020204030204" pitchFamily="34" charset="0"/>
              </a:rPr>
              <a:t>32 new protocols</a:t>
            </a:r>
          </a:p>
          <a:p>
            <a:pPr lvl="1" eaLnBrk="1" hangingPunct="1"/>
            <a:r>
              <a:rPr lang="en-US" altLang="en-US" sz="2800" smtClean="0">
                <a:latin typeface="Calibri" panose="020F0502020204030204" pitchFamily="34" charset="0"/>
                <a:cs typeface="Calibri" panose="020F0502020204030204" pitchFamily="34" charset="0"/>
              </a:rPr>
              <a:t>22 approved</a:t>
            </a:r>
          </a:p>
          <a:p>
            <a:pPr lvl="1" eaLnBrk="1" hangingPunct="1"/>
            <a:r>
              <a:rPr lang="en-US" altLang="en-US" sz="2800" smtClean="0">
                <a:latin typeface="Calibri" panose="020F0502020204030204" pitchFamily="34" charset="0"/>
                <a:cs typeface="Calibri" panose="020F0502020204030204" pitchFamily="34" charset="0"/>
              </a:rPr>
              <a:t>1 administrative withdrawal</a:t>
            </a:r>
          </a:p>
          <a:p>
            <a:pPr lvl="1" eaLnBrk="1" hangingPunct="1"/>
            <a:r>
              <a:rPr lang="en-US" altLang="en-US" sz="2800" smtClean="0">
                <a:latin typeface="Calibri" panose="020F0502020204030204" pitchFamily="34" charset="0"/>
                <a:cs typeface="Calibri" panose="020F0502020204030204" pitchFamily="34" charset="0"/>
              </a:rPr>
              <a:t>6 via IRBNet</a:t>
            </a:r>
          </a:p>
          <a:p>
            <a:pPr eaLnBrk="1" hangingPunct="1"/>
            <a:r>
              <a:rPr lang="en-US" altLang="en-US" sz="3200" smtClean="0">
                <a:latin typeface="Calibri" panose="020F0502020204030204" pitchFamily="34" charset="0"/>
                <a:cs typeface="Calibri" panose="020F0502020204030204" pitchFamily="34" charset="0"/>
              </a:rPr>
              <a:t>14 RFD</a:t>
            </a:r>
          </a:p>
          <a:p>
            <a:pPr lvl="1" eaLnBrk="1" hangingPunct="1"/>
            <a:r>
              <a:rPr lang="en-US" altLang="en-US" sz="2800" smtClean="0">
                <a:latin typeface="Calibri" panose="020F0502020204030204" pitchFamily="34" charset="0"/>
                <a:cs typeface="Calibri" panose="020F0502020204030204" pitchFamily="34" charset="0"/>
              </a:rPr>
              <a:t>4 via IRBNet</a:t>
            </a:r>
          </a:p>
          <a:p>
            <a:pPr eaLnBrk="1" hangingPunct="1"/>
            <a:r>
              <a:rPr lang="en-US" altLang="en-US" sz="3200" smtClean="0">
                <a:latin typeface="Calibri" panose="020F0502020204030204" pitchFamily="34" charset="0"/>
                <a:cs typeface="Calibri" panose="020F0502020204030204" pitchFamily="34" charset="0"/>
              </a:rPr>
              <a:t>15 annual reports</a:t>
            </a:r>
          </a:p>
          <a:p>
            <a:pPr eaLnBrk="1" hangingPunct="1"/>
            <a:endParaRPr lang="en-US" altLang="en-US" sz="320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7521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3196" y="3035198"/>
            <a:ext cx="7886700" cy="994172"/>
          </a:xfrm>
        </p:spPr>
        <p:txBody>
          <a:bodyPr>
            <a:normAutofit/>
          </a:bodyPr>
          <a:lstStyle/>
          <a:p>
            <a:pPr algn="ctr"/>
            <a:r>
              <a:rPr lang="en-US" sz="5400" b="1" dirty="0">
                <a:latin typeface="+mn-lt"/>
              </a:rPr>
              <a:t>Financial Aid Committee</a:t>
            </a:r>
          </a:p>
        </p:txBody>
      </p:sp>
    </p:spTree>
    <p:extLst>
      <p:ext uri="{BB962C8B-B14F-4D97-AF65-F5344CB8AC3E}">
        <p14:creationId xmlns:p14="http://schemas.microsoft.com/office/powerpoint/2010/main" val="33695488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719" y="2188033"/>
            <a:ext cx="7886700" cy="3550500"/>
          </a:xfrm>
        </p:spPr>
        <p:txBody>
          <a:bodyPr>
            <a:normAutofit fontScale="90000"/>
          </a:bodyPr>
          <a:lstStyle/>
          <a:p>
            <a:pPr algn="ctr"/>
            <a:r>
              <a:rPr lang="en-US" b="1" dirty="0">
                <a:latin typeface="+mn-lt"/>
              </a:rPr>
              <a:t>Raj Kandpal</a:t>
            </a:r>
            <a:br>
              <a:rPr lang="en-US" b="1" dirty="0">
                <a:latin typeface="+mn-lt"/>
              </a:rPr>
            </a:br>
            <a:r>
              <a:rPr lang="en-US" b="1" dirty="0">
                <a:latin typeface="+mn-lt"/>
              </a:rPr>
              <a:t>Casey Chaney</a:t>
            </a:r>
            <a:br>
              <a:rPr lang="en-US" b="1" dirty="0">
                <a:latin typeface="+mn-lt"/>
              </a:rPr>
            </a:br>
            <a:r>
              <a:rPr lang="en-US" b="1" dirty="0">
                <a:latin typeface="+mn-lt"/>
              </a:rPr>
              <a:t>Maria Lambros</a:t>
            </a:r>
            <a:br>
              <a:rPr lang="en-US" b="1" dirty="0">
                <a:latin typeface="+mn-lt"/>
              </a:rPr>
            </a:br>
            <a:r>
              <a:rPr lang="en-US" b="1" dirty="0">
                <a:latin typeface="+mn-lt"/>
              </a:rPr>
              <a:t>Simon Hong</a:t>
            </a:r>
            <a:br>
              <a:rPr lang="en-US" b="1" dirty="0">
                <a:latin typeface="+mn-lt"/>
              </a:rPr>
            </a:br>
            <a:r>
              <a:rPr lang="en-US" b="1" dirty="0">
                <a:latin typeface="+mn-lt"/>
              </a:rPr>
              <a:t>Patricia </a:t>
            </a:r>
            <a:r>
              <a:rPr lang="en-US" b="1" dirty="0" err="1">
                <a:latin typeface="+mn-lt"/>
              </a:rPr>
              <a:t>Shakshir</a:t>
            </a:r>
            <a:r>
              <a:rPr lang="en-US" b="1" dirty="0">
                <a:latin typeface="+mn-lt"/>
              </a:rPr>
              <a:t/>
            </a:r>
            <a:br>
              <a:rPr lang="en-US" b="1" dirty="0">
                <a:latin typeface="+mn-lt"/>
              </a:rPr>
            </a:br>
            <a:r>
              <a:rPr lang="en-US" b="1" dirty="0">
                <a:latin typeface="+mn-lt"/>
              </a:rPr>
              <a:t>Yiling Hong</a:t>
            </a:r>
            <a:br>
              <a:rPr lang="en-US" b="1" dirty="0">
                <a:latin typeface="+mn-lt"/>
              </a:rPr>
            </a:br>
            <a:r>
              <a:rPr lang="en-US" b="1" dirty="0">
                <a:latin typeface="+mn-lt"/>
              </a:rPr>
              <a:t>Guru Sharma</a:t>
            </a:r>
            <a:r>
              <a:rPr lang="en-US" dirty="0"/>
              <a:t/>
            </a:r>
            <a:br>
              <a:rPr lang="en-US" dirty="0"/>
            </a:br>
            <a:endParaRPr lang="en-US" dirty="0"/>
          </a:p>
        </p:txBody>
      </p:sp>
    </p:spTree>
    <p:extLst>
      <p:ext uri="{BB962C8B-B14F-4D97-AF65-F5344CB8AC3E}">
        <p14:creationId xmlns:p14="http://schemas.microsoft.com/office/powerpoint/2010/main" val="26064136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Awards Considered and Recipients Decided</a:t>
            </a:r>
          </a:p>
        </p:txBody>
      </p:sp>
      <p:sp>
        <p:nvSpPr>
          <p:cNvPr id="4" name="Content Placeholder 3"/>
          <p:cNvSpPr>
            <a:spLocks noGrp="1"/>
          </p:cNvSpPr>
          <p:nvPr>
            <p:ph idx="1"/>
          </p:nvPr>
        </p:nvSpPr>
        <p:spPr/>
        <p:txBody>
          <a:bodyPr>
            <a:normAutofit/>
          </a:bodyPr>
          <a:lstStyle/>
          <a:p>
            <a:r>
              <a:rPr lang="en-US" sz="3000" b="1" dirty="0"/>
              <a:t>Osman B. </a:t>
            </a:r>
            <a:r>
              <a:rPr lang="en-US" sz="3000" b="1" dirty="0" err="1"/>
              <a:t>Beller</a:t>
            </a:r>
            <a:r>
              <a:rPr lang="en-US" sz="3000" b="1" dirty="0"/>
              <a:t> M.D., &amp; Naomi </a:t>
            </a:r>
            <a:r>
              <a:rPr lang="en-US" sz="3000" b="1" dirty="0" err="1"/>
              <a:t>Beller</a:t>
            </a:r>
            <a:r>
              <a:rPr lang="en-US" sz="3000" b="1" dirty="0"/>
              <a:t> Scholarship</a:t>
            </a:r>
          </a:p>
          <a:p>
            <a:r>
              <a:rPr lang="en-US" sz="3000" b="1" dirty="0" err="1"/>
              <a:t>Crans</a:t>
            </a:r>
            <a:r>
              <a:rPr lang="en-US" sz="3000" b="1" dirty="0"/>
              <a:t> Family Endowment Scholarship</a:t>
            </a:r>
          </a:p>
          <a:p>
            <a:r>
              <a:rPr lang="en-US" sz="3000" b="1" dirty="0"/>
              <a:t>Towne &amp; Gown Golf Classic Scholarship</a:t>
            </a:r>
          </a:p>
          <a:p>
            <a:r>
              <a:rPr lang="en-US" sz="3000" b="1" dirty="0"/>
              <a:t>Faculty &amp; Staff Scholarship</a:t>
            </a:r>
          </a:p>
          <a:p>
            <a:r>
              <a:rPr lang="en-US" sz="3000" b="1" dirty="0"/>
              <a:t>Arthur </a:t>
            </a:r>
            <a:r>
              <a:rPr lang="en-US" sz="3000" b="1" dirty="0" err="1"/>
              <a:t>Madorsky</a:t>
            </a:r>
            <a:r>
              <a:rPr lang="en-US" sz="3000" b="1" dirty="0"/>
              <a:t>, MD Memorial Scholarship</a:t>
            </a:r>
          </a:p>
          <a:p>
            <a:pPr marL="0" indent="0">
              <a:buNone/>
            </a:pPr>
            <a:endParaRPr lang="en-US" sz="3000" dirty="0"/>
          </a:p>
        </p:txBody>
      </p:sp>
    </p:spTree>
    <p:extLst>
      <p:ext uri="{BB962C8B-B14F-4D97-AF65-F5344CB8AC3E}">
        <p14:creationId xmlns:p14="http://schemas.microsoft.com/office/powerpoint/2010/main" val="4279300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Proposed Changes</a:t>
            </a:r>
          </a:p>
        </p:txBody>
      </p:sp>
      <p:sp>
        <p:nvSpPr>
          <p:cNvPr id="3" name="Content Placeholder 2"/>
          <p:cNvSpPr>
            <a:spLocks noGrp="1"/>
          </p:cNvSpPr>
          <p:nvPr>
            <p:ph idx="1"/>
          </p:nvPr>
        </p:nvSpPr>
        <p:spPr/>
        <p:txBody>
          <a:bodyPr/>
          <a:lstStyle/>
          <a:p>
            <a:r>
              <a:rPr lang="en-US" dirty="0"/>
              <a:t>In light of a significant overlap in the purview of the </a:t>
            </a:r>
            <a:r>
              <a:rPr lang="en-US" dirty="0">
                <a:solidFill>
                  <a:srgbClr val="FF0000"/>
                </a:solidFill>
              </a:rPr>
              <a:t>University Awards Committee </a:t>
            </a:r>
            <a:r>
              <a:rPr lang="en-US" dirty="0"/>
              <a:t>and the </a:t>
            </a:r>
            <a:r>
              <a:rPr lang="en-US" dirty="0">
                <a:solidFill>
                  <a:srgbClr val="FF0000"/>
                </a:solidFill>
              </a:rPr>
              <a:t>Financial Aid Committee</a:t>
            </a:r>
            <a:r>
              <a:rPr lang="en-US" dirty="0"/>
              <a:t>, it is proposed to explore the possibility of merging these committees into a single entity with expanded roles and responsibilities as appropriate.</a:t>
            </a:r>
          </a:p>
        </p:txBody>
      </p:sp>
    </p:spTree>
    <p:extLst>
      <p:ext uri="{BB962C8B-B14F-4D97-AF65-F5344CB8AC3E}">
        <p14:creationId xmlns:p14="http://schemas.microsoft.com/office/powerpoint/2010/main" val="1311034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2B33-2179-4AC3-A324-3476A5C3E04D}"/>
              </a:ext>
            </a:extLst>
          </p:cNvPr>
          <p:cNvSpPr>
            <a:spLocks noGrp="1"/>
          </p:cNvSpPr>
          <p:nvPr>
            <p:ph type="ctrTitle"/>
          </p:nvPr>
        </p:nvSpPr>
        <p:spPr>
          <a:xfrm>
            <a:off x="435894" y="1622574"/>
            <a:ext cx="8245162" cy="1106260"/>
          </a:xfrm>
        </p:spPr>
        <p:txBody>
          <a:bodyPr/>
          <a:lstStyle/>
          <a:p>
            <a:r>
              <a:rPr lang="en-US" u="sng" dirty="0"/>
              <a:t>UNIVERSITY FACULTY GRIEVANCE COMMITTEE</a:t>
            </a:r>
          </a:p>
        </p:txBody>
      </p:sp>
      <p:sp>
        <p:nvSpPr>
          <p:cNvPr id="3" name="Subtitle 2">
            <a:extLst>
              <a:ext uri="{FF2B5EF4-FFF2-40B4-BE49-F238E27FC236}">
                <a16:creationId xmlns:a16="http://schemas.microsoft.com/office/drawing/2014/main" id="{4EACA8E1-5722-4286-84E3-7127E9BDA4BB}"/>
              </a:ext>
            </a:extLst>
          </p:cNvPr>
          <p:cNvSpPr>
            <a:spLocks noGrp="1"/>
          </p:cNvSpPr>
          <p:nvPr>
            <p:ph type="subTitle" idx="1"/>
          </p:nvPr>
        </p:nvSpPr>
        <p:spPr>
          <a:xfrm>
            <a:off x="435895" y="2667000"/>
            <a:ext cx="8245160" cy="590321"/>
          </a:xfrm>
        </p:spPr>
        <p:txBody>
          <a:bodyPr/>
          <a:lstStyle/>
          <a:p>
            <a:r>
              <a:rPr lang="en-US" dirty="0"/>
              <a:t>ALEXANDER LEE (CHAIR) | Thomas Marino (secretary) | Mihai </a:t>
            </a:r>
            <a:r>
              <a:rPr lang="en-US" dirty="0" err="1"/>
              <a:t>covasa</a:t>
            </a:r>
            <a:r>
              <a:rPr lang="en-US" dirty="0"/>
              <a:t> | David min | Steven Sanders</a:t>
            </a:r>
          </a:p>
        </p:txBody>
      </p:sp>
      <p:sp>
        <p:nvSpPr>
          <p:cNvPr id="5" name="Rectangle 4">
            <a:extLst>
              <a:ext uri="{FF2B5EF4-FFF2-40B4-BE49-F238E27FC236}">
                <a16:creationId xmlns:a16="http://schemas.microsoft.com/office/drawing/2014/main" id="{9092508C-EC2D-48C3-9B67-68A3A83A5629}"/>
              </a:ext>
            </a:extLst>
          </p:cNvPr>
          <p:cNvSpPr/>
          <p:nvPr/>
        </p:nvSpPr>
        <p:spPr>
          <a:xfrm>
            <a:off x="339365" y="609600"/>
            <a:ext cx="8468879" cy="1598040"/>
          </a:xfrm>
          <a:prstGeom prst="rect">
            <a:avLst/>
          </a:prstGeom>
          <a:blipFill dpi="0" rotWithShape="1">
            <a:blip r:embed="rId2">
              <a:alphaModFix amt="6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Gill Sans MT" panose="020B0502020104020203"/>
            </a:endParaRPr>
          </a:p>
        </p:txBody>
      </p:sp>
      <p:sp>
        <p:nvSpPr>
          <p:cNvPr id="6" name="Rectangle 5">
            <a:extLst>
              <a:ext uri="{FF2B5EF4-FFF2-40B4-BE49-F238E27FC236}">
                <a16:creationId xmlns:a16="http://schemas.microsoft.com/office/drawing/2014/main" id="{B3132C37-03BD-4A93-9CCD-D69F5952E799}"/>
              </a:ext>
            </a:extLst>
          </p:cNvPr>
          <p:cNvSpPr/>
          <p:nvPr/>
        </p:nvSpPr>
        <p:spPr>
          <a:xfrm>
            <a:off x="4502718" y="3082752"/>
            <a:ext cx="138564" cy="692497"/>
          </a:xfrm>
          <a:prstGeom prst="rect">
            <a:avLst/>
          </a:prstGeom>
          <a:noFill/>
        </p:spPr>
        <p:txBody>
          <a:bodyPr wrap="none" lIns="68580" tIns="34290" rIns="68580" bIns="34290">
            <a:spAutoFit/>
          </a:bodyPr>
          <a:lstStyle/>
          <a:p>
            <a:pPr algn="ctr" defTabSz="342900"/>
            <a:endParaRPr lang="en-US" sz="4050" b="1" spc="38" dirty="0">
              <a:ln w="0"/>
              <a:solidFill>
                <a:srgbClr val="EBEBEB"/>
              </a:solidFill>
              <a:effectLst>
                <a:innerShdw blurRad="63500" dist="50800" dir="13500000">
                  <a:srgbClr val="000000">
                    <a:alpha val="50000"/>
                  </a:srgbClr>
                </a:innerShdw>
              </a:effectLst>
              <a:latin typeface="Gill Sans MT" panose="020B0502020104020203"/>
            </a:endParaRPr>
          </a:p>
        </p:txBody>
      </p:sp>
      <p:sp>
        <p:nvSpPr>
          <p:cNvPr id="7" name="TextBox 6">
            <a:extLst>
              <a:ext uri="{FF2B5EF4-FFF2-40B4-BE49-F238E27FC236}">
                <a16:creationId xmlns:a16="http://schemas.microsoft.com/office/drawing/2014/main" id="{06356C60-828A-473F-A364-ED040E507CC8}"/>
              </a:ext>
            </a:extLst>
          </p:cNvPr>
          <p:cNvSpPr txBox="1"/>
          <p:nvPr/>
        </p:nvSpPr>
        <p:spPr>
          <a:xfrm>
            <a:off x="449418" y="3337468"/>
            <a:ext cx="8245162" cy="2077492"/>
          </a:xfrm>
          <a:prstGeom prst="rect">
            <a:avLst/>
          </a:prstGeom>
          <a:noFill/>
        </p:spPr>
        <p:txBody>
          <a:bodyPr wrap="square" rtlCol="0">
            <a:spAutoFit/>
          </a:bodyPr>
          <a:lstStyle/>
          <a:p>
            <a:pPr defTabSz="342900"/>
            <a:r>
              <a:rPr lang="en-US" sz="2100" b="1" u="sng" dirty="0">
                <a:solidFill>
                  <a:prstClr val="white"/>
                </a:solidFill>
                <a:latin typeface="AMGDT_IV50" panose="00000400000000000000" pitchFamily="2" charset="0"/>
              </a:rPr>
              <a:t>DESCRIPTION &amp; CHARGE</a:t>
            </a:r>
            <a:endParaRPr lang="en-US" sz="1500" b="1" dirty="0">
              <a:solidFill>
                <a:prstClr val="white"/>
              </a:solidFill>
              <a:latin typeface="AMGDT_IV50" panose="00000400000000000000" pitchFamily="2" charset="0"/>
            </a:endParaRPr>
          </a:p>
          <a:p>
            <a:pPr defTabSz="342900"/>
            <a:r>
              <a:rPr lang="en-US" dirty="0">
                <a:solidFill>
                  <a:prstClr val="white"/>
                </a:solidFill>
                <a:latin typeface="Gill Sans MT" panose="020B0502020104020203"/>
              </a:rPr>
              <a:t>The Grievance Committee consists of five full-time faculty members elected at large, at least one from each professorial rank. The Committee elects the Chair and Secretary from among its members.  The term of office is for one year; however, under no circumstances shall Committee membership expire during consideration of a grievance. The Grievance Committee meets only when there is a grievance to be considered. The procedures are detailed in Appendix II of this Handbook. </a:t>
            </a:r>
          </a:p>
        </p:txBody>
      </p:sp>
    </p:spTree>
    <p:extLst>
      <p:ext uri="{BB962C8B-B14F-4D97-AF65-F5344CB8AC3E}">
        <p14:creationId xmlns:p14="http://schemas.microsoft.com/office/powerpoint/2010/main" val="41065356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2B33-2179-4AC3-A324-3476A5C3E04D}"/>
              </a:ext>
            </a:extLst>
          </p:cNvPr>
          <p:cNvSpPr>
            <a:spLocks noGrp="1"/>
          </p:cNvSpPr>
          <p:nvPr>
            <p:ph type="ctrTitle"/>
          </p:nvPr>
        </p:nvSpPr>
        <p:spPr>
          <a:xfrm>
            <a:off x="435894" y="1622574"/>
            <a:ext cx="8245162" cy="1106260"/>
          </a:xfrm>
        </p:spPr>
        <p:txBody>
          <a:bodyPr/>
          <a:lstStyle/>
          <a:p>
            <a:r>
              <a:rPr lang="en-US" u="sng" dirty="0"/>
              <a:t>UNIVERSITY FACULTY GRIEVANCE COMMITTEE</a:t>
            </a:r>
          </a:p>
        </p:txBody>
      </p:sp>
      <p:sp>
        <p:nvSpPr>
          <p:cNvPr id="3" name="Subtitle 2">
            <a:extLst>
              <a:ext uri="{FF2B5EF4-FFF2-40B4-BE49-F238E27FC236}">
                <a16:creationId xmlns:a16="http://schemas.microsoft.com/office/drawing/2014/main" id="{4EACA8E1-5722-4286-84E3-7127E9BDA4BB}"/>
              </a:ext>
            </a:extLst>
          </p:cNvPr>
          <p:cNvSpPr>
            <a:spLocks noGrp="1"/>
          </p:cNvSpPr>
          <p:nvPr>
            <p:ph type="subTitle" idx="1"/>
          </p:nvPr>
        </p:nvSpPr>
        <p:spPr>
          <a:xfrm>
            <a:off x="435895" y="2686279"/>
            <a:ext cx="8245160" cy="590321"/>
          </a:xfrm>
        </p:spPr>
        <p:txBody>
          <a:bodyPr/>
          <a:lstStyle/>
          <a:p>
            <a:r>
              <a:rPr lang="en-US" dirty="0"/>
              <a:t>ALEXANDER LEE (CHAIR) | Thomas Marino (secretary) | Mihai </a:t>
            </a:r>
            <a:r>
              <a:rPr lang="en-US" dirty="0" err="1"/>
              <a:t>covasa</a:t>
            </a:r>
            <a:r>
              <a:rPr lang="en-US" dirty="0"/>
              <a:t> | David min | Steven Sanders</a:t>
            </a:r>
          </a:p>
        </p:txBody>
      </p:sp>
      <p:sp>
        <p:nvSpPr>
          <p:cNvPr id="5" name="Rectangle 4">
            <a:extLst>
              <a:ext uri="{FF2B5EF4-FFF2-40B4-BE49-F238E27FC236}">
                <a16:creationId xmlns:a16="http://schemas.microsoft.com/office/drawing/2014/main" id="{9092508C-EC2D-48C3-9B67-68A3A83A5629}"/>
              </a:ext>
            </a:extLst>
          </p:cNvPr>
          <p:cNvSpPr/>
          <p:nvPr/>
        </p:nvSpPr>
        <p:spPr>
          <a:xfrm>
            <a:off x="339365" y="685800"/>
            <a:ext cx="8468879" cy="1521840"/>
          </a:xfrm>
          <a:prstGeom prst="rect">
            <a:avLst/>
          </a:prstGeom>
          <a:blipFill dpi="0" rotWithShape="1">
            <a:blip r:embed="rId2">
              <a:alphaModFix amt="6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Gill Sans MT" panose="020B0502020104020203"/>
            </a:endParaRPr>
          </a:p>
        </p:txBody>
      </p:sp>
      <p:sp>
        <p:nvSpPr>
          <p:cNvPr id="6" name="Rectangle 5">
            <a:extLst>
              <a:ext uri="{FF2B5EF4-FFF2-40B4-BE49-F238E27FC236}">
                <a16:creationId xmlns:a16="http://schemas.microsoft.com/office/drawing/2014/main" id="{B3132C37-03BD-4A93-9CCD-D69F5952E799}"/>
              </a:ext>
            </a:extLst>
          </p:cNvPr>
          <p:cNvSpPr/>
          <p:nvPr/>
        </p:nvSpPr>
        <p:spPr>
          <a:xfrm>
            <a:off x="4502718" y="3082752"/>
            <a:ext cx="138564" cy="692497"/>
          </a:xfrm>
          <a:prstGeom prst="rect">
            <a:avLst/>
          </a:prstGeom>
          <a:noFill/>
        </p:spPr>
        <p:txBody>
          <a:bodyPr wrap="none" lIns="68580" tIns="34290" rIns="68580" bIns="34290">
            <a:spAutoFit/>
          </a:bodyPr>
          <a:lstStyle/>
          <a:p>
            <a:pPr algn="ctr" defTabSz="342900"/>
            <a:endParaRPr lang="en-US" sz="4050" b="1" spc="38" dirty="0">
              <a:ln w="0"/>
              <a:solidFill>
                <a:srgbClr val="EBEBEB"/>
              </a:solidFill>
              <a:effectLst>
                <a:innerShdw blurRad="63500" dist="50800" dir="13500000">
                  <a:srgbClr val="000000">
                    <a:alpha val="50000"/>
                  </a:srgbClr>
                </a:innerShdw>
              </a:effectLst>
              <a:latin typeface="Gill Sans MT" panose="020B0502020104020203"/>
            </a:endParaRPr>
          </a:p>
        </p:txBody>
      </p:sp>
      <p:sp>
        <p:nvSpPr>
          <p:cNvPr id="7" name="TextBox 6">
            <a:extLst>
              <a:ext uri="{FF2B5EF4-FFF2-40B4-BE49-F238E27FC236}">
                <a16:creationId xmlns:a16="http://schemas.microsoft.com/office/drawing/2014/main" id="{06356C60-828A-473F-A364-ED040E507CC8}"/>
              </a:ext>
            </a:extLst>
          </p:cNvPr>
          <p:cNvSpPr txBox="1"/>
          <p:nvPr/>
        </p:nvSpPr>
        <p:spPr>
          <a:xfrm>
            <a:off x="449418" y="3337468"/>
            <a:ext cx="8245162" cy="2054409"/>
          </a:xfrm>
          <a:prstGeom prst="rect">
            <a:avLst/>
          </a:prstGeom>
          <a:noFill/>
        </p:spPr>
        <p:txBody>
          <a:bodyPr wrap="square" rtlCol="0">
            <a:spAutoFit/>
          </a:bodyPr>
          <a:lstStyle/>
          <a:p>
            <a:pPr defTabSz="342900"/>
            <a:r>
              <a:rPr lang="en-US" sz="2100" b="1" u="sng" dirty="0">
                <a:solidFill>
                  <a:prstClr val="white"/>
                </a:solidFill>
                <a:latin typeface="AMGDT_IV50" panose="00000400000000000000" pitchFamily="2" charset="0"/>
              </a:rPr>
              <a:t>REPORT</a:t>
            </a:r>
            <a:endParaRPr lang="en-US" sz="1500" b="1" dirty="0">
              <a:solidFill>
                <a:prstClr val="white"/>
              </a:solidFill>
              <a:latin typeface="AMGDT_IV50" panose="00000400000000000000" pitchFamily="2" charset="0"/>
            </a:endParaRPr>
          </a:p>
          <a:p>
            <a:pPr defTabSz="342900"/>
            <a:r>
              <a:rPr lang="en-US" dirty="0">
                <a:solidFill>
                  <a:prstClr val="white"/>
                </a:solidFill>
                <a:latin typeface="Gill Sans MT" panose="020B0502020104020203"/>
              </a:rPr>
              <a:t>The Grievance Committee is actively considering grievance(s) and all processes are confidential.</a:t>
            </a:r>
          </a:p>
          <a:p>
            <a:pPr defTabSz="342900"/>
            <a:endParaRPr lang="en-US" dirty="0">
              <a:solidFill>
                <a:prstClr val="white"/>
              </a:solidFill>
              <a:latin typeface="Gill Sans MT" panose="020B0502020104020203"/>
            </a:endParaRPr>
          </a:p>
          <a:p>
            <a:pPr defTabSz="342900"/>
            <a:r>
              <a:rPr lang="en-US" sz="2100" b="1" u="sng" dirty="0">
                <a:solidFill>
                  <a:prstClr val="white"/>
                </a:solidFill>
                <a:latin typeface="AMGDT_IV50" panose="00000400000000000000" pitchFamily="2" charset="0"/>
              </a:rPr>
              <a:t>CONTACT</a:t>
            </a:r>
          </a:p>
          <a:p>
            <a:pPr defTabSz="342900"/>
            <a:r>
              <a:rPr lang="en-US" dirty="0">
                <a:solidFill>
                  <a:prstClr val="white"/>
                </a:solidFill>
                <a:latin typeface="Gill Sans MT" panose="020B0502020104020203"/>
              </a:rPr>
              <a:t>Alexander Lee</a:t>
            </a:r>
            <a:endParaRPr lang="en-US" b="1" dirty="0">
              <a:solidFill>
                <a:prstClr val="white"/>
              </a:solidFill>
              <a:latin typeface="AMGDT_IV50" panose="00000400000000000000" pitchFamily="2" charset="0"/>
            </a:endParaRPr>
          </a:p>
          <a:p>
            <a:pPr defTabSz="342900"/>
            <a:r>
              <a:rPr lang="en-US" sz="1350" dirty="0">
                <a:solidFill>
                  <a:prstClr val="white"/>
                </a:solidFill>
                <a:latin typeface="Gill Sans MT" panose="020B0502020104020203"/>
                <a:hlinkClick r:id="rId3"/>
              </a:rPr>
              <a:t>allee@westernu.edu</a:t>
            </a:r>
            <a:r>
              <a:rPr lang="en-US" sz="1350" dirty="0">
                <a:solidFill>
                  <a:prstClr val="white"/>
                </a:solidFill>
                <a:latin typeface="Gill Sans MT" panose="020B0502020104020203"/>
              </a:rPr>
              <a:t> </a:t>
            </a:r>
          </a:p>
        </p:txBody>
      </p:sp>
    </p:spTree>
    <p:extLst>
      <p:ext uri="{BB962C8B-B14F-4D97-AF65-F5344CB8AC3E}">
        <p14:creationId xmlns:p14="http://schemas.microsoft.com/office/powerpoint/2010/main" val="13981614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2B33-2179-4AC3-A324-3476A5C3E04D}"/>
              </a:ext>
            </a:extLst>
          </p:cNvPr>
          <p:cNvSpPr>
            <a:spLocks noGrp="1"/>
          </p:cNvSpPr>
          <p:nvPr>
            <p:ph type="ctrTitle"/>
          </p:nvPr>
        </p:nvSpPr>
        <p:spPr>
          <a:xfrm>
            <a:off x="435894" y="1447800"/>
            <a:ext cx="8245162" cy="1106260"/>
          </a:xfrm>
        </p:spPr>
        <p:txBody>
          <a:bodyPr/>
          <a:lstStyle/>
          <a:p>
            <a:r>
              <a:rPr lang="en-US" u="sng" dirty="0"/>
              <a:t>UNIVERSITY Library COMMITTEE</a:t>
            </a:r>
          </a:p>
        </p:txBody>
      </p:sp>
      <p:sp>
        <p:nvSpPr>
          <p:cNvPr id="3" name="Subtitle 2">
            <a:extLst>
              <a:ext uri="{FF2B5EF4-FFF2-40B4-BE49-F238E27FC236}">
                <a16:creationId xmlns:a16="http://schemas.microsoft.com/office/drawing/2014/main" id="{4EACA8E1-5722-4286-84E3-7127E9BDA4BB}"/>
              </a:ext>
            </a:extLst>
          </p:cNvPr>
          <p:cNvSpPr>
            <a:spLocks noGrp="1"/>
          </p:cNvSpPr>
          <p:nvPr>
            <p:ph type="subTitle" idx="1"/>
          </p:nvPr>
        </p:nvSpPr>
        <p:spPr/>
        <p:txBody>
          <a:bodyPr/>
          <a:lstStyle/>
          <a:p>
            <a:r>
              <a:rPr lang="en-US" dirty="0"/>
              <a:t>Jeanine Mann (CHAIR) | Dawn Stone | Janice </a:t>
            </a:r>
            <a:r>
              <a:rPr lang="en-US" dirty="0" err="1"/>
              <a:t>Blumer</a:t>
            </a:r>
            <a:r>
              <a:rPr lang="en-US" dirty="0"/>
              <a:t> | Jose Peralta | Katherine </a:t>
            </a:r>
            <a:r>
              <a:rPr lang="en-US" dirty="0" err="1"/>
              <a:t>Mitsouras</a:t>
            </a:r>
            <a:r>
              <a:rPr lang="en-US" dirty="0"/>
              <a:t> | Guru Sharma | Janelle Green | </a:t>
            </a:r>
            <a:r>
              <a:rPr lang="en-US" dirty="0" err="1"/>
              <a:t>Kabir</a:t>
            </a:r>
            <a:r>
              <a:rPr lang="en-US" dirty="0"/>
              <a:t> </a:t>
            </a:r>
            <a:r>
              <a:rPr lang="en-US" dirty="0" err="1"/>
              <a:t>Lufty</a:t>
            </a:r>
            <a:r>
              <a:rPr lang="en-US" dirty="0"/>
              <a:t> | Keith Boyer</a:t>
            </a:r>
          </a:p>
        </p:txBody>
      </p:sp>
      <p:sp>
        <p:nvSpPr>
          <p:cNvPr id="5" name="Rectangle 4">
            <a:extLst>
              <a:ext uri="{FF2B5EF4-FFF2-40B4-BE49-F238E27FC236}">
                <a16:creationId xmlns:a16="http://schemas.microsoft.com/office/drawing/2014/main" id="{9092508C-EC2D-48C3-9B67-68A3A83A5629}"/>
              </a:ext>
            </a:extLst>
          </p:cNvPr>
          <p:cNvSpPr/>
          <p:nvPr/>
        </p:nvSpPr>
        <p:spPr>
          <a:xfrm>
            <a:off x="339365" y="604687"/>
            <a:ext cx="8468879" cy="1376513"/>
          </a:xfrm>
          <a:prstGeom prst="rect">
            <a:avLst/>
          </a:prstGeom>
          <a:blipFill dpi="0" rotWithShape="1">
            <a:blip r:embed="rId2">
              <a:alphaModFix amt="6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Gill Sans MT"/>
            </a:endParaRPr>
          </a:p>
        </p:txBody>
      </p:sp>
      <p:sp>
        <p:nvSpPr>
          <p:cNvPr id="6" name="Rectangle 5">
            <a:extLst>
              <a:ext uri="{FF2B5EF4-FFF2-40B4-BE49-F238E27FC236}">
                <a16:creationId xmlns:a16="http://schemas.microsoft.com/office/drawing/2014/main" id="{B3132C37-03BD-4A93-9CCD-D69F5952E799}"/>
              </a:ext>
            </a:extLst>
          </p:cNvPr>
          <p:cNvSpPr/>
          <p:nvPr/>
        </p:nvSpPr>
        <p:spPr>
          <a:xfrm>
            <a:off x="4502718" y="3082752"/>
            <a:ext cx="138564" cy="692497"/>
          </a:xfrm>
          <a:prstGeom prst="rect">
            <a:avLst/>
          </a:prstGeom>
          <a:noFill/>
        </p:spPr>
        <p:txBody>
          <a:bodyPr wrap="none" lIns="68580" tIns="34290" rIns="68580" bIns="34290">
            <a:spAutoFit/>
          </a:bodyPr>
          <a:lstStyle/>
          <a:p>
            <a:pPr algn="ctr" defTabSz="342900"/>
            <a:endParaRPr lang="en-US" sz="4050" b="1" spc="38" dirty="0">
              <a:ln w="0"/>
              <a:solidFill>
                <a:srgbClr val="EBEBEB"/>
              </a:solidFill>
              <a:effectLst>
                <a:innerShdw blurRad="63500" dist="50800" dir="13500000">
                  <a:srgbClr val="000000">
                    <a:alpha val="50000"/>
                  </a:srgbClr>
                </a:innerShdw>
              </a:effectLst>
              <a:latin typeface="Gill Sans MT"/>
            </a:endParaRPr>
          </a:p>
        </p:txBody>
      </p:sp>
      <p:sp>
        <p:nvSpPr>
          <p:cNvPr id="7" name="TextBox 6">
            <a:extLst>
              <a:ext uri="{FF2B5EF4-FFF2-40B4-BE49-F238E27FC236}">
                <a16:creationId xmlns:a16="http://schemas.microsoft.com/office/drawing/2014/main" id="{06356C60-828A-473F-A364-ED040E507CC8}"/>
              </a:ext>
            </a:extLst>
          </p:cNvPr>
          <p:cNvSpPr txBox="1"/>
          <p:nvPr/>
        </p:nvSpPr>
        <p:spPr>
          <a:xfrm>
            <a:off x="347818" y="3223167"/>
            <a:ext cx="8389782" cy="2400657"/>
          </a:xfrm>
          <a:prstGeom prst="rect">
            <a:avLst/>
          </a:prstGeom>
          <a:noFill/>
        </p:spPr>
        <p:txBody>
          <a:bodyPr wrap="square" rtlCol="0">
            <a:spAutoFit/>
          </a:bodyPr>
          <a:lstStyle/>
          <a:p>
            <a:pPr defTabSz="342900"/>
            <a:r>
              <a:rPr lang="en-US" b="1" u="sng" dirty="0">
                <a:solidFill>
                  <a:prstClr val="white"/>
                </a:solidFill>
                <a:latin typeface="AMGDT_IV50" panose="00000400000000000000" pitchFamily="2" charset="0"/>
              </a:rPr>
              <a:t>DESCRIPTION &amp; CHARGE</a:t>
            </a:r>
            <a:endParaRPr lang="en-US" b="1" dirty="0">
              <a:solidFill>
                <a:prstClr val="white"/>
              </a:solidFill>
              <a:latin typeface="AMGDT_IV50" panose="00000400000000000000" pitchFamily="2" charset="0"/>
            </a:endParaRPr>
          </a:p>
          <a:p>
            <a:pPr defTabSz="342900"/>
            <a:r>
              <a:rPr lang="en-US" sz="1650" dirty="0">
                <a:solidFill>
                  <a:prstClr val="white"/>
                </a:solidFill>
                <a:latin typeface="Gill Sans MT"/>
              </a:rPr>
              <a:t>The purposes of the University Library Committee are </a:t>
            </a:r>
          </a:p>
          <a:p>
            <a:pPr marL="342900" indent="-342900" defTabSz="342900">
              <a:buFontTx/>
              <a:buAutoNum type="arabicParenR"/>
            </a:pPr>
            <a:r>
              <a:rPr lang="en-US" sz="1650" dirty="0">
                <a:solidFill>
                  <a:prstClr val="white"/>
                </a:solidFill>
                <a:latin typeface="Gill Sans MT"/>
              </a:rPr>
              <a:t>to provide faculty and student representation in library related matters, </a:t>
            </a:r>
          </a:p>
          <a:p>
            <a:pPr marL="342900" indent="-342900" defTabSz="342900">
              <a:buFontTx/>
              <a:buAutoNum type="arabicParenR"/>
            </a:pPr>
            <a:r>
              <a:rPr lang="en-US" sz="1650" dirty="0">
                <a:solidFill>
                  <a:prstClr val="white"/>
                </a:solidFill>
                <a:latin typeface="Gill Sans MT"/>
              </a:rPr>
              <a:t>to act as a liaison between the Executive Director of Harriet K. &amp; Philip </a:t>
            </a:r>
            <a:r>
              <a:rPr lang="en-US" sz="1650" dirty="0" err="1">
                <a:solidFill>
                  <a:prstClr val="white"/>
                </a:solidFill>
                <a:latin typeface="Gill Sans MT"/>
              </a:rPr>
              <a:t>Pumerantz</a:t>
            </a:r>
            <a:r>
              <a:rPr lang="en-US" sz="1650" dirty="0">
                <a:solidFill>
                  <a:prstClr val="white"/>
                </a:solidFill>
                <a:latin typeface="Gill Sans MT"/>
              </a:rPr>
              <a:t> Library and the use community, </a:t>
            </a:r>
          </a:p>
          <a:p>
            <a:pPr marL="342900" indent="-342900" defTabSz="342900">
              <a:buFontTx/>
              <a:buAutoNum type="arabicParenR"/>
            </a:pPr>
            <a:r>
              <a:rPr lang="en-US" sz="1650" dirty="0">
                <a:solidFill>
                  <a:prstClr val="white"/>
                </a:solidFill>
                <a:latin typeface="Gill Sans MT"/>
              </a:rPr>
              <a:t>to advise the University Community on matters related to biomedical information resources, and </a:t>
            </a:r>
          </a:p>
          <a:p>
            <a:pPr marL="342900" indent="-342900" defTabSz="342900">
              <a:buFontTx/>
              <a:buAutoNum type="arabicParenR"/>
            </a:pPr>
            <a:r>
              <a:rPr lang="en-US" sz="1650" dirty="0">
                <a:solidFill>
                  <a:prstClr val="white"/>
                </a:solidFill>
                <a:latin typeface="Gill Sans MT"/>
              </a:rPr>
              <a:t>to advise the Executive Director on general policies and library needs in view of the academic programs. </a:t>
            </a:r>
          </a:p>
        </p:txBody>
      </p:sp>
    </p:spTree>
    <p:extLst>
      <p:ext uri="{BB962C8B-B14F-4D97-AF65-F5344CB8AC3E}">
        <p14:creationId xmlns:p14="http://schemas.microsoft.com/office/powerpoint/2010/main" val="25285291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2B33-2179-4AC3-A324-3476A5C3E04D}"/>
              </a:ext>
            </a:extLst>
          </p:cNvPr>
          <p:cNvSpPr>
            <a:spLocks noGrp="1"/>
          </p:cNvSpPr>
          <p:nvPr>
            <p:ph type="ctrTitle"/>
          </p:nvPr>
        </p:nvSpPr>
        <p:spPr>
          <a:xfrm>
            <a:off x="435894" y="1408340"/>
            <a:ext cx="8245162" cy="1106260"/>
          </a:xfrm>
        </p:spPr>
        <p:txBody>
          <a:bodyPr/>
          <a:lstStyle/>
          <a:p>
            <a:r>
              <a:rPr lang="en-US" u="sng" dirty="0"/>
              <a:t>UNIVERSITY Library COMMITTEE</a:t>
            </a:r>
          </a:p>
        </p:txBody>
      </p:sp>
      <p:sp>
        <p:nvSpPr>
          <p:cNvPr id="3" name="Subtitle 2">
            <a:extLst>
              <a:ext uri="{FF2B5EF4-FFF2-40B4-BE49-F238E27FC236}">
                <a16:creationId xmlns:a16="http://schemas.microsoft.com/office/drawing/2014/main" id="{4EACA8E1-5722-4286-84E3-7127E9BDA4BB}"/>
              </a:ext>
            </a:extLst>
          </p:cNvPr>
          <p:cNvSpPr>
            <a:spLocks noGrp="1"/>
          </p:cNvSpPr>
          <p:nvPr>
            <p:ph type="subTitle" idx="1"/>
          </p:nvPr>
        </p:nvSpPr>
        <p:spPr/>
        <p:txBody>
          <a:bodyPr/>
          <a:lstStyle/>
          <a:p>
            <a:r>
              <a:rPr lang="en-US" dirty="0"/>
              <a:t>Jeanine Mann (CHAIR) | Dawn Stone | Janice </a:t>
            </a:r>
            <a:r>
              <a:rPr lang="en-US" dirty="0" err="1"/>
              <a:t>Blumer</a:t>
            </a:r>
            <a:r>
              <a:rPr lang="en-US" dirty="0"/>
              <a:t> | Jose Peralta | Katherine </a:t>
            </a:r>
            <a:r>
              <a:rPr lang="en-US" dirty="0" err="1"/>
              <a:t>Mitsouras</a:t>
            </a:r>
            <a:r>
              <a:rPr lang="en-US" dirty="0"/>
              <a:t> | Guru Sharma | Janelle Green | </a:t>
            </a:r>
            <a:r>
              <a:rPr lang="en-US" dirty="0" err="1"/>
              <a:t>Kabir</a:t>
            </a:r>
            <a:r>
              <a:rPr lang="en-US" dirty="0"/>
              <a:t> </a:t>
            </a:r>
            <a:r>
              <a:rPr lang="en-US" dirty="0" err="1"/>
              <a:t>Lufty</a:t>
            </a:r>
            <a:r>
              <a:rPr lang="en-US" dirty="0"/>
              <a:t> | Keith Boyer</a:t>
            </a:r>
          </a:p>
        </p:txBody>
      </p:sp>
      <p:sp>
        <p:nvSpPr>
          <p:cNvPr id="5" name="Rectangle 4">
            <a:extLst>
              <a:ext uri="{FF2B5EF4-FFF2-40B4-BE49-F238E27FC236}">
                <a16:creationId xmlns:a16="http://schemas.microsoft.com/office/drawing/2014/main" id="{9092508C-EC2D-48C3-9B67-68A3A83A5629}"/>
              </a:ext>
            </a:extLst>
          </p:cNvPr>
          <p:cNvSpPr/>
          <p:nvPr/>
        </p:nvSpPr>
        <p:spPr>
          <a:xfrm>
            <a:off x="339365" y="611956"/>
            <a:ext cx="8468879" cy="1427256"/>
          </a:xfrm>
          <a:prstGeom prst="rect">
            <a:avLst/>
          </a:prstGeom>
          <a:blipFill dpi="0" rotWithShape="1">
            <a:blip r:embed="rId2">
              <a:alphaModFix amt="6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Gill Sans MT"/>
            </a:endParaRPr>
          </a:p>
        </p:txBody>
      </p:sp>
      <p:sp>
        <p:nvSpPr>
          <p:cNvPr id="6" name="Rectangle 5">
            <a:extLst>
              <a:ext uri="{FF2B5EF4-FFF2-40B4-BE49-F238E27FC236}">
                <a16:creationId xmlns:a16="http://schemas.microsoft.com/office/drawing/2014/main" id="{B3132C37-03BD-4A93-9CCD-D69F5952E799}"/>
              </a:ext>
            </a:extLst>
          </p:cNvPr>
          <p:cNvSpPr/>
          <p:nvPr/>
        </p:nvSpPr>
        <p:spPr>
          <a:xfrm>
            <a:off x="4502718" y="3082752"/>
            <a:ext cx="138564" cy="692497"/>
          </a:xfrm>
          <a:prstGeom prst="rect">
            <a:avLst/>
          </a:prstGeom>
          <a:noFill/>
        </p:spPr>
        <p:txBody>
          <a:bodyPr wrap="none" lIns="68580" tIns="34290" rIns="68580" bIns="34290">
            <a:spAutoFit/>
          </a:bodyPr>
          <a:lstStyle/>
          <a:p>
            <a:pPr algn="ctr" defTabSz="342900"/>
            <a:endParaRPr lang="en-US" sz="4050" b="1" spc="38" dirty="0">
              <a:ln w="0"/>
              <a:solidFill>
                <a:srgbClr val="EBEBEB"/>
              </a:solidFill>
              <a:effectLst>
                <a:innerShdw blurRad="63500" dist="50800" dir="13500000">
                  <a:srgbClr val="000000">
                    <a:alpha val="50000"/>
                  </a:srgbClr>
                </a:innerShdw>
              </a:effectLst>
              <a:latin typeface="Gill Sans MT"/>
            </a:endParaRPr>
          </a:p>
        </p:txBody>
      </p:sp>
      <p:sp>
        <p:nvSpPr>
          <p:cNvPr id="7" name="TextBox 6">
            <a:extLst>
              <a:ext uri="{FF2B5EF4-FFF2-40B4-BE49-F238E27FC236}">
                <a16:creationId xmlns:a16="http://schemas.microsoft.com/office/drawing/2014/main" id="{06356C60-828A-473F-A364-ED040E507CC8}"/>
              </a:ext>
            </a:extLst>
          </p:cNvPr>
          <p:cNvSpPr txBox="1"/>
          <p:nvPr/>
        </p:nvSpPr>
        <p:spPr>
          <a:xfrm>
            <a:off x="360518" y="3185068"/>
            <a:ext cx="8465982" cy="2446824"/>
          </a:xfrm>
          <a:prstGeom prst="rect">
            <a:avLst/>
          </a:prstGeom>
          <a:noFill/>
        </p:spPr>
        <p:txBody>
          <a:bodyPr wrap="square" rtlCol="0">
            <a:spAutoFit/>
          </a:bodyPr>
          <a:lstStyle/>
          <a:p>
            <a:pPr defTabSz="342900"/>
            <a:r>
              <a:rPr lang="en-US" b="1" u="sng" dirty="0">
                <a:solidFill>
                  <a:prstClr val="white"/>
                </a:solidFill>
                <a:latin typeface="AMGDT_IV50" panose="00000400000000000000" pitchFamily="2" charset="0"/>
              </a:rPr>
              <a:t>REPORT</a:t>
            </a:r>
          </a:p>
          <a:p>
            <a:pPr defTabSz="342900"/>
            <a:r>
              <a:rPr lang="en-US" sz="1650" dirty="0">
                <a:solidFill>
                  <a:prstClr val="white"/>
                </a:solidFill>
                <a:latin typeface="Gill Sans MT"/>
              </a:rPr>
              <a:t>The Library Committee has evaluated which journal and resource subscriptions to add or cancel, seen how Teaching Critical Thinking with Evidence Based Decision Making is being taught at </a:t>
            </a:r>
            <a:r>
              <a:rPr lang="en-US" sz="1650" dirty="0" err="1">
                <a:solidFill>
                  <a:prstClr val="white"/>
                </a:solidFill>
                <a:latin typeface="Gill Sans MT"/>
              </a:rPr>
              <a:t>WesternU</a:t>
            </a:r>
            <a:r>
              <a:rPr lang="en-US" sz="1650" dirty="0">
                <a:solidFill>
                  <a:prstClr val="white"/>
                </a:solidFill>
                <a:latin typeface="Gill Sans MT"/>
              </a:rPr>
              <a:t>, reviewed the library access policy, and considered a proposal for a library at COMP-NW (Our librarians currently make trips to Lebanon). </a:t>
            </a:r>
          </a:p>
          <a:p>
            <a:pPr defTabSz="342900"/>
            <a:r>
              <a:rPr lang="en-US" sz="1650" dirty="0">
                <a:solidFill>
                  <a:prstClr val="white"/>
                </a:solidFill>
                <a:latin typeface="Gill Sans MT"/>
              </a:rPr>
              <a:t>News: Karoline </a:t>
            </a:r>
            <a:r>
              <a:rPr lang="en-US" sz="1650" dirty="0" err="1">
                <a:solidFill>
                  <a:prstClr val="white"/>
                </a:solidFill>
                <a:latin typeface="Gill Sans MT"/>
              </a:rPr>
              <a:t>Almanzar</a:t>
            </a:r>
            <a:r>
              <a:rPr lang="en-US" sz="1650" dirty="0">
                <a:solidFill>
                  <a:prstClr val="white"/>
                </a:solidFill>
                <a:latin typeface="Gill Sans MT"/>
              </a:rPr>
              <a:t> has taken over as Director.</a:t>
            </a:r>
            <a:r>
              <a:rPr lang="en-US" dirty="0">
                <a:solidFill>
                  <a:prstClr val="white"/>
                </a:solidFill>
                <a:latin typeface="Gill Sans MT"/>
              </a:rPr>
              <a:t> Librarian offices have moved to 2</a:t>
            </a:r>
            <a:r>
              <a:rPr lang="en-US" baseline="30000" dirty="0">
                <a:solidFill>
                  <a:prstClr val="white"/>
                </a:solidFill>
                <a:latin typeface="Gill Sans MT"/>
              </a:rPr>
              <a:t>nd</a:t>
            </a:r>
            <a:r>
              <a:rPr lang="en-US" dirty="0">
                <a:solidFill>
                  <a:prstClr val="white"/>
                </a:solidFill>
                <a:latin typeface="Gill Sans MT"/>
              </a:rPr>
              <a:t> floor. </a:t>
            </a:r>
          </a:p>
          <a:p>
            <a:pPr defTabSz="342900"/>
            <a:r>
              <a:rPr lang="en-US" b="1" u="sng" dirty="0">
                <a:solidFill>
                  <a:prstClr val="white"/>
                </a:solidFill>
                <a:latin typeface="AMGDT_IV50" panose="00000400000000000000" pitchFamily="2" charset="0"/>
              </a:rPr>
              <a:t>CONTACTS</a:t>
            </a:r>
          </a:p>
          <a:p>
            <a:pPr defTabSz="342900"/>
            <a:r>
              <a:rPr lang="en-US" sz="1650" dirty="0">
                <a:solidFill>
                  <a:prstClr val="white"/>
                </a:solidFill>
                <a:latin typeface="Gill Sans MT"/>
              </a:rPr>
              <a:t>Jeanine Mann </a:t>
            </a:r>
            <a:r>
              <a:rPr lang="en-US" sz="1650" dirty="0">
                <a:solidFill>
                  <a:prstClr val="white"/>
                </a:solidFill>
                <a:latin typeface="Gill Sans MT"/>
                <a:hlinkClick r:id="rId3"/>
              </a:rPr>
              <a:t>jmann@westernu.edu</a:t>
            </a:r>
            <a:endParaRPr lang="en-US" sz="1650" dirty="0">
              <a:solidFill>
                <a:prstClr val="white"/>
              </a:solidFill>
              <a:latin typeface="Gill Sans MT"/>
            </a:endParaRPr>
          </a:p>
          <a:p>
            <a:pPr defTabSz="342900"/>
            <a:r>
              <a:rPr lang="en-US" sz="1650" dirty="0">
                <a:solidFill>
                  <a:prstClr val="white"/>
                </a:solidFill>
                <a:latin typeface="Gill Sans MT"/>
              </a:rPr>
              <a:t>Keith Boyer</a:t>
            </a:r>
            <a:r>
              <a:rPr lang="en-US" sz="1650" b="1" dirty="0">
                <a:solidFill>
                  <a:prstClr val="white"/>
                </a:solidFill>
                <a:latin typeface="AMGDT_IV50" panose="00000400000000000000" pitchFamily="2" charset="0"/>
              </a:rPr>
              <a:t> </a:t>
            </a:r>
            <a:r>
              <a:rPr lang="en-US" sz="1650" dirty="0">
                <a:solidFill>
                  <a:prstClr val="white"/>
                </a:solidFill>
                <a:latin typeface="Gill Sans MT"/>
                <a:hlinkClick r:id="rId4"/>
              </a:rPr>
              <a:t>kboyer@westernu.edu</a:t>
            </a:r>
            <a:endParaRPr lang="en-US" sz="1650" dirty="0">
              <a:solidFill>
                <a:prstClr val="white"/>
              </a:solidFill>
              <a:latin typeface="Gill Sans MT"/>
            </a:endParaRPr>
          </a:p>
        </p:txBody>
      </p:sp>
    </p:spTree>
    <p:extLst>
      <p:ext uri="{BB962C8B-B14F-4D97-AF65-F5344CB8AC3E}">
        <p14:creationId xmlns:p14="http://schemas.microsoft.com/office/powerpoint/2010/main" val="2188419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Follow-up</a:t>
            </a:r>
          </a:p>
        </p:txBody>
      </p:sp>
      <p:sp>
        <p:nvSpPr>
          <p:cNvPr id="3" name="Content Placeholder 2"/>
          <p:cNvSpPr>
            <a:spLocks noGrp="1"/>
          </p:cNvSpPr>
          <p:nvPr>
            <p:ph idx="1"/>
          </p:nvPr>
        </p:nvSpPr>
        <p:spPr/>
        <p:txBody>
          <a:bodyPr>
            <a:normAutofit/>
          </a:bodyPr>
          <a:lstStyle/>
          <a:p>
            <a:pPr lvl="0"/>
            <a:r>
              <a:rPr lang="en-US" dirty="0"/>
              <a:t>WSCUC site visit</a:t>
            </a:r>
          </a:p>
          <a:p>
            <a:pPr lvl="1"/>
            <a:r>
              <a:rPr lang="en-US" dirty="0"/>
              <a:t>positive exit report </a:t>
            </a:r>
          </a:p>
          <a:p>
            <a:pPr lvl="1"/>
            <a:r>
              <a:rPr lang="en-US" dirty="0"/>
              <a:t>waiting on written documents</a:t>
            </a:r>
          </a:p>
          <a:p>
            <a:pPr lvl="0"/>
            <a:r>
              <a:rPr lang="en-US" dirty="0"/>
              <a:t>University Handbook</a:t>
            </a:r>
          </a:p>
          <a:p>
            <a:pPr lvl="1"/>
            <a:r>
              <a:rPr lang="en-US" dirty="0"/>
              <a:t>legal review nearly complete </a:t>
            </a:r>
          </a:p>
          <a:p>
            <a:pPr lvl="1"/>
            <a:r>
              <a:rPr lang="en-US" dirty="0"/>
              <a:t>Plan to present for BOT approval on June 2</a:t>
            </a:r>
          </a:p>
          <a:p>
            <a:pPr lvl="0"/>
            <a:r>
              <a:rPr lang="en-US" dirty="0"/>
              <a:t>Anonymous feedback</a:t>
            </a:r>
          </a:p>
          <a:p>
            <a:pPr lvl="1"/>
            <a:r>
              <a:rPr lang="en-US" dirty="0"/>
              <a:t>4/18</a:t>
            </a:r>
          </a:p>
        </p:txBody>
      </p:sp>
      <p:sp>
        <p:nvSpPr>
          <p:cNvPr id="4" name="Date Placeholder 3"/>
          <p:cNvSpPr>
            <a:spLocks noGrp="1"/>
          </p:cNvSpPr>
          <p:nvPr>
            <p:ph type="dt" sz="half" idx="10"/>
          </p:nvPr>
        </p:nvSpPr>
        <p:spPr/>
        <p:txBody>
          <a:bodyPr/>
          <a:lstStyle/>
          <a:p>
            <a:fld id="{62708DC1-1A08-4C44-93D3-7D6D51A11D6D}" type="datetime1">
              <a:rPr lang="en-US" smtClean="0"/>
              <a:t>4/19/2018</a:t>
            </a:fld>
            <a:endParaRPr lang="en-US"/>
          </a:p>
        </p:txBody>
      </p:sp>
    </p:spTree>
    <p:custDataLst>
      <p:tags r:id="rId1"/>
    </p:custDataLst>
    <p:extLst>
      <p:ext uri="{BB962C8B-B14F-4D97-AF65-F5344CB8AC3E}">
        <p14:creationId xmlns:p14="http://schemas.microsoft.com/office/powerpoint/2010/main" val="37506996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Academic Senate Feedback</a:t>
            </a:r>
          </a:p>
        </p:txBody>
      </p:sp>
      <p:sp>
        <p:nvSpPr>
          <p:cNvPr id="5" name="Content Placeholder 4"/>
          <p:cNvSpPr>
            <a:spLocks noGrp="1"/>
          </p:cNvSpPr>
          <p:nvPr>
            <p:ph idx="1"/>
          </p:nvPr>
        </p:nvSpPr>
        <p:spPr/>
        <p:txBody>
          <a:bodyPr>
            <a:normAutofit fontScale="92500" lnSpcReduction="10000"/>
          </a:bodyPr>
          <a:lstStyle/>
          <a:p>
            <a:r>
              <a:rPr lang="en-US" dirty="0"/>
              <a:t>We want to hear from you </a:t>
            </a:r>
          </a:p>
          <a:p>
            <a:pPr lvl="1"/>
            <a:r>
              <a:rPr lang="en-US" dirty="0">
                <a:hlinkClick r:id="rId3"/>
              </a:rPr>
              <a:t>http://www.westernu.edu/academic-senate/suggestion-and-feedback/</a:t>
            </a:r>
            <a:r>
              <a:rPr lang="en-US" dirty="0"/>
              <a:t> </a:t>
            </a:r>
          </a:p>
          <a:p>
            <a:r>
              <a:rPr lang="en-US" dirty="0"/>
              <a:t>Please email any of our committees with your suggestions and/or feedback at:</a:t>
            </a:r>
          </a:p>
          <a:p>
            <a:pPr lvl="1"/>
            <a:r>
              <a:rPr lang="en-US" dirty="0"/>
              <a:t>University Faculty Affairs Committee</a:t>
            </a:r>
          </a:p>
          <a:p>
            <a:pPr lvl="1"/>
            <a:r>
              <a:rPr lang="en-US" dirty="0"/>
              <a:t>Academic Standards and Policy Committee</a:t>
            </a:r>
          </a:p>
          <a:p>
            <a:pPr lvl="1"/>
            <a:r>
              <a:rPr lang="en-US" dirty="0"/>
              <a:t>Academic Support Services and Planning Committee</a:t>
            </a:r>
          </a:p>
          <a:p>
            <a:pPr lvl="1"/>
            <a:r>
              <a:rPr lang="en-US" dirty="0"/>
              <a:t>Academic Senate</a:t>
            </a:r>
          </a:p>
          <a:p>
            <a:pPr lvl="1"/>
            <a:r>
              <a:rPr lang="en-US" dirty="0"/>
              <a:t>Anonymous Feedback Form</a:t>
            </a:r>
          </a:p>
        </p:txBody>
      </p:sp>
      <p:sp>
        <p:nvSpPr>
          <p:cNvPr id="2" name="Date Placeholder 1"/>
          <p:cNvSpPr>
            <a:spLocks noGrp="1"/>
          </p:cNvSpPr>
          <p:nvPr>
            <p:ph type="dt" sz="half" idx="10"/>
          </p:nvPr>
        </p:nvSpPr>
        <p:spPr/>
        <p:txBody>
          <a:bodyPr/>
          <a:lstStyle/>
          <a:p>
            <a:fld id="{3325EB76-6D43-4A96-88DD-9B94602D1A10}" type="datetime1">
              <a:rPr lang="en-US" smtClean="0"/>
              <a:t>4/19/2018</a:t>
            </a:fld>
            <a:endParaRPr lang="en-US"/>
          </a:p>
        </p:txBody>
      </p:sp>
    </p:spTree>
    <p:custDataLst>
      <p:tags r:id="rId1"/>
    </p:custDataLst>
    <p:extLst>
      <p:ext uri="{BB962C8B-B14F-4D97-AF65-F5344CB8AC3E}">
        <p14:creationId xmlns:p14="http://schemas.microsoft.com/office/powerpoint/2010/main" val="28384377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0558" y="1447800"/>
            <a:ext cx="7162800" cy="677108"/>
          </a:xfrm>
          <a:prstGeom prst="rect">
            <a:avLst/>
          </a:prstGeom>
        </p:spPr>
        <p:txBody>
          <a:bodyPr wrap="square">
            <a:spAutoFit/>
          </a:bodyPr>
          <a:lstStyle/>
          <a:p>
            <a:pPr algn="ctr"/>
            <a:r>
              <a:rPr lang="en-US" sz="3800" b="1" u="sng" dirty="0"/>
              <a:t>Academic Senate Web Site</a:t>
            </a:r>
            <a:endParaRPr lang="en-US" sz="3800" u="sng" dirty="0"/>
          </a:p>
        </p:txBody>
      </p:sp>
      <p:sp>
        <p:nvSpPr>
          <p:cNvPr id="4" name="Rectangle 3"/>
          <p:cNvSpPr/>
          <p:nvPr/>
        </p:nvSpPr>
        <p:spPr>
          <a:xfrm>
            <a:off x="1403445" y="4114800"/>
            <a:ext cx="6858000" cy="523220"/>
          </a:xfrm>
          <a:prstGeom prst="rect">
            <a:avLst/>
          </a:prstGeom>
        </p:spPr>
        <p:txBody>
          <a:bodyPr wrap="square">
            <a:spAutoFit/>
          </a:bodyPr>
          <a:lstStyle/>
          <a:p>
            <a:r>
              <a:rPr lang="en-US" sz="2800" dirty="0">
                <a:hlinkClick r:id="rId3"/>
              </a:rPr>
              <a:t>http://www.westernu.edu/academic-senate/</a:t>
            </a:r>
            <a:r>
              <a:rPr lang="en-US" sz="2800" dirty="0"/>
              <a:t> </a:t>
            </a:r>
          </a:p>
        </p:txBody>
      </p:sp>
      <p:sp>
        <p:nvSpPr>
          <p:cNvPr id="2" name="Date Placeholder 1"/>
          <p:cNvSpPr>
            <a:spLocks noGrp="1"/>
          </p:cNvSpPr>
          <p:nvPr>
            <p:ph type="dt" sz="half" idx="10"/>
          </p:nvPr>
        </p:nvSpPr>
        <p:spPr/>
        <p:txBody>
          <a:bodyPr/>
          <a:lstStyle/>
          <a:p>
            <a:fld id="{8C09E373-79A9-4A51-A9EF-5EA14D567B71}" type="datetime1">
              <a:rPr lang="en-US" smtClean="0"/>
              <a:t>4/19/2018</a:t>
            </a:fld>
            <a:endParaRPr lang="en-US"/>
          </a:p>
        </p:txBody>
      </p:sp>
    </p:spTree>
    <p:custDataLst>
      <p:tags r:id="rId1"/>
    </p:custDataLst>
    <p:extLst>
      <p:ext uri="{BB962C8B-B14F-4D97-AF65-F5344CB8AC3E}">
        <p14:creationId xmlns:p14="http://schemas.microsoft.com/office/powerpoint/2010/main" val="31474406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905000"/>
            <a:ext cx="4679004" cy="2677656"/>
          </a:xfrm>
          <a:prstGeom prst="rect">
            <a:avLst/>
          </a:prstGeom>
          <a:noFill/>
        </p:spPr>
        <p:txBody>
          <a:bodyPr wrap="square" rtlCol="0">
            <a:spAutoFit/>
          </a:bodyPr>
          <a:lstStyle/>
          <a:p>
            <a:r>
              <a:rPr lang="en-US" sz="5600" b="1" dirty="0"/>
              <a:t>Thank you……..</a:t>
            </a:r>
          </a:p>
          <a:p>
            <a:endParaRPr lang="en-US" sz="5600" b="1" dirty="0"/>
          </a:p>
          <a:p>
            <a:r>
              <a:rPr lang="en-US" sz="5600" b="1" dirty="0"/>
              <a:t>Adjournment…</a:t>
            </a:r>
          </a:p>
        </p:txBody>
      </p:sp>
      <p:sp>
        <p:nvSpPr>
          <p:cNvPr id="3" name="Date Placeholder 2"/>
          <p:cNvSpPr>
            <a:spLocks noGrp="1"/>
          </p:cNvSpPr>
          <p:nvPr>
            <p:ph type="dt" sz="half" idx="10"/>
          </p:nvPr>
        </p:nvSpPr>
        <p:spPr/>
        <p:txBody>
          <a:bodyPr/>
          <a:lstStyle/>
          <a:p>
            <a:fld id="{87D1DFA5-552F-467E-8DA3-C8F7EFB7EDA3}" type="datetime1">
              <a:rPr lang="en-US" smtClean="0"/>
              <a:t>4/19/2018</a:t>
            </a:fld>
            <a:endParaRPr lang="en-US"/>
          </a:p>
        </p:txBody>
      </p:sp>
    </p:spTree>
    <p:custDataLst>
      <p:tags r:id="rId1"/>
    </p:custDataLst>
    <p:extLst>
      <p:ext uri="{BB962C8B-B14F-4D97-AF65-F5344CB8AC3E}">
        <p14:creationId xmlns:p14="http://schemas.microsoft.com/office/powerpoint/2010/main" val="1748173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A24A1-8ED3-4503-BBA2-F9FFC0F0E13E}"/>
              </a:ext>
            </a:extLst>
          </p:cNvPr>
          <p:cNvSpPr>
            <a:spLocks noGrp="1"/>
          </p:cNvSpPr>
          <p:nvPr>
            <p:ph type="title"/>
          </p:nvPr>
        </p:nvSpPr>
        <p:spPr/>
        <p:txBody>
          <a:bodyPr/>
          <a:lstStyle/>
          <a:p>
            <a:r>
              <a:rPr lang="en-US" dirty="0"/>
              <a:t>Anonymous feedback 4/18</a:t>
            </a:r>
          </a:p>
        </p:txBody>
      </p:sp>
      <p:sp>
        <p:nvSpPr>
          <p:cNvPr id="3" name="Content Placeholder 2">
            <a:extLst>
              <a:ext uri="{FF2B5EF4-FFF2-40B4-BE49-F238E27FC236}">
                <a16:creationId xmlns:a16="http://schemas.microsoft.com/office/drawing/2014/main" id="{8A2B0BD7-F648-47A3-BC7D-93AFE4E1C4D7}"/>
              </a:ext>
            </a:extLst>
          </p:cNvPr>
          <p:cNvSpPr>
            <a:spLocks noGrp="1"/>
          </p:cNvSpPr>
          <p:nvPr>
            <p:ph idx="1"/>
          </p:nvPr>
        </p:nvSpPr>
        <p:spPr/>
        <p:txBody>
          <a:bodyPr/>
          <a:lstStyle/>
          <a:p>
            <a:pPr marL="0" indent="0">
              <a:buNone/>
            </a:pPr>
            <a:r>
              <a:rPr lang="en-US" dirty="0"/>
              <a:t>Several years ago I requested that the Senate discuss the possibility of requiring a vote of confidence, every 5 years, of the Deans of the WU Colleges by the faculty of those colleges.  Has this been done?</a:t>
            </a:r>
          </a:p>
          <a:p>
            <a:pPr marL="0" indent="0">
              <a:buNone/>
            </a:pPr>
            <a:r>
              <a:rPr lang="en-US" dirty="0"/>
              <a:t>I now request that this topic be brought forth to the  entire faculty  for discussion and input.</a:t>
            </a:r>
          </a:p>
          <a:p>
            <a:pPr marL="0" indent="0">
              <a:buNone/>
            </a:pPr>
            <a:r>
              <a:rPr lang="en-US" dirty="0"/>
              <a:t>Thank  you. </a:t>
            </a:r>
          </a:p>
          <a:p>
            <a:endParaRPr lang="en-US" dirty="0"/>
          </a:p>
        </p:txBody>
      </p:sp>
      <p:sp>
        <p:nvSpPr>
          <p:cNvPr id="4" name="Date Placeholder 3">
            <a:extLst>
              <a:ext uri="{FF2B5EF4-FFF2-40B4-BE49-F238E27FC236}">
                <a16:creationId xmlns:a16="http://schemas.microsoft.com/office/drawing/2014/main" id="{FD89CC2C-8B85-4B1B-A88F-F0C1B364596D}"/>
              </a:ext>
            </a:extLst>
          </p:cNvPr>
          <p:cNvSpPr>
            <a:spLocks noGrp="1"/>
          </p:cNvSpPr>
          <p:nvPr>
            <p:ph type="dt" sz="half" idx="10"/>
          </p:nvPr>
        </p:nvSpPr>
        <p:spPr/>
        <p:txBody>
          <a:bodyPr/>
          <a:lstStyle/>
          <a:p>
            <a:fld id="{07AB1AE2-446E-4B2B-8C69-9363BB766890}" type="datetime1">
              <a:rPr lang="en-US" smtClean="0"/>
              <a:t>4/19/2018</a:t>
            </a:fld>
            <a:endParaRPr lang="en-US"/>
          </a:p>
        </p:txBody>
      </p:sp>
    </p:spTree>
    <p:extLst>
      <p:ext uri="{BB962C8B-B14F-4D97-AF65-F5344CB8AC3E}">
        <p14:creationId xmlns:p14="http://schemas.microsoft.com/office/powerpoint/2010/main" val="1335014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b="1" dirty="0"/>
              <a:t>Standing Committees </a:t>
            </a:r>
            <a:br>
              <a:rPr lang="en-US" b="1" dirty="0"/>
            </a:br>
            <a:r>
              <a:rPr lang="en-US" b="1" dirty="0"/>
              <a:t>of the Academic Senate</a:t>
            </a:r>
            <a:endParaRPr lang="en-US" dirty="0"/>
          </a:p>
        </p:txBody>
      </p:sp>
      <p:sp>
        <p:nvSpPr>
          <p:cNvPr id="2" name="Subtitle 1"/>
          <p:cNvSpPr>
            <a:spLocks noGrp="1"/>
          </p:cNvSpPr>
          <p:nvPr>
            <p:ph type="subTitle" idx="1"/>
          </p:nvPr>
        </p:nvSpPr>
        <p:spPr/>
        <p:txBody>
          <a:bodyPr/>
          <a:lstStyle/>
          <a:p>
            <a:endParaRPr lang="en-US" dirty="0"/>
          </a:p>
        </p:txBody>
      </p:sp>
    </p:spTree>
    <p:custDataLst>
      <p:tags r:id="rId1"/>
    </p:custDataLst>
    <p:extLst>
      <p:ext uri="{BB962C8B-B14F-4D97-AF65-F5344CB8AC3E}">
        <p14:creationId xmlns:p14="http://schemas.microsoft.com/office/powerpoint/2010/main" val="2527217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Academic Support Services and Planning</a:t>
            </a:r>
          </a:p>
        </p:txBody>
      </p:sp>
      <p:sp>
        <p:nvSpPr>
          <p:cNvPr id="3" name="Subtitle 2"/>
          <p:cNvSpPr>
            <a:spLocks noGrp="1"/>
          </p:cNvSpPr>
          <p:nvPr>
            <p:ph type="subTitle" idx="1"/>
          </p:nvPr>
        </p:nvSpPr>
        <p:spPr/>
        <p:txBody>
          <a:bodyPr>
            <a:normAutofit fontScale="77500" lnSpcReduction="20000"/>
          </a:bodyPr>
          <a:lstStyle/>
          <a:p>
            <a:r>
              <a:rPr lang="en-US" b="1" dirty="0"/>
              <a:t>Members: </a:t>
            </a:r>
            <a:r>
              <a:rPr lang="en-US" dirty="0"/>
              <a:t>Keith Boyer CDM (new); Beth Boynton CVM; Craig Kuehn COMP; Steven Standley GCBS; Jacqueline Truong CPM; TBD CO; </a:t>
            </a:r>
            <a:r>
              <a:rPr lang="en-US" dirty="0" err="1"/>
              <a:t>ExOfficio</a:t>
            </a:r>
            <a:r>
              <a:rPr lang="en-US" dirty="0"/>
              <a:t>: Juan </a:t>
            </a:r>
            <a:r>
              <a:rPr lang="en-US"/>
              <a:t>Ramirez </a:t>
            </a:r>
          </a:p>
          <a:p>
            <a:r>
              <a:rPr lang="en-US"/>
              <a:t>Support</a:t>
            </a:r>
            <a:r>
              <a:rPr lang="en-US" dirty="0"/>
              <a:t>: Alyssa Rodriguez</a:t>
            </a:r>
          </a:p>
        </p:txBody>
      </p:sp>
    </p:spTree>
    <p:custDataLst>
      <p:tags r:id="rId1"/>
    </p:custDataLst>
    <p:extLst>
      <p:ext uri="{BB962C8B-B14F-4D97-AF65-F5344CB8AC3E}">
        <p14:creationId xmlns:p14="http://schemas.microsoft.com/office/powerpoint/2010/main" val="2539921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53995" y="932932"/>
            <a:ext cx="7587182" cy="3536414"/>
            <a:chOff x="132201" y="914400"/>
            <a:chExt cx="10116242" cy="4715218"/>
          </a:xfrm>
        </p:grpSpPr>
        <p:grpSp>
          <p:nvGrpSpPr>
            <p:cNvPr id="21" name="Group 20"/>
            <p:cNvGrpSpPr/>
            <p:nvPr/>
          </p:nvGrpSpPr>
          <p:grpSpPr>
            <a:xfrm>
              <a:off x="132201" y="914400"/>
              <a:ext cx="9059295" cy="4715218"/>
              <a:chOff x="1641512" y="528810"/>
              <a:chExt cx="9059295" cy="4715218"/>
            </a:xfrm>
          </p:grpSpPr>
          <p:sp>
            <p:nvSpPr>
              <p:cNvPr id="6" name="Rectangle 5"/>
              <p:cNvSpPr/>
              <p:nvPr/>
            </p:nvSpPr>
            <p:spPr>
              <a:xfrm>
                <a:off x="4420070" y="3703113"/>
                <a:ext cx="2443438" cy="10663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Faculty Support Services </a:t>
                </a:r>
              </a:p>
              <a:p>
                <a:pPr algn="ctr"/>
                <a:r>
                  <a:rPr lang="en-US" sz="1350" b="1" dirty="0">
                    <a:solidFill>
                      <a:schemeClr val="tx1"/>
                    </a:solidFill>
                  </a:rPr>
                  <a:t>Committee</a:t>
                </a:r>
              </a:p>
              <a:p>
                <a:pPr algn="ctr"/>
                <a:endParaRPr lang="en-US" sz="1350" dirty="0"/>
              </a:p>
            </p:txBody>
          </p:sp>
          <p:sp>
            <p:nvSpPr>
              <p:cNvPr id="7" name="TextBox 6"/>
              <p:cNvSpPr txBox="1"/>
              <p:nvPr/>
            </p:nvSpPr>
            <p:spPr>
              <a:xfrm>
                <a:off x="4142342" y="4634040"/>
                <a:ext cx="66101" cy="400109"/>
              </a:xfrm>
              <a:prstGeom prst="rect">
                <a:avLst/>
              </a:prstGeom>
              <a:noFill/>
            </p:spPr>
            <p:txBody>
              <a:bodyPr wrap="square" rtlCol="0">
                <a:spAutoFit/>
              </a:bodyPr>
              <a:lstStyle/>
              <a:p>
                <a:endParaRPr lang="en-US" sz="1350" dirty="0"/>
              </a:p>
            </p:txBody>
          </p:sp>
          <p:sp>
            <p:nvSpPr>
              <p:cNvPr id="8" name="Oval 7"/>
              <p:cNvSpPr/>
              <p:nvPr/>
            </p:nvSpPr>
            <p:spPr>
              <a:xfrm>
                <a:off x="1641512" y="3690649"/>
                <a:ext cx="1575411" cy="15533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Faculty Assembly</a:t>
                </a:r>
              </a:p>
            </p:txBody>
          </p:sp>
          <p:sp>
            <p:nvSpPr>
              <p:cNvPr id="9" name="Left-Right Arrow 8"/>
              <p:cNvSpPr/>
              <p:nvPr/>
            </p:nvSpPr>
            <p:spPr>
              <a:xfrm>
                <a:off x="3340435" y="4253042"/>
                <a:ext cx="892367" cy="38559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ight Arrow 9"/>
              <p:cNvSpPr/>
              <p:nvPr/>
            </p:nvSpPr>
            <p:spPr>
              <a:xfrm>
                <a:off x="7212244" y="4246766"/>
                <a:ext cx="892367" cy="38559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4373697" y="528810"/>
                <a:ext cx="2172212" cy="1961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Academic Senate</a:t>
                </a:r>
              </a:p>
            </p:txBody>
          </p:sp>
          <p:sp>
            <p:nvSpPr>
              <p:cNvPr id="13" name="Right Arrow 12"/>
              <p:cNvSpPr/>
              <p:nvPr/>
            </p:nvSpPr>
            <p:spPr>
              <a:xfrm flipH="1">
                <a:off x="7024976" y="4218425"/>
                <a:ext cx="892367" cy="38559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ounded Rectangle 13"/>
              <p:cNvSpPr/>
              <p:nvPr/>
            </p:nvSpPr>
            <p:spPr>
              <a:xfrm>
                <a:off x="8266079" y="3814226"/>
                <a:ext cx="2434728" cy="13062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Support Services/Operations Council</a:t>
                </a:r>
              </a:p>
            </p:txBody>
          </p:sp>
          <p:sp>
            <p:nvSpPr>
              <p:cNvPr id="15" name="Left-Right Arrow 14"/>
              <p:cNvSpPr/>
              <p:nvPr/>
            </p:nvSpPr>
            <p:spPr>
              <a:xfrm rot="5400000" flipH="1">
                <a:off x="5013619" y="2892654"/>
                <a:ext cx="892367" cy="38559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3582562" y="3950992"/>
                <a:ext cx="425757" cy="400109"/>
              </a:xfrm>
              <a:prstGeom prst="rect">
                <a:avLst/>
              </a:prstGeom>
              <a:noFill/>
            </p:spPr>
            <p:txBody>
              <a:bodyPr wrap="none" rtlCol="0">
                <a:spAutoFit/>
              </a:bodyPr>
              <a:lstStyle/>
              <a:p>
                <a:r>
                  <a:rPr lang="en-US" sz="1350" b="1" dirty="0"/>
                  <a:t>1.</a:t>
                </a:r>
              </a:p>
            </p:txBody>
          </p:sp>
          <p:sp>
            <p:nvSpPr>
              <p:cNvPr id="18" name="TextBox 17"/>
              <p:cNvSpPr txBox="1"/>
              <p:nvPr/>
            </p:nvSpPr>
            <p:spPr>
              <a:xfrm>
                <a:off x="7385095" y="3923715"/>
                <a:ext cx="425757" cy="400109"/>
              </a:xfrm>
              <a:prstGeom prst="rect">
                <a:avLst/>
              </a:prstGeom>
              <a:noFill/>
            </p:spPr>
            <p:txBody>
              <a:bodyPr wrap="none" rtlCol="0">
                <a:spAutoFit/>
              </a:bodyPr>
              <a:lstStyle/>
              <a:p>
                <a:r>
                  <a:rPr lang="en-US" sz="1350" b="1" dirty="0"/>
                  <a:t>2.</a:t>
                </a:r>
              </a:p>
            </p:txBody>
          </p:sp>
          <p:sp>
            <p:nvSpPr>
              <p:cNvPr id="20" name="TextBox 19"/>
              <p:cNvSpPr txBox="1"/>
              <p:nvPr/>
            </p:nvSpPr>
            <p:spPr>
              <a:xfrm>
                <a:off x="3223169" y="2639264"/>
                <a:ext cx="359395" cy="677108"/>
              </a:xfrm>
              <a:prstGeom prst="rect">
                <a:avLst/>
              </a:prstGeom>
              <a:noFill/>
            </p:spPr>
            <p:txBody>
              <a:bodyPr wrap="square" rtlCol="0">
                <a:spAutoFit/>
              </a:bodyPr>
              <a:lstStyle/>
              <a:p>
                <a:r>
                  <a:rPr lang="en-US" sz="1350" b="1" dirty="0"/>
                  <a:t>4.</a:t>
                </a:r>
              </a:p>
            </p:txBody>
          </p:sp>
        </p:grpSp>
        <p:sp>
          <p:nvSpPr>
            <p:cNvPr id="22" name="TextBox 21"/>
            <p:cNvSpPr txBox="1"/>
            <p:nvPr/>
          </p:nvSpPr>
          <p:spPr>
            <a:xfrm>
              <a:off x="5754777" y="1487277"/>
              <a:ext cx="4493666" cy="2062102"/>
            </a:xfrm>
            <a:prstGeom prst="rect">
              <a:avLst/>
            </a:prstGeom>
            <a:noFill/>
          </p:spPr>
          <p:txBody>
            <a:bodyPr wrap="square" rtlCol="0">
              <a:spAutoFit/>
            </a:bodyPr>
            <a:lstStyle/>
            <a:p>
              <a:pPr marL="257175" indent="-257175">
                <a:buAutoNum type="arabicPeriod"/>
              </a:pPr>
              <a:r>
                <a:rPr lang="en-US" sz="1350" b="1" dirty="0"/>
                <a:t>Input from faculty</a:t>
              </a:r>
            </a:p>
            <a:p>
              <a:pPr marL="257175" indent="-257175">
                <a:buAutoNum type="arabicPeriod"/>
              </a:pPr>
              <a:r>
                <a:rPr lang="en-US" sz="1350" b="1" dirty="0"/>
                <a:t>Work with support services on solution</a:t>
              </a:r>
            </a:p>
            <a:p>
              <a:pPr marL="257175" indent="-257175">
                <a:buAutoNum type="arabicPeriod"/>
              </a:pPr>
              <a:r>
                <a:rPr lang="en-US" sz="1350" b="1" dirty="0"/>
                <a:t>Attend OPS Council meetings and report</a:t>
              </a:r>
            </a:p>
            <a:p>
              <a:pPr marL="257175" indent="-257175">
                <a:buAutoNum type="arabicPeriod"/>
              </a:pPr>
              <a:r>
                <a:rPr lang="en-US" sz="1350" b="1" dirty="0"/>
                <a:t>Informs Academic Senate of committee activities and obtains input</a:t>
              </a:r>
            </a:p>
            <a:p>
              <a:pPr marL="257175" indent="-257175">
                <a:buAutoNum type="arabicPeriod"/>
              </a:pPr>
              <a:r>
                <a:rPr lang="en-US" sz="1350" b="1" dirty="0"/>
                <a:t>Informs Faculty Assembly of committee </a:t>
              </a:r>
            </a:p>
            <a:p>
              <a:r>
                <a:rPr lang="en-US" sz="1350" b="1" dirty="0"/>
                <a:t>       activities and obtains input</a:t>
              </a:r>
            </a:p>
          </p:txBody>
        </p:sp>
      </p:grpSp>
      <p:sp>
        <p:nvSpPr>
          <p:cNvPr id="25" name="Right Arrow 14">
            <a:extLst>
              <a:ext uri="{FF2B5EF4-FFF2-40B4-BE49-F238E27FC236}">
                <a16:creationId xmlns:a16="http://schemas.microsoft.com/office/drawing/2014/main" id="{8FF5F34F-CB19-4A3D-A98A-5A5B21EB75E6}"/>
              </a:ext>
            </a:extLst>
          </p:cNvPr>
          <p:cNvSpPr/>
          <p:nvPr/>
        </p:nvSpPr>
        <p:spPr>
          <a:xfrm rot="18971416" flipH="1">
            <a:off x="1565308" y="2765928"/>
            <a:ext cx="1218077" cy="2437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57AF0974-F1B7-46BC-B391-151CA7A59AD2}"/>
              </a:ext>
            </a:extLst>
          </p:cNvPr>
          <p:cNvSpPr txBox="1"/>
          <p:nvPr/>
        </p:nvSpPr>
        <p:spPr>
          <a:xfrm>
            <a:off x="2912634" y="2931919"/>
            <a:ext cx="319318" cy="300082"/>
          </a:xfrm>
          <a:prstGeom prst="rect">
            <a:avLst/>
          </a:prstGeom>
          <a:noFill/>
        </p:spPr>
        <p:txBody>
          <a:bodyPr wrap="none" rtlCol="0">
            <a:spAutoFit/>
          </a:bodyPr>
          <a:lstStyle/>
          <a:p>
            <a:r>
              <a:rPr lang="en-US" sz="1350" b="1" dirty="0"/>
              <a:t>3.</a:t>
            </a:r>
          </a:p>
        </p:txBody>
      </p:sp>
      <p:sp>
        <p:nvSpPr>
          <p:cNvPr id="3" name="Rectangle 2"/>
          <p:cNvSpPr/>
          <p:nvPr/>
        </p:nvSpPr>
        <p:spPr>
          <a:xfrm>
            <a:off x="2454406" y="4481336"/>
            <a:ext cx="1083116" cy="6309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p>
        </p:txBody>
      </p:sp>
      <p:sp>
        <p:nvSpPr>
          <p:cNvPr id="4" name="Rectangle 3"/>
          <p:cNvSpPr/>
          <p:nvPr/>
        </p:nvSpPr>
        <p:spPr>
          <a:xfrm>
            <a:off x="4045228" y="4498825"/>
            <a:ext cx="1215641" cy="61557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rPr>
              <a:t>University Research</a:t>
            </a:r>
          </a:p>
          <a:p>
            <a:r>
              <a:rPr lang="en-US" sz="1350" dirty="0">
                <a:solidFill>
                  <a:schemeClr val="tx1"/>
                </a:solidFill>
              </a:rPr>
              <a:t>Committee</a:t>
            </a:r>
          </a:p>
        </p:txBody>
      </p:sp>
      <p:sp>
        <p:nvSpPr>
          <p:cNvPr id="11" name="TextBox 10"/>
          <p:cNvSpPr txBox="1"/>
          <p:nvPr/>
        </p:nvSpPr>
        <p:spPr>
          <a:xfrm>
            <a:off x="2479193" y="4522582"/>
            <a:ext cx="1119078" cy="507831"/>
          </a:xfrm>
          <a:prstGeom prst="rect">
            <a:avLst/>
          </a:prstGeom>
          <a:noFill/>
        </p:spPr>
        <p:txBody>
          <a:bodyPr wrap="square" rtlCol="0">
            <a:spAutoFit/>
          </a:bodyPr>
          <a:lstStyle/>
          <a:p>
            <a:r>
              <a:rPr lang="en-US" sz="1350" dirty="0"/>
              <a:t>Library committee</a:t>
            </a:r>
          </a:p>
        </p:txBody>
      </p:sp>
      <p:sp>
        <p:nvSpPr>
          <p:cNvPr id="16" name="Up-Down Arrow 15"/>
          <p:cNvSpPr/>
          <p:nvPr/>
        </p:nvSpPr>
        <p:spPr>
          <a:xfrm>
            <a:off x="3080624" y="4137280"/>
            <a:ext cx="101557" cy="273554"/>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Up-Down Arrow 18"/>
          <p:cNvSpPr/>
          <p:nvPr/>
        </p:nvSpPr>
        <p:spPr>
          <a:xfrm>
            <a:off x="4232292" y="4165465"/>
            <a:ext cx="91230" cy="230542"/>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223915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esternU theme">
  <a:themeElements>
    <a:clrScheme name="Custom 1">
      <a:dk1>
        <a:sysClr val="windowText" lastClr="000000"/>
      </a:dk1>
      <a:lt1>
        <a:sysClr val="window" lastClr="FFFFFF"/>
      </a:lt1>
      <a:dk2>
        <a:srgbClr val="212121"/>
      </a:dk2>
      <a:lt2>
        <a:srgbClr val="CDD0D1"/>
      </a:lt2>
      <a:accent1>
        <a:srgbClr val="8D1415"/>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Notebook">
  <a:themeElements>
    <a:clrScheme name="Noteboo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tebook">
      <a:majorFont>
        <a:latin typeface="Freestyle Script"/>
        <a:ea typeface=""/>
        <a:cs typeface=""/>
      </a:majorFont>
      <a:minorFont>
        <a:latin typeface="Freestyle Scri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Noteboo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teboo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teboo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teboo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teboo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5227</TotalTime>
  <Words>3065</Words>
  <Application>Microsoft Office PowerPoint</Application>
  <PresentationFormat>On-screen Show (4:3)</PresentationFormat>
  <Paragraphs>627</Paragraphs>
  <Slides>52</Slides>
  <Notes>10</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52</vt:i4>
      </vt:variant>
    </vt:vector>
  </HeadingPairs>
  <TitlesOfParts>
    <vt:vector size="74" baseType="lpstr">
      <vt:lpstr>AMGDT_IV50</vt:lpstr>
      <vt:lpstr>Arial</vt:lpstr>
      <vt:lpstr>Calibri</vt:lpstr>
      <vt:lpstr>Calibri Light</vt:lpstr>
      <vt:lpstr>Cambria</vt:lpstr>
      <vt:lpstr>Century Gothic</vt:lpstr>
      <vt:lpstr>Corbel</vt:lpstr>
      <vt:lpstr>Freestyle Script</vt:lpstr>
      <vt:lpstr>Gill Sans MT</vt:lpstr>
      <vt:lpstr>inherit</vt:lpstr>
      <vt:lpstr>Times New Roman</vt:lpstr>
      <vt:lpstr>Wingdings</vt:lpstr>
      <vt:lpstr>Wingdings 2</vt:lpstr>
      <vt:lpstr>Wingdings 3</vt:lpstr>
      <vt:lpstr>Office Theme</vt:lpstr>
      <vt:lpstr>WesternU theme</vt:lpstr>
      <vt:lpstr>Wisp</vt:lpstr>
      <vt:lpstr>1_Office Theme</vt:lpstr>
      <vt:lpstr>2_Office Theme</vt:lpstr>
      <vt:lpstr>Dividend</vt:lpstr>
      <vt:lpstr>3_Office Theme</vt:lpstr>
      <vt:lpstr>Notebook</vt:lpstr>
      <vt:lpstr>PowerPoint Presentation</vt:lpstr>
      <vt:lpstr>Academic Senate</vt:lpstr>
      <vt:lpstr>PowerPoint Presentation</vt:lpstr>
      <vt:lpstr>Announcements</vt:lpstr>
      <vt:lpstr>Follow-up</vt:lpstr>
      <vt:lpstr>Anonymous feedback 4/18</vt:lpstr>
      <vt:lpstr>Standing Committees  of the Academic Senate</vt:lpstr>
      <vt:lpstr>Academic Support Services and Planning</vt:lpstr>
      <vt:lpstr>PowerPoint Presentation</vt:lpstr>
      <vt:lpstr>PowerPoint Presentation</vt:lpstr>
      <vt:lpstr>2017-2018 highlights</vt:lpstr>
      <vt:lpstr>PowerPoint Presentation</vt:lpstr>
      <vt:lpstr>Committee Members </vt:lpstr>
      <vt:lpstr>Committee Activities &amp; Updates</vt:lpstr>
      <vt:lpstr>University Faculty Affairs </vt:lpstr>
      <vt:lpstr>Faculty Affairs Members</vt:lpstr>
      <vt:lpstr>PowerPoint Presentation</vt:lpstr>
      <vt:lpstr>University Budget Advisory Committee</vt:lpstr>
      <vt:lpstr>University Budget Advisory Committee  </vt:lpstr>
      <vt:lpstr>Fiscal Year 2017/2018 ~200M Budget</vt:lpstr>
      <vt:lpstr>PowerPoint Presentation</vt:lpstr>
      <vt:lpstr>Key points:</vt:lpstr>
      <vt:lpstr>Assessment and Program Review Committee</vt:lpstr>
      <vt:lpstr>Assessment and Program Review Committee</vt:lpstr>
      <vt:lpstr>Operations Council</vt:lpstr>
      <vt:lpstr>Operations Council</vt:lpstr>
      <vt:lpstr>Example Reports</vt:lpstr>
      <vt:lpstr>Research Committee</vt:lpstr>
      <vt:lpstr>Responsibilities</vt:lpstr>
      <vt:lpstr>Research Funding Categories</vt:lpstr>
      <vt:lpstr>2017-2018 Cycle Funded Faculty Intramural Grants</vt:lpstr>
      <vt:lpstr>2017-2018 Cycle Student Summer Research Fellowships  </vt:lpstr>
      <vt:lpstr>2018-2019 New Intramural Grant Cycle</vt:lpstr>
      <vt:lpstr>2018-2019 New Intramural Grant Cycle</vt:lpstr>
      <vt:lpstr>PowerPoint Presentation</vt:lpstr>
      <vt:lpstr>PowerPoint Presentation</vt:lpstr>
      <vt:lpstr>PowerPoint Presentation</vt:lpstr>
      <vt:lpstr>PowerPoint Presentation</vt:lpstr>
      <vt:lpstr>IRB Changes 2018</vt:lpstr>
      <vt:lpstr>PowerPoint Presentation</vt:lpstr>
      <vt:lpstr>PowerPoint Presentation</vt:lpstr>
      <vt:lpstr>Financial Aid Committee</vt:lpstr>
      <vt:lpstr>Raj Kandpal Casey Chaney Maria Lambros Simon Hong Patricia Shakshir Yiling Hong Guru Sharma </vt:lpstr>
      <vt:lpstr>Awards Considered and Recipients Decided</vt:lpstr>
      <vt:lpstr>Proposed Changes</vt:lpstr>
      <vt:lpstr>UNIVERSITY FACULTY GRIEVANCE COMMITTEE</vt:lpstr>
      <vt:lpstr>UNIVERSITY FACULTY GRIEVANCE COMMITTEE</vt:lpstr>
      <vt:lpstr>UNIVERSITY Library COMMITTEE</vt:lpstr>
      <vt:lpstr>UNIVERSITY Library COMMITTEE</vt:lpstr>
      <vt:lpstr>Academic Senate Feedback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Fadi Khasawneh</dc:creator>
  <cp:lastModifiedBy>wuguest</cp:lastModifiedBy>
  <cp:revision>189</cp:revision>
  <cp:lastPrinted>2017-04-20T17:58:16Z</cp:lastPrinted>
  <dcterms:created xsi:type="dcterms:W3CDTF">2013-10-23T21:22:49Z</dcterms:created>
  <dcterms:modified xsi:type="dcterms:W3CDTF">2018-04-19T20:01:25Z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3E1308F0-349C-433A-9EB5-DD4B80F1C1B4</vt:lpwstr>
  </property>
  <property fmtid="{D5CDD505-2E9C-101B-9397-08002B2CF9AE}" pid="3" name="ArticulatePath">
    <vt:lpwstr>Assembly Meeting 04212016</vt:lpwstr>
  </property>
</Properties>
</file>