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72" r:id="rId3"/>
    <p:sldId id="259" r:id="rId4"/>
    <p:sldId id="260" r:id="rId5"/>
    <p:sldId id="268" r:id="rId6"/>
    <p:sldId id="265" r:id="rId7"/>
    <p:sldId id="261" r:id="rId8"/>
    <p:sldId id="262" r:id="rId9"/>
    <p:sldId id="263" r:id="rId10"/>
    <p:sldId id="271" r:id="rId11"/>
    <p:sldId id="264" r:id="rId12"/>
    <p:sldId id="267" r:id="rId13"/>
    <p:sldId id="270" r:id="rId14"/>
    <p:sldId id="269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wrenne Cobarrubia" initials="LC" lastIdx="3" clrIdx="0">
    <p:extLst>
      <p:ext uri="{19B8F6BF-5375-455C-9EA6-DF929625EA0E}">
        <p15:presenceInfo xmlns:p15="http://schemas.microsoft.com/office/powerpoint/2012/main" userId="S-1-5-21-1607023773-8981693-410060929-1099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AB"/>
    <a:srgbClr val="580000"/>
    <a:srgbClr val="F59324"/>
    <a:srgbClr val="F8B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fp&amp;a@westernu.edu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fp&amp;a@westernu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EDE8B0-0302-4E50-A2E5-371D8A66928D}" type="doc">
      <dgm:prSet loTypeId="urn:microsoft.com/office/officeart/2008/layout/Lin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EF5F18-3A08-44A9-A06E-5543F1A49D3B}">
      <dgm:prSet custT="1"/>
      <dgm:spPr/>
      <dgm:t>
        <a:bodyPr/>
        <a:lstStyle/>
        <a:p>
          <a:r>
            <a:rPr lang="en-US" sz="3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Healthcare Services Team</a:t>
          </a:r>
        </a:p>
      </dgm:t>
    </dgm:pt>
    <dgm:pt modelId="{A3B1CCEE-522F-4C95-B68A-CD765A17986C}" type="parTrans" cxnId="{F0798F20-EA69-41B0-924E-83F3B4DCE9EC}">
      <dgm:prSet/>
      <dgm:spPr/>
      <dgm:t>
        <a:bodyPr/>
        <a:lstStyle/>
        <a:p>
          <a:endParaRPr lang="en-US"/>
        </a:p>
      </dgm:t>
    </dgm:pt>
    <dgm:pt modelId="{ACA811A6-A036-4F0D-8A69-96EDE917616A}" type="sibTrans" cxnId="{F0798F20-EA69-41B0-924E-83F3B4DCE9EC}">
      <dgm:prSet/>
      <dgm:spPr/>
      <dgm:t>
        <a:bodyPr/>
        <a:lstStyle/>
        <a:p>
          <a:endParaRPr lang="en-US"/>
        </a:p>
      </dgm:t>
    </dgm:pt>
    <dgm:pt modelId="{6DE2BCE2-0CD7-4417-A25E-324C43AB179D}">
      <dgm:prSet custT="1"/>
      <dgm:spPr/>
      <dgm:t>
        <a:bodyPr/>
        <a:lstStyle/>
        <a:p>
          <a:r>
            <a:rPr lang="en-US" sz="3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Here to Help</a:t>
          </a:r>
        </a:p>
      </dgm:t>
    </dgm:pt>
    <dgm:pt modelId="{5720B6AB-BF40-427E-94A6-37B5FEC1C2AD}" type="parTrans" cxnId="{4855CA16-234D-455E-9E0E-F4FA2C37D90B}">
      <dgm:prSet/>
      <dgm:spPr/>
      <dgm:t>
        <a:bodyPr/>
        <a:lstStyle/>
        <a:p>
          <a:endParaRPr lang="en-US"/>
        </a:p>
      </dgm:t>
    </dgm:pt>
    <dgm:pt modelId="{67B92516-29F0-4C7F-9D43-FD6C0D368E77}" type="sibTrans" cxnId="{4855CA16-234D-455E-9E0E-F4FA2C37D90B}">
      <dgm:prSet/>
      <dgm:spPr/>
      <dgm:t>
        <a:bodyPr/>
        <a:lstStyle/>
        <a:p>
          <a:endParaRPr lang="en-US"/>
        </a:p>
      </dgm:t>
    </dgm:pt>
    <dgm:pt modelId="{026E9498-C006-4619-A128-52D49B6B2FEA}">
      <dgm:prSet custT="1"/>
      <dgm:spPr/>
      <dgm:t>
        <a:bodyPr/>
        <a:lstStyle/>
        <a:p>
          <a:r>
            <a:rPr lang="en-US" sz="3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Why Use a Rolling Forecast?</a:t>
          </a:r>
        </a:p>
      </dgm:t>
    </dgm:pt>
    <dgm:pt modelId="{DD850319-6069-4164-8D16-454544E8ECCC}" type="parTrans" cxnId="{EEE1D36D-369F-4FD5-9650-4303FC46FF52}">
      <dgm:prSet/>
      <dgm:spPr/>
      <dgm:t>
        <a:bodyPr/>
        <a:lstStyle/>
        <a:p>
          <a:endParaRPr lang="en-US"/>
        </a:p>
      </dgm:t>
    </dgm:pt>
    <dgm:pt modelId="{E641AF64-6479-4BAF-ACC9-955A3C6357C6}" type="sibTrans" cxnId="{EEE1D36D-369F-4FD5-9650-4303FC46FF52}">
      <dgm:prSet/>
      <dgm:spPr/>
      <dgm:t>
        <a:bodyPr/>
        <a:lstStyle/>
        <a:p>
          <a:endParaRPr lang="en-US"/>
        </a:p>
      </dgm:t>
    </dgm:pt>
    <dgm:pt modelId="{3B3637A7-2DCF-4211-A8A6-F27F85E2946F}">
      <dgm:prSet custT="1"/>
      <dgm:spPr/>
      <dgm:t>
        <a:bodyPr/>
        <a:lstStyle/>
        <a:p>
          <a:r>
            <a:rPr lang="en-US" sz="3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Updating Rolling Forecast and Developing Projections</a:t>
          </a:r>
        </a:p>
      </dgm:t>
    </dgm:pt>
    <dgm:pt modelId="{A79A7799-BE3F-44BB-AE9F-26E146F2DA04}" type="parTrans" cxnId="{F0A4772A-1ACD-40AE-A7B4-8A883F3C8019}">
      <dgm:prSet/>
      <dgm:spPr/>
      <dgm:t>
        <a:bodyPr/>
        <a:lstStyle/>
        <a:p>
          <a:endParaRPr lang="en-US"/>
        </a:p>
      </dgm:t>
    </dgm:pt>
    <dgm:pt modelId="{0D4E6325-8290-4417-8C4B-12E37563639B}" type="sibTrans" cxnId="{F0A4772A-1ACD-40AE-A7B4-8A883F3C8019}">
      <dgm:prSet/>
      <dgm:spPr/>
      <dgm:t>
        <a:bodyPr/>
        <a:lstStyle/>
        <a:p>
          <a:endParaRPr lang="en-US"/>
        </a:p>
      </dgm:t>
    </dgm:pt>
    <dgm:pt modelId="{D22D9A5C-5A34-420D-ABC4-CE07592E3714}">
      <dgm:prSet custT="1"/>
      <dgm:spPr/>
      <dgm:t>
        <a:bodyPr/>
        <a:lstStyle/>
        <a:p>
          <a:r>
            <a:rPr lang="en-US" sz="3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An Example: WesternU Medical Center</a:t>
          </a:r>
        </a:p>
      </dgm:t>
    </dgm:pt>
    <dgm:pt modelId="{3A625400-71D4-46A5-95C1-D896BA351498}" type="parTrans" cxnId="{9DD14951-06CD-4174-A7BF-E5D6A67E5A1E}">
      <dgm:prSet/>
      <dgm:spPr/>
      <dgm:t>
        <a:bodyPr/>
        <a:lstStyle/>
        <a:p>
          <a:endParaRPr lang="en-US"/>
        </a:p>
      </dgm:t>
    </dgm:pt>
    <dgm:pt modelId="{5BB65E06-98EA-47AF-A13D-79C43A03AF8B}" type="sibTrans" cxnId="{9DD14951-06CD-4174-A7BF-E5D6A67E5A1E}">
      <dgm:prSet/>
      <dgm:spPr/>
      <dgm:t>
        <a:bodyPr/>
        <a:lstStyle/>
        <a:p>
          <a:endParaRPr lang="en-US"/>
        </a:p>
      </dgm:t>
    </dgm:pt>
    <dgm:pt modelId="{3CB643BD-EFFC-42C4-8873-8D840C972E1E}" type="pres">
      <dgm:prSet presAssocID="{58EDE8B0-0302-4E50-A2E5-371D8A66928D}" presName="vert0" presStyleCnt="0">
        <dgm:presLayoutVars>
          <dgm:dir/>
          <dgm:animOne val="branch"/>
          <dgm:animLvl val="lvl"/>
        </dgm:presLayoutVars>
      </dgm:prSet>
      <dgm:spPr/>
    </dgm:pt>
    <dgm:pt modelId="{94257708-00E8-478C-9011-25390B6CE62E}" type="pres">
      <dgm:prSet presAssocID="{ECEF5F18-3A08-44A9-A06E-5543F1A49D3B}" presName="thickLine" presStyleLbl="alignNode1" presStyleIdx="0" presStyleCnt="5"/>
      <dgm:spPr/>
    </dgm:pt>
    <dgm:pt modelId="{E0559D52-C0F9-4220-BE0F-788BDE7C21A8}" type="pres">
      <dgm:prSet presAssocID="{ECEF5F18-3A08-44A9-A06E-5543F1A49D3B}" presName="horz1" presStyleCnt="0"/>
      <dgm:spPr/>
    </dgm:pt>
    <dgm:pt modelId="{AC872EB3-E30A-4DD7-B50D-B35EACB6E17D}" type="pres">
      <dgm:prSet presAssocID="{ECEF5F18-3A08-44A9-A06E-5543F1A49D3B}" presName="tx1" presStyleLbl="revTx" presStyleIdx="0" presStyleCnt="5"/>
      <dgm:spPr/>
    </dgm:pt>
    <dgm:pt modelId="{1D548473-F558-43FD-B4BE-148E6D66B7E0}" type="pres">
      <dgm:prSet presAssocID="{ECEF5F18-3A08-44A9-A06E-5543F1A49D3B}" presName="vert1" presStyleCnt="0"/>
      <dgm:spPr/>
    </dgm:pt>
    <dgm:pt modelId="{A8A316F1-C4CF-4B14-A004-EBA1E24BC17C}" type="pres">
      <dgm:prSet presAssocID="{6DE2BCE2-0CD7-4417-A25E-324C43AB179D}" presName="thickLine" presStyleLbl="alignNode1" presStyleIdx="1" presStyleCnt="5"/>
      <dgm:spPr/>
    </dgm:pt>
    <dgm:pt modelId="{CF34C578-A63A-4EEB-84B4-26F9818E4A7A}" type="pres">
      <dgm:prSet presAssocID="{6DE2BCE2-0CD7-4417-A25E-324C43AB179D}" presName="horz1" presStyleCnt="0"/>
      <dgm:spPr/>
    </dgm:pt>
    <dgm:pt modelId="{AC51BD24-17BA-481D-BED6-8D7CD902B59F}" type="pres">
      <dgm:prSet presAssocID="{6DE2BCE2-0CD7-4417-A25E-324C43AB179D}" presName="tx1" presStyleLbl="revTx" presStyleIdx="1" presStyleCnt="5"/>
      <dgm:spPr/>
    </dgm:pt>
    <dgm:pt modelId="{F15C4523-503E-4310-A25B-4C3DB7107946}" type="pres">
      <dgm:prSet presAssocID="{6DE2BCE2-0CD7-4417-A25E-324C43AB179D}" presName="vert1" presStyleCnt="0"/>
      <dgm:spPr/>
    </dgm:pt>
    <dgm:pt modelId="{815A21FF-F7DC-48F0-AEAC-2E62789D4F6F}" type="pres">
      <dgm:prSet presAssocID="{026E9498-C006-4619-A128-52D49B6B2FEA}" presName="thickLine" presStyleLbl="alignNode1" presStyleIdx="2" presStyleCnt="5"/>
      <dgm:spPr/>
    </dgm:pt>
    <dgm:pt modelId="{48F210C1-3FB4-49FE-BEFD-976F758B8E53}" type="pres">
      <dgm:prSet presAssocID="{026E9498-C006-4619-A128-52D49B6B2FEA}" presName="horz1" presStyleCnt="0"/>
      <dgm:spPr/>
    </dgm:pt>
    <dgm:pt modelId="{3957A075-3150-424B-8558-3CE11F27F85B}" type="pres">
      <dgm:prSet presAssocID="{026E9498-C006-4619-A128-52D49B6B2FEA}" presName="tx1" presStyleLbl="revTx" presStyleIdx="2" presStyleCnt="5"/>
      <dgm:spPr/>
    </dgm:pt>
    <dgm:pt modelId="{01D9343C-FC5F-49F6-9F96-ECAA4C16520E}" type="pres">
      <dgm:prSet presAssocID="{026E9498-C006-4619-A128-52D49B6B2FEA}" presName="vert1" presStyleCnt="0"/>
      <dgm:spPr/>
    </dgm:pt>
    <dgm:pt modelId="{FED466B8-12B7-4C3C-AA52-76C0E0463D66}" type="pres">
      <dgm:prSet presAssocID="{3B3637A7-2DCF-4211-A8A6-F27F85E2946F}" presName="thickLine" presStyleLbl="alignNode1" presStyleIdx="3" presStyleCnt="5"/>
      <dgm:spPr/>
    </dgm:pt>
    <dgm:pt modelId="{464F7396-419F-4FB0-948E-E2EB5689CD91}" type="pres">
      <dgm:prSet presAssocID="{3B3637A7-2DCF-4211-A8A6-F27F85E2946F}" presName="horz1" presStyleCnt="0"/>
      <dgm:spPr/>
    </dgm:pt>
    <dgm:pt modelId="{42D9AE5C-792D-439D-A51A-5CFE0FAF2615}" type="pres">
      <dgm:prSet presAssocID="{3B3637A7-2DCF-4211-A8A6-F27F85E2946F}" presName="tx1" presStyleLbl="revTx" presStyleIdx="3" presStyleCnt="5"/>
      <dgm:spPr/>
    </dgm:pt>
    <dgm:pt modelId="{A9573FA1-F4B6-4F8A-8AED-8E0520F9F9E9}" type="pres">
      <dgm:prSet presAssocID="{3B3637A7-2DCF-4211-A8A6-F27F85E2946F}" presName="vert1" presStyleCnt="0"/>
      <dgm:spPr/>
    </dgm:pt>
    <dgm:pt modelId="{64D1E947-7280-444D-A01C-9165CF76CCED}" type="pres">
      <dgm:prSet presAssocID="{D22D9A5C-5A34-420D-ABC4-CE07592E3714}" presName="thickLine" presStyleLbl="alignNode1" presStyleIdx="4" presStyleCnt="5"/>
      <dgm:spPr/>
    </dgm:pt>
    <dgm:pt modelId="{42B47EC1-EEA7-48EC-ABED-CBA97D9E77EB}" type="pres">
      <dgm:prSet presAssocID="{D22D9A5C-5A34-420D-ABC4-CE07592E3714}" presName="horz1" presStyleCnt="0"/>
      <dgm:spPr/>
    </dgm:pt>
    <dgm:pt modelId="{ABA72AAF-AE64-4E30-A1A2-0264A5427B8A}" type="pres">
      <dgm:prSet presAssocID="{D22D9A5C-5A34-420D-ABC4-CE07592E3714}" presName="tx1" presStyleLbl="revTx" presStyleIdx="4" presStyleCnt="5"/>
      <dgm:spPr/>
    </dgm:pt>
    <dgm:pt modelId="{CB7A5DB1-504D-4296-A2F5-7C94F0D2CFD0}" type="pres">
      <dgm:prSet presAssocID="{D22D9A5C-5A34-420D-ABC4-CE07592E3714}" presName="vert1" presStyleCnt="0"/>
      <dgm:spPr/>
    </dgm:pt>
  </dgm:ptLst>
  <dgm:cxnLst>
    <dgm:cxn modelId="{4855CA16-234D-455E-9E0E-F4FA2C37D90B}" srcId="{58EDE8B0-0302-4E50-A2E5-371D8A66928D}" destId="{6DE2BCE2-0CD7-4417-A25E-324C43AB179D}" srcOrd="1" destOrd="0" parTransId="{5720B6AB-BF40-427E-94A6-37B5FEC1C2AD}" sibTransId="{67B92516-29F0-4C7F-9D43-FD6C0D368E77}"/>
    <dgm:cxn modelId="{F0798F20-EA69-41B0-924E-83F3B4DCE9EC}" srcId="{58EDE8B0-0302-4E50-A2E5-371D8A66928D}" destId="{ECEF5F18-3A08-44A9-A06E-5543F1A49D3B}" srcOrd="0" destOrd="0" parTransId="{A3B1CCEE-522F-4C95-B68A-CD765A17986C}" sibTransId="{ACA811A6-A036-4F0D-8A69-96EDE917616A}"/>
    <dgm:cxn modelId="{F0A4772A-1ACD-40AE-A7B4-8A883F3C8019}" srcId="{58EDE8B0-0302-4E50-A2E5-371D8A66928D}" destId="{3B3637A7-2DCF-4211-A8A6-F27F85E2946F}" srcOrd="3" destOrd="0" parTransId="{A79A7799-BE3F-44BB-AE9F-26E146F2DA04}" sibTransId="{0D4E6325-8290-4417-8C4B-12E37563639B}"/>
    <dgm:cxn modelId="{A4E7422F-5616-4F3A-8C07-A884578F54E2}" type="presOf" srcId="{ECEF5F18-3A08-44A9-A06E-5543F1A49D3B}" destId="{AC872EB3-E30A-4DD7-B50D-B35EACB6E17D}" srcOrd="0" destOrd="0" presId="urn:microsoft.com/office/officeart/2008/layout/LinedList"/>
    <dgm:cxn modelId="{EEE1D36D-369F-4FD5-9650-4303FC46FF52}" srcId="{58EDE8B0-0302-4E50-A2E5-371D8A66928D}" destId="{026E9498-C006-4619-A128-52D49B6B2FEA}" srcOrd="2" destOrd="0" parTransId="{DD850319-6069-4164-8D16-454544E8ECCC}" sibTransId="{E641AF64-6479-4BAF-ACC9-955A3C6357C6}"/>
    <dgm:cxn modelId="{9DD14951-06CD-4174-A7BF-E5D6A67E5A1E}" srcId="{58EDE8B0-0302-4E50-A2E5-371D8A66928D}" destId="{D22D9A5C-5A34-420D-ABC4-CE07592E3714}" srcOrd="4" destOrd="0" parTransId="{3A625400-71D4-46A5-95C1-D896BA351498}" sibTransId="{5BB65E06-98EA-47AF-A13D-79C43A03AF8B}"/>
    <dgm:cxn modelId="{D37EA3A7-4732-48BC-93AB-A2D5FDBB60B8}" type="presOf" srcId="{026E9498-C006-4619-A128-52D49B6B2FEA}" destId="{3957A075-3150-424B-8558-3CE11F27F85B}" srcOrd="0" destOrd="0" presId="urn:microsoft.com/office/officeart/2008/layout/LinedList"/>
    <dgm:cxn modelId="{BB296EAA-BF40-47AC-ACE1-E665289C92AD}" type="presOf" srcId="{3B3637A7-2DCF-4211-A8A6-F27F85E2946F}" destId="{42D9AE5C-792D-439D-A51A-5CFE0FAF2615}" srcOrd="0" destOrd="0" presId="urn:microsoft.com/office/officeart/2008/layout/LinedList"/>
    <dgm:cxn modelId="{7E0B8DAD-9345-40BF-929B-0B8BD7FAB47E}" type="presOf" srcId="{58EDE8B0-0302-4E50-A2E5-371D8A66928D}" destId="{3CB643BD-EFFC-42C4-8873-8D840C972E1E}" srcOrd="0" destOrd="0" presId="urn:microsoft.com/office/officeart/2008/layout/LinedList"/>
    <dgm:cxn modelId="{042648B4-6A5C-4C28-BB27-994080EBC272}" type="presOf" srcId="{D22D9A5C-5A34-420D-ABC4-CE07592E3714}" destId="{ABA72AAF-AE64-4E30-A1A2-0264A5427B8A}" srcOrd="0" destOrd="0" presId="urn:microsoft.com/office/officeart/2008/layout/LinedList"/>
    <dgm:cxn modelId="{14292BD6-AE5A-4CAF-918C-DDAB0ABAF20F}" type="presOf" srcId="{6DE2BCE2-0CD7-4417-A25E-324C43AB179D}" destId="{AC51BD24-17BA-481D-BED6-8D7CD902B59F}" srcOrd="0" destOrd="0" presId="urn:microsoft.com/office/officeart/2008/layout/LinedList"/>
    <dgm:cxn modelId="{381434BA-569F-4113-B2BF-AB68BF5BDFE1}" type="presParOf" srcId="{3CB643BD-EFFC-42C4-8873-8D840C972E1E}" destId="{94257708-00E8-478C-9011-25390B6CE62E}" srcOrd="0" destOrd="0" presId="urn:microsoft.com/office/officeart/2008/layout/LinedList"/>
    <dgm:cxn modelId="{19E1BE04-8D62-4724-B385-D57DB5381CD3}" type="presParOf" srcId="{3CB643BD-EFFC-42C4-8873-8D840C972E1E}" destId="{E0559D52-C0F9-4220-BE0F-788BDE7C21A8}" srcOrd="1" destOrd="0" presId="urn:microsoft.com/office/officeart/2008/layout/LinedList"/>
    <dgm:cxn modelId="{74F4BD39-EBB3-413E-9648-B502234B15DC}" type="presParOf" srcId="{E0559D52-C0F9-4220-BE0F-788BDE7C21A8}" destId="{AC872EB3-E30A-4DD7-B50D-B35EACB6E17D}" srcOrd="0" destOrd="0" presId="urn:microsoft.com/office/officeart/2008/layout/LinedList"/>
    <dgm:cxn modelId="{86FA51C3-A41E-42F0-B3D3-DE04F93A980D}" type="presParOf" srcId="{E0559D52-C0F9-4220-BE0F-788BDE7C21A8}" destId="{1D548473-F558-43FD-B4BE-148E6D66B7E0}" srcOrd="1" destOrd="0" presId="urn:microsoft.com/office/officeart/2008/layout/LinedList"/>
    <dgm:cxn modelId="{8D186A4D-8146-4A53-8B73-592CE03BDED9}" type="presParOf" srcId="{3CB643BD-EFFC-42C4-8873-8D840C972E1E}" destId="{A8A316F1-C4CF-4B14-A004-EBA1E24BC17C}" srcOrd="2" destOrd="0" presId="urn:microsoft.com/office/officeart/2008/layout/LinedList"/>
    <dgm:cxn modelId="{FE52A877-7F73-44E1-BE21-4A6CC37E8A92}" type="presParOf" srcId="{3CB643BD-EFFC-42C4-8873-8D840C972E1E}" destId="{CF34C578-A63A-4EEB-84B4-26F9818E4A7A}" srcOrd="3" destOrd="0" presId="urn:microsoft.com/office/officeart/2008/layout/LinedList"/>
    <dgm:cxn modelId="{CDA13EFC-0E06-4F9C-A45D-CFEAAC073F76}" type="presParOf" srcId="{CF34C578-A63A-4EEB-84B4-26F9818E4A7A}" destId="{AC51BD24-17BA-481D-BED6-8D7CD902B59F}" srcOrd="0" destOrd="0" presId="urn:microsoft.com/office/officeart/2008/layout/LinedList"/>
    <dgm:cxn modelId="{866BC344-893E-4B60-B0FC-3B34714BDBFD}" type="presParOf" srcId="{CF34C578-A63A-4EEB-84B4-26F9818E4A7A}" destId="{F15C4523-503E-4310-A25B-4C3DB7107946}" srcOrd="1" destOrd="0" presId="urn:microsoft.com/office/officeart/2008/layout/LinedList"/>
    <dgm:cxn modelId="{FE80FD07-EF25-4992-919E-2800D99C98A1}" type="presParOf" srcId="{3CB643BD-EFFC-42C4-8873-8D840C972E1E}" destId="{815A21FF-F7DC-48F0-AEAC-2E62789D4F6F}" srcOrd="4" destOrd="0" presId="urn:microsoft.com/office/officeart/2008/layout/LinedList"/>
    <dgm:cxn modelId="{9B21BD98-65E3-44E5-8DF2-C95B81775CA8}" type="presParOf" srcId="{3CB643BD-EFFC-42C4-8873-8D840C972E1E}" destId="{48F210C1-3FB4-49FE-BEFD-976F758B8E53}" srcOrd="5" destOrd="0" presId="urn:microsoft.com/office/officeart/2008/layout/LinedList"/>
    <dgm:cxn modelId="{9B8B1D15-FC4F-47C2-950B-18B41D171DD8}" type="presParOf" srcId="{48F210C1-3FB4-49FE-BEFD-976F758B8E53}" destId="{3957A075-3150-424B-8558-3CE11F27F85B}" srcOrd="0" destOrd="0" presId="urn:microsoft.com/office/officeart/2008/layout/LinedList"/>
    <dgm:cxn modelId="{F80D1B71-F3DE-46C8-B406-9F0950022BF9}" type="presParOf" srcId="{48F210C1-3FB4-49FE-BEFD-976F758B8E53}" destId="{01D9343C-FC5F-49F6-9F96-ECAA4C16520E}" srcOrd="1" destOrd="0" presId="urn:microsoft.com/office/officeart/2008/layout/LinedList"/>
    <dgm:cxn modelId="{909FC645-6104-4DFC-907D-1D96715C3490}" type="presParOf" srcId="{3CB643BD-EFFC-42C4-8873-8D840C972E1E}" destId="{FED466B8-12B7-4C3C-AA52-76C0E0463D66}" srcOrd="6" destOrd="0" presId="urn:microsoft.com/office/officeart/2008/layout/LinedList"/>
    <dgm:cxn modelId="{B0B1EAAE-0CCC-4BA9-B5A4-00116E0D7994}" type="presParOf" srcId="{3CB643BD-EFFC-42C4-8873-8D840C972E1E}" destId="{464F7396-419F-4FB0-948E-E2EB5689CD91}" srcOrd="7" destOrd="0" presId="urn:microsoft.com/office/officeart/2008/layout/LinedList"/>
    <dgm:cxn modelId="{B09FA6AF-5B2F-4C97-9811-6BB5E876E654}" type="presParOf" srcId="{464F7396-419F-4FB0-948E-E2EB5689CD91}" destId="{42D9AE5C-792D-439D-A51A-5CFE0FAF2615}" srcOrd="0" destOrd="0" presId="urn:microsoft.com/office/officeart/2008/layout/LinedList"/>
    <dgm:cxn modelId="{64219440-FD64-4312-8BE0-AFA39B9B9529}" type="presParOf" srcId="{464F7396-419F-4FB0-948E-E2EB5689CD91}" destId="{A9573FA1-F4B6-4F8A-8AED-8E0520F9F9E9}" srcOrd="1" destOrd="0" presId="urn:microsoft.com/office/officeart/2008/layout/LinedList"/>
    <dgm:cxn modelId="{364F75D8-E065-4561-8869-684CA1B66BE2}" type="presParOf" srcId="{3CB643BD-EFFC-42C4-8873-8D840C972E1E}" destId="{64D1E947-7280-444D-A01C-9165CF76CCED}" srcOrd="8" destOrd="0" presId="urn:microsoft.com/office/officeart/2008/layout/LinedList"/>
    <dgm:cxn modelId="{B3B51233-4F3E-4AC7-9B4C-469ABE36B511}" type="presParOf" srcId="{3CB643BD-EFFC-42C4-8873-8D840C972E1E}" destId="{42B47EC1-EEA7-48EC-ABED-CBA97D9E77EB}" srcOrd="9" destOrd="0" presId="urn:microsoft.com/office/officeart/2008/layout/LinedList"/>
    <dgm:cxn modelId="{EB6D6D2A-DD55-41BD-9B1D-A2CBD384FA13}" type="presParOf" srcId="{42B47EC1-EEA7-48EC-ABED-CBA97D9E77EB}" destId="{ABA72AAF-AE64-4E30-A1A2-0264A5427B8A}" srcOrd="0" destOrd="0" presId="urn:microsoft.com/office/officeart/2008/layout/LinedList"/>
    <dgm:cxn modelId="{858966E0-09B5-48F4-8BA7-5A976940E902}" type="presParOf" srcId="{42B47EC1-EEA7-48EC-ABED-CBA97D9E77EB}" destId="{CB7A5DB1-504D-4296-A2F5-7C94F0D2CFD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FA042A-A462-47A8-BE90-4DAD63D0C239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DE0A560-90F1-446F-A992-9A5E85EFB12D}">
      <dgm:prSet phldrT="[Text]"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WesternU Health Administrative Team</a:t>
          </a:r>
          <a:endParaRPr lang="en-US" dirty="0"/>
        </a:p>
      </dgm:t>
    </dgm:pt>
    <dgm:pt modelId="{DC1339BC-4D99-465C-83D4-5862A9754E00}" type="parTrans" cxnId="{934909D6-600B-4A76-8094-5B353167107A}">
      <dgm:prSet/>
      <dgm:spPr/>
      <dgm:t>
        <a:bodyPr/>
        <a:lstStyle/>
        <a:p>
          <a:endParaRPr lang="en-US"/>
        </a:p>
      </dgm:t>
    </dgm:pt>
    <dgm:pt modelId="{9FADD03A-631B-4F51-9274-D7896620CF07}" type="sibTrans" cxnId="{934909D6-600B-4A76-8094-5B353167107A}">
      <dgm:prSet/>
      <dgm:spPr/>
      <dgm:t>
        <a:bodyPr/>
        <a:lstStyle/>
        <a:p>
          <a:endParaRPr lang="en-US"/>
        </a:p>
      </dgm:t>
    </dgm:pt>
    <dgm:pt modelId="{B61795F9-AA9B-4BEB-AF1C-67DF6FE88699}">
      <dgm:prSet custT="1"/>
      <dgm:spPr/>
      <dgm:t>
        <a:bodyPr/>
        <a:lstStyle/>
        <a:p>
          <a:r>
            <a:rPr lang="en-US" sz="2900" dirty="0">
              <a:latin typeface="Calibri" panose="020F0502020204030204" pitchFamily="34" charset="0"/>
              <a:cs typeface="Calibri" panose="020F0502020204030204" pitchFamily="34" charset="0"/>
            </a:rPr>
            <a:t>Amy Padoongpatt - Healthcare Services Operations Support (Qualitative Elements)</a:t>
          </a:r>
        </a:p>
      </dgm:t>
    </dgm:pt>
    <dgm:pt modelId="{28AA7952-33BA-4D12-A6EF-FD1E29D3F3BC}" type="parTrans" cxnId="{2C0C3504-650E-461C-8FD1-CEAA824AA255}">
      <dgm:prSet/>
      <dgm:spPr/>
      <dgm:t>
        <a:bodyPr/>
        <a:lstStyle/>
        <a:p>
          <a:endParaRPr lang="en-US"/>
        </a:p>
      </dgm:t>
    </dgm:pt>
    <dgm:pt modelId="{4A78E901-EDFC-4D6A-9C85-AA5E014D83E5}" type="sibTrans" cxnId="{2C0C3504-650E-461C-8FD1-CEAA824AA255}">
      <dgm:prSet/>
      <dgm:spPr/>
      <dgm:t>
        <a:bodyPr/>
        <a:lstStyle/>
        <a:p>
          <a:endParaRPr lang="en-US"/>
        </a:p>
      </dgm:t>
    </dgm:pt>
    <dgm:pt modelId="{2D46FEE6-99CC-4062-83B7-8A67AF4B5240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FP&amp;A Team</a:t>
          </a:r>
        </a:p>
      </dgm:t>
    </dgm:pt>
    <dgm:pt modelId="{9D445F39-D022-4C60-A0A7-21300D249D78}" type="parTrans" cxnId="{528BFB82-2FBE-490D-8F54-2F17746E8C5D}">
      <dgm:prSet/>
      <dgm:spPr/>
      <dgm:t>
        <a:bodyPr/>
        <a:lstStyle/>
        <a:p>
          <a:endParaRPr lang="en-US"/>
        </a:p>
      </dgm:t>
    </dgm:pt>
    <dgm:pt modelId="{A7F74EA1-FCE9-4BCA-B1B4-0B103DA15B0D}" type="sibTrans" cxnId="{528BFB82-2FBE-490D-8F54-2F17746E8C5D}">
      <dgm:prSet/>
      <dgm:spPr/>
      <dgm:t>
        <a:bodyPr/>
        <a:lstStyle/>
        <a:p>
          <a:endParaRPr lang="en-US"/>
        </a:p>
      </dgm:t>
    </dgm:pt>
    <dgm:pt modelId="{8A0AA802-075C-4BD6-AC99-4EA4F7177221}">
      <dgm:prSet custT="1"/>
      <dgm:spPr/>
      <dgm:t>
        <a:bodyPr/>
        <a:lstStyle/>
        <a:p>
          <a:r>
            <a:rPr lang="en-US" sz="2500" dirty="0">
              <a:latin typeface="Calibri" panose="020F0502020204030204" pitchFamily="34" charset="0"/>
              <a:cs typeface="Calibri" panose="020F0502020204030204" pitchFamily="34" charset="0"/>
            </a:rPr>
            <a:t>Miguel Hernandez - Healthcare Services Planning</a:t>
          </a:r>
        </a:p>
      </dgm:t>
    </dgm:pt>
    <dgm:pt modelId="{E296D91E-5A7C-4EA4-A529-C720A9FF5E7E}" type="parTrans" cxnId="{1E71DA1D-791E-4813-A228-889125DC0246}">
      <dgm:prSet/>
      <dgm:spPr/>
      <dgm:t>
        <a:bodyPr/>
        <a:lstStyle/>
        <a:p>
          <a:endParaRPr lang="en-US"/>
        </a:p>
      </dgm:t>
    </dgm:pt>
    <dgm:pt modelId="{F95A13A5-1E50-4183-ABCC-42866291743F}" type="sibTrans" cxnId="{1E71DA1D-791E-4813-A228-889125DC0246}">
      <dgm:prSet/>
      <dgm:spPr/>
      <dgm:t>
        <a:bodyPr/>
        <a:lstStyle/>
        <a:p>
          <a:endParaRPr lang="en-US"/>
        </a:p>
      </dgm:t>
    </dgm:pt>
    <dgm:pt modelId="{BAB2DB40-E33D-498E-B7B3-8A9D153AE5B0}">
      <dgm:prSet custT="1"/>
      <dgm:spPr/>
      <dgm:t>
        <a:bodyPr/>
        <a:lstStyle/>
        <a:p>
          <a:r>
            <a:rPr lang="en-US" sz="2500" dirty="0">
              <a:latin typeface="Calibri" panose="020F0502020204030204" pitchFamily="34" charset="0"/>
              <a:cs typeface="Calibri" panose="020F0502020204030204" pitchFamily="34" charset="0"/>
            </a:rPr>
            <a:t>Office of Financial Planning &amp; Analysis - </a:t>
          </a:r>
          <a:r>
            <a:rPr lang="en-US" sz="2500" dirty="0">
              <a:latin typeface="Calibri" panose="020F0502020204030204" pitchFamily="34" charset="0"/>
              <a:cs typeface="Calibri" panose="020F0502020204030204" pitchFamily="34" charset="0"/>
              <a:hlinkClick xmlns:r="http://schemas.openxmlformats.org/officeDocument/2006/relationships" r:id="rId1"/>
            </a:rPr>
            <a:t>fp&amp;a@westernu.edu</a:t>
          </a:r>
          <a:endParaRPr lang="en-US" sz="25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2E1BA1-9D1F-43BF-87EA-8CCEAFEB146C}" type="parTrans" cxnId="{DD31668D-73B9-4628-B868-0926294980AC}">
      <dgm:prSet/>
      <dgm:spPr/>
      <dgm:t>
        <a:bodyPr/>
        <a:lstStyle/>
        <a:p>
          <a:endParaRPr lang="en-US"/>
        </a:p>
      </dgm:t>
    </dgm:pt>
    <dgm:pt modelId="{09DA7E74-7408-48FF-8F99-567DBF801625}" type="sibTrans" cxnId="{DD31668D-73B9-4628-B868-0926294980AC}">
      <dgm:prSet/>
      <dgm:spPr/>
      <dgm:t>
        <a:bodyPr/>
        <a:lstStyle/>
        <a:p>
          <a:endParaRPr lang="en-US"/>
        </a:p>
      </dgm:t>
    </dgm:pt>
    <dgm:pt modelId="{BB1A20EB-5845-4C7E-AE41-B04F5EA45143}" type="pres">
      <dgm:prSet presAssocID="{3CFA042A-A462-47A8-BE90-4DAD63D0C239}" presName="linear" presStyleCnt="0">
        <dgm:presLayoutVars>
          <dgm:dir/>
          <dgm:animLvl val="lvl"/>
          <dgm:resizeHandles val="exact"/>
        </dgm:presLayoutVars>
      </dgm:prSet>
      <dgm:spPr/>
    </dgm:pt>
    <dgm:pt modelId="{0579037F-554F-4348-B841-900B4EAE0CEB}" type="pres">
      <dgm:prSet presAssocID="{7DE0A560-90F1-446F-A992-9A5E85EFB12D}" presName="parentLin" presStyleCnt="0"/>
      <dgm:spPr/>
    </dgm:pt>
    <dgm:pt modelId="{BF9155E4-6BEC-43AA-8BC2-6E090E9F3FCE}" type="pres">
      <dgm:prSet presAssocID="{7DE0A560-90F1-446F-A992-9A5E85EFB12D}" presName="parentLeftMargin" presStyleLbl="node1" presStyleIdx="0" presStyleCnt="2"/>
      <dgm:spPr/>
    </dgm:pt>
    <dgm:pt modelId="{AF56A7FE-75AF-406D-B05C-291916A07B58}" type="pres">
      <dgm:prSet presAssocID="{7DE0A560-90F1-446F-A992-9A5E85EFB12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3196808-5CA5-4049-A2A4-65020587C947}" type="pres">
      <dgm:prSet presAssocID="{7DE0A560-90F1-446F-A992-9A5E85EFB12D}" presName="negativeSpace" presStyleCnt="0"/>
      <dgm:spPr/>
    </dgm:pt>
    <dgm:pt modelId="{CD3FECB6-DF96-481C-8289-D07C85221BF0}" type="pres">
      <dgm:prSet presAssocID="{7DE0A560-90F1-446F-A992-9A5E85EFB12D}" presName="childText" presStyleLbl="conFgAcc1" presStyleIdx="0" presStyleCnt="2">
        <dgm:presLayoutVars>
          <dgm:bulletEnabled val="1"/>
        </dgm:presLayoutVars>
      </dgm:prSet>
      <dgm:spPr/>
    </dgm:pt>
    <dgm:pt modelId="{5601BE83-52A1-4421-B260-8096DD3E5F10}" type="pres">
      <dgm:prSet presAssocID="{9FADD03A-631B-4F51-9274-D7896620CF07}" presName="spaceBetweenRectangles" presStyleCnt="0"/>
      <dgm:spPr/>
    </dgm:pt>
    <dgm:pt modelId="{6DEED2D9-C847-4214-9199-EE0DD6807986}" type="pres">
      <dgm:prSet presAssocID="{2D46FEE6-99CC-4062-83B7-8A67AF4B5240}" presName="parentLin" presStyleCnt="0"/>
      <dgm:spPr/>
    </dgm:pt>
    <dgm:pt modelId="{DE733DF8-2DDD-4B7B-AF49-482F0A423741}" type="pres">
      <dgm:prSet presAssocID="{2D46FEE6-99CC-4062-83B7-8A67AF4B5240}" presName="parentLeftMargin" presStyleLbl="node1" presStyleIdx="0" presStyleCnt="2"/>
      <dgm:spPr/>
    </dgm:pt>
    <dgm:pt modelId="{8F327073-AB40-4F9F-B0CA-27372B6463C1}" type="pres">
      <dgm:prSet presAssocID="{2D46FEE6-99CC-4062-83B7-8A67AF4B524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750EE26-B99C-4079-B891-76584435B1A9}" type="pres">
      <dgm:prSet presAssocID="{2D46FEE6-99CC-4062-83B7-8A67AF4B5240}" presName="negativeSpace" presStyleCnt="0"/>
      <dgm:spPr/>
    </dgm:pt>
    <dgm:pt modelId="{9D6F0180-346A-4613-B6CA-8F2355FD6479}" type="pres">
      <dgm:prSet presAssocID="{2D46FEE6-99CC-4062-83B7-8A67AF4B524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C0C3504-650E-461C-8FD1-CEAA824AA255}" srcId="{7DE0A560-90F1-446F-A992-9A5E85EFB12D}" destId="{B61795F9-AA9B-4BEB-AF1C-67DF6FE88699}" srcOrd="0" destOrd="0" parTransId="{28AA7952-33BA-4D12-A6EF-FD1E29D3F3BC}" sibTransId="{4A78E901-EDFC-4D6A-9C85-AA5E014D83E5}"/>
    <dgm:cxn modelId="{A79E8506-6D55-4D73-88E0-C7CEA5F446EF}" type="presOf" srcId="{3CFA042A-A462-47A8-BE90-4DAD63D0C239}" destId="{BB1A20EB-5845-4C7E-AE41-B04F5EA45143}" srcOrd="0" destOrd="0" presId="urn:microsoft.com/office/officeart/2005/8/layout/list1"/>
    <dgm:cxn modelId="{B1DA781B-3A3B-4A97-9EF9-31EACD5BABC3}" type="presOf" srcId="{7DE0A560-90F1-446F-A992-9A5E85EFB12D}" destId="{BF9155E4-6BEC-43AA-8BC2-6E090E9F3FCE}" srcOrd="0" destOrd="0" presId="urn:microsoft.com/office/officeart/2005/8/layout/list1"/>
    <dgm:cxn modelId="{1E71DA1D-791E-4813-A228-889125DC0246}" srcId="{2D46FEE6-99CC-4062-83B7-8A67AF4B5240}" destId="{8A0AA802-075C-4BD6-AC99-4EA4F7177221}" srcOrd="0" destOrd="0" parTransId="{E296D91E-5A7C-4EA4-A529-C720A9FF5E7E}" sibTransId="{F95A13A5-1E50-4183-ABCC-42866291743F}"/>
    <dgm:cxn modelId="{53BAF824-0CB5-463A-B61B-C63895C7D21F}" type="presOf" srcId="{8A0AA802-075C-4BD6-AC99-4EA4F7177221}" destId="{9D6F0180-346A-4613-B6CA-8F2355FD6479}" srcOrd="0" destOrd="0" presId="urn:microsoft.com/office/officeart/2005/8/layout/list1"/>
    <dgm:cxn modelId="{082F474F-2DC6-4559-8D4B-A5007463F9FA}" type="presOf" srcId="{BAB2DB40-E33D-498E-B7B3-8A9D153AE5B0}" destId="{9D6F0180-346A-4613-B6CA-8F2355FD6479}" srcOrd="0" destOrd="1" presId="urn:microsoft.com/office/officeart/2005/8/layout/list1"/>
    <dgm:cxn modelId="{74C35D7C-500F-458F-BBCB-3A272EE5FD6C}" type="presOf" srcId="{7DE0A560-90F1-446F-A992-9A5E85EFB12D}" destId="{AF56A7FE-75AF-406D-B05C-291916A07B58}" srcOrd="1" destOrd="0" presId="urn:microsoft.com/office/officeart/2005/8/layout/list1"/>
    <dgm:cxn modelId="{528BFB82-2FBE-490D-8F54-2F17746E8C5D}" srcId="{3CFA042A-A462-47A8-BE90-4DAD63D0C239}" destId="{2D46FEE6-99CC-4062-83B7-8A67AF4B5240}" srcOrd="1" destOrd="0" parTransId="{9D445F39-D022-4C60-A0A7-21300D249D78}" sibTransId="{A7F74EA1-FCE9-4BCA-B1B4-0B103DA15B0D}"/>
    <dgm:cxn modelId="{F5188A84-3BF1-4D66-BCAA-765EA5355991}" type="presOf" srcId="{B61795F9-AA9B-4BEB-AF1C-67DF6FE88699}" destId="{CD3FECB6-DF96-481C-8289-D07C85221BF0}" srcOrd="0" destOrd="0" presId="urn:microsoft.com/office/officeart/2005/8/layout/list1"/>
    <dgm:cxn modelId="{00AD4789-1063-4340-90E5-ACB393769418}" type="presOf" srcId="{2D46FEE6-99CC-4062-83B7-8A67AF4B5240}" destId="{8F327073-AB40-4F9F-B0CA-27372B6463C1}" srcOrd="1" destOrd="0" presId="urn:microsoft.com/office/officeart/2005/8/layout/list1"/>
    <dgm:cxn modelId="{DD31668D-73B9-4628-B868-0926294980AC}" srcId="{2D46FEE6-99CC-4062-83B7-8A67AF4B5240}" destId="{BAB2DB40-E33D-498E-B7B3-8A9D153AE5B0}" srcOrd="1" destOrd="0" parTransId="{322E1BA1-9D1F-43BF-87EA-8CCEAFEB146C}" sibTransId="{09DA7E74-7408-48FF-8F99-567DBF801625}"/>
    <dgm:cxn modelId="{897DBCA5-42CD-4FC3-A6FE-F6EBB2ADF992}" type="presOf" srcId="{2D46FEE6-99CC-4062-83B7-8A67AF4B5240}" destId="{DE733DF8-2DDD-4B7B-AF49-482F0A423741}" srcOrd="0" destOrd="0" presId="urn:microsoft.com/office/officeart/2005/8/layout/list1"/>
    <dgm:cxn modelId="{934909D6-600B-4A76-8094-5B353167107A}" srcId="{3CFA042A-A462-47A8-BE90-4DAD63D0C239}" destId="{7DE0A560-90F1-446F-A992-9A5E85EFB12D}" srcOrd="0" destOrd="0" parTransId="{DC1339BC-4D99-465C-83D4-5862A9754E00}" sibTransId="{9FADD03A-631B-4F51-9274-D7896620CF07}"/>
    <dgm:cxn modelId="{3FC0422F-A874-4367-BAAC-36F49A0CB735}" type="presParOf" srcId="{BB1A20EB-5845-4C7E-AE41-B04F5EA45143}" destId="{0579037F-554F-4348-B841-900B4EAE0CEB}" srcOrd="0" destOrd="0" presId="urn:microsoft.com/office/officeart/2005/8/layout/list1"/>
    <dgm:cxn modelId="{A1D4124D-715F-4414-AA4C-1119230F99CA}" type="presParOf" srcId="{0579037F-554F-4348-B841-900B4EAE0CEB}" destId="{BF9155E4-6BEC-43AA-8BC2-6E090E9F3FCE}" srcOrd="0" destOrd="0" presId="urn:microsoft.com/office/officeart/2005/8/layout/list1"/>
    <dgm:cxn modelId="{EF534682-1402-47EF-B4C1-8A6E6369EBF1}" type="presParOf" srcId="{0579037F-554F-4348-B841-900B4EAE0CEB}" destId="{AF56A7FE-75AF-406D-B05C-291916A07B58}" srcOrd="1" destOrd="0" presId="urn:microsoft.com/office/officeart/2005/8/layout/list1"/>
    <dgm:cxn modelId="{414F6771-1EB8-42C9-B708-7E854C76DC6C}" type="presParOf" srcId="{BB1A20EB-5845-4C7E-AE41-B04F5EA45143}" destId="{E3196808-5CA5-4049-A2A4-65020587C947}" srcOrd="1" destOrd="0" presId="urn:microsoft.com/office/officeart/2005/8/layout/list1"/>
    <dgm:cxn modelId="{92F73470-60E2-4010-A24A-035892593CEC}" type="presParOf" srcId="{BB1A20EB-5845-4C7E-AE41-B04F5EA45143}" destId="{CD3FECB6-DF96-481C-8289-D07C85221BF0}" srcOrd="2" destOrd="0" presId="urn:microsoft.com/office/officeart/2005/8/layout/list1"/>
    <dgm:cxn modelId="{1A38A113-EBAB-4DD6-9544-43CD347F5662}" type="presParOf" srcId="{BB1A20EB-5845-4C7E-AE41-B04F5EA45143}" destId="{5601BE83-52A1-4421-B260-8096DD3E5F10}" srcOrd="3" destOrd="0" presId="urn:microsoft.com/office/officeart/2005/8/layout/list1"/>
    <dgm:cxn modelId="{6B068F4E-0CB0-44EB-961B-C11BC5C5B89D}" type="presParOf" srcId="{BB1A20EB-5845-4C7E-AE41-B04F5EA45143}" destId="{6DEED2D9-C847-4214-9199-EE0DD6807986}" srcOrd="4" destOrd="0" presId="urn:microsoft.com/office/officeart/2005/8/layout/list1"/>
    <dgm:cxn modelId="{462A78CF-71E7-48C6-9AC0-4877E73B72A7}" type="presParOf" srcId="{6DEED2D9-C847-4214-9199-EE0DD6807986}" destId="{DE733DF8-2DDD-4B7B-AF49-482F0A423741}" srcOrd="0" destOrd="0" presId="urn:microsoft.com/office/officeart/2005/8/layout/list1"/>
    <dgm:cxn modelId="{259E2880-39C6-4202-ACCA-0034661491F7}" type="presParOf" srcId="{6DEED2D9-C847-4214-9199-EE0DD6807986}" destId="{8F327073-AB40-4F9F-B0CA-27372B6463C1}" srcOrd="1" destOrd="0" presId="urn:microsoft.com/office/officeart/2005/8/layout/list1"/>
    <dgm:cxn modelId="{3F1441B7-6014-4377-ADF9-28342417CE19}" type="presParOf" srcId="{BB1A20EB-5845-4C7E-AE41-B04F5EA45143}" destId="{1750EE26-B99C-4079-B891-76584435B1A9}" srcOrd="5" destOrd="0" presId="urn:microsoft.com/office/officeart/2005/8/layout/list1"/>
    <dgm:cxn modelId="{F6F2DFF7-0861-44C5-B906-EBFE3898559C}" type="presParOf" srcId="{BB1A20EB-5845-4C7E-AE41-B04F5EA45143}" destId="{9D6F0180-346A-4613-B6CA-8F2355FD647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B26424-0597-43D7-8AD3-28AE22C3B1A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0F0D0A-7394-43CD-9EDB-6E94E759A1E5}">
      <dgm:prSet phldrT="[Text]" custT="1"/>
      <dgm:spPr/>
      <dgm:t>
        <a:bodyPr/>
        <a:lstStyle/>
        <a:p>
          <a:r>
            <a:rPr lang="en-US" sz="40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Advantages of a Rolling Forecast</a:t>
          </a:r>
        </a:p>
      </dgm:t>
    </dgm:pt>
    <dgm:pt modelId="{9EE42A37-C548-4BE9-BEC0-AFB4DC59CA1F}" type="parTrans" cxnId="{C13B59AD-6816-45A7-B265-B0D038091FF1}">
      <dgm:prSet/>
      <dgm:spPr/>
      <dgm:t>
        <a:bodyPr/>
        <a:lstStyle/>
        <a:p>
          <a:endParaRPr lang="en-US"/>
        </a:p>
      </dgm:t>
    </dgm:pt>
    <dgm:pt modelId="{E2B27796-CA04-47B4-B95E-B062B2472555}" type="sibTrans" cxnId="{C13B59AD-6816-45A7-B265-B0D038091FF1}">
      <dgm:prSet/>
      <dgm:spPr/>
      <dgm:t>
        <a:bodyPr/>
        <a:lstStyle/>
        <a:p>
          <a:endParaRPr lang="en-US"/>
        </a:p>
      </dgm:t>
    </dgm:pt>
    <dgm:pt modelId="{2B0E2ACE-C7FB-4352-BC6F-96163812844C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Accuracy in predicting budgetary needs </a:t>
          </a:r>
        </a:p>
      </dgm:t>
    </dgm:pt>
    <dgm:pt modelId="{2DBFD2FA-5618-43A5-AD8E-71BED061DB3F}" type="parTrans" cxnId="{DB3501DB-09BD-429D-8C20-A0B1412EFF75}">
      <dgm:prSet/>
      <dgm:spPr/>
      <dgm:t>
        <a:bodyPr/>
        <a:lstStyle/>
        <a:p>
          <a:endParaRPr lang="en-US"/>
        </a:p>
      </dgm:t>
    </dgm:pt>
    <dgm:pt modelId="{AAF5F465-F7A4-4125-8CF8-EC7392819F47}" type="sibTrans" cxnId="{DB3501DB-09BD-429D-8C20-A0B1412EFF75}">
      <dgm:prSet/>
      <dgm:spPr/>
      <dgm:t>
        <a:bodyPr/>
        <a:lstStyle/>
        <a:p>
          <a:endParaRPr lang="en-US"/>
        </a:p>
      </dgm:t>
    </dgm:pt>
    <dgm:pt modelId="{50AD4F1D-35FE-4B5C-8069-AA7C4D4EECA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Driver-based functionality to integrate goal driven information </a:t>
          </a:r>
        </a:p>
      </dgm:t>
    </dgm:pt>
    <dgm:pt modelId="{78FAF109-7B0C-4D21-A161-95B5288FD4C9}" type="parTrans" cxnId="{F404DA80-3C59-432B-9E2C-79CA23D8B08F}">
      <dgm:prSet/>
      <dgm:spPr/>
      <dgm:t>
        <a:bodyPr/>
        <a:lstStyle/>
        <a:p>
          <a:endParaRPr lang="en-US"/>
        </a:p>
      </dgm:t>
    </dgm:pt>
    <dgm:pt modelId="{12EFF941-06D7-4194-BFE7-CFD6B717A0DF}" type="sibTrans" cxnId="{F404DA80-3C59-432B-9E2C-79CA23D8B08F}">
      <dgm:prSet/>
      <dgm:spPr/>
      <dgm:t>
        <a:bodyPr/>
        <a:lstStyle/>
        <a:p>
          <a:endParaRPr lang="en-US"/>
        </a:p>
      </dgm:t>
    </dgm:pt>
    <dgm:pt modelId="{1327F06F-D1D5-414F-85A8-CBE73715807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Flexibility to adjust to industry and organizational changes</a:t>
          </a:r>
        </a:p>
      </dgm:t>
    </dgm:pt>
    <dgm:pt modelId="{64169384-0CBB-45BF-A651-28455E1DA26B}" type="parTrans" cxnId="{A23972CD-4CA6-4B7A-A2DB-DAC617CFB339}">
      <dgm:prSet/>
      <dgm:spPr/>
      <dgm:t>
        <a:bodyPr/>
        <a:lstStyle/>
        <a:p>
          <a:endParaRPr lang="en-US"/>
        </a:p>
      </dgm:t>
    </dgm:pt>
    <dgm:pt modelId="{36A32FCB-DD3F-4AB6-8097-C0E5A2DEA2CE}" type="sibTrans" cxnId="{A23972CD-4CA6-4B7A-A2DB-DAC617CFB339}">
      <dgm:prSet/>
      <dgm:spPr/>
      <dgm:t>
        <a:bodyPr/>
        <a:lstStyle/>
        <a:p>
          <a:endParaRPr lang="en-US"/>
        </a:p>
      </dgm:t>
    </dgm:pt>
    <dgm:pt modelId="{16F3EA25-96BC-4132-9252-FF11509EBCCB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Automation and ease-of-use </a:t>
          </a:r>
        </a:p>
      </dgm:t>
    </dgm:pt>
    <dgm:pt modelId="{FFBFDA79-DC53-4F0F-9FEC-BB2CC72B277B}" type="parTrans" cxnId="{4322DB73-3461-437D-8E8A-E6A74C8C4820}">
      <dgm:prSet/>
      <dgm:spPr/>
      <dgm:t>
        <a:bodyPr/>
        <a:lstStyle/>
        <a:p>
          <a:endParaRPr lang="en-US"/>
        </a:p>
      </dgm:t>
    </dgm:pt>
    <dgm:pt modelId="{B87A6E38-BE0F-4C5A-BD19-470BFEE68822}" type="sibTrans" cxnId="{4322DB73-3461-437D-8E8A-E6A74C8C4820}">
      <dgm:prSet/>
      <dgm:spPr/>
      <dgm:t>
        <a:bodyPr/>
        <a:lstStyle/>
        <a:p>
          <a:endParaRPr lang="en-US"/>
        </a:p>
      </dgm:t>
    </dgm:pt>
    <dgm:pt modelId="{FF60EAB5-8D8B-4493-BD4B-E40FB4E885AE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Decision-making tool (what-if scenarios and goal seeking) </a:t>
          </a:r>
        </a:p>
      </dgm:t>
    </dgm:pt>
    <dgm:pt modelId="{3293C543-5095-4058-BA0E-3F1E34C1DA08}" type="parTrans" cxnId="{631985A4-5637-4F07-9FE2-73A612FCEBAD}">
      <dgm:prSet/>
      <dgm:spPr/>
      <dgm:t>
        <a:bodyPr/>
        <a:lstStyle/>
        <a:p>
          <a:endParaRPr lang="en-US"/>
        </a:p>
      </dgm:t>
    </dgm:pt>
    <dgm:pt modelId="{515C96EB-148A-4944-A56E-A16317B2A465}" type="sibTrans" cxnId="{631985A4-5637-4F07-9FE2-73A612FCEBAD}">
      <dgm:prSet/>
      <dgm:spPr/>
      <dgm:t>
        <a:bodyPr/>
        <a:lstStyle/>
        <a:p>
          <a:endParaRPr lang="en-US"/>
        </a:p>
      </dgm:t>
    </dgm:pt>
    <dgm:pt modelId="{AE6B4102-68B7-41B0-A332-24BE0DCE0035}" type="pres">
      <dgm:prSet presAssocID="{F2B26424-0597-43D7-8AD3-28AE22C3B1A8}" presName="composite" presStyleCnt="0">
        <dgm:presLayoutVars>
          <dgm:chMax val="1"/>
          <dgm:dir/>
          <dgm:resizeHandles val="exact"/>
        </dgm:presLayoutVars>
      </dgm:prSet>
      <dgm:spPr/>
    </dgm:pt>
    <dgm:pt modelId="{3095B781-D8A9-48D7-95C1-26FB2A662587}" type="pres">
      <dgm:prSet presAssocID="{000F0D0A-7394-43CD-9EDB-6E94E759A1E5}" presName="roof" presStyleLbl="dkBgShp" presStyleIdx="0" presStyleCnt="2" custLinFactNeighborX="3629"/>
      <dgm:spPr/>
    </dgm:pt>
    <dgm:pt modelId="{CF72B53D-D269-40E2-AC2E-6EC7080DD402}" type="pres">
      <dgm:prSet presAssocID="{000F0D0A-7394-43CD-9EDB-6E94E759A1E5}" presName="pillars" presStyleCnt="0"/>
      <dgm:spPr/>
    </dgm:pt>
    <dgm:pt modelId="{3DF3D429-49C6-4E10-96D6-A597DE745766}" type="pres">
      <dgm:prSet presAssocID="{000F0D0A-7394-43CD-9EDB-6E94E759A1E5}" presName="pillar1" presStyleLbl="node1" presStyleIdx="0" presStyleCnt="5">
        <dgm:presLayoutVars>
          <dgm:bulletEnabled val="1"/>
        </dgm:presLayoutVars>
      </dgm:prSet>
      <dgm:spPr/>
    </dgm:pt>
    <dgm:pt modelId="{8D9E56A5-9E1C-4B13-B6D7-C1D10EAF1C4B}" type="pres">
      <dgm:prSet presAssocID="{50AD4F1D-35FE-4B5C-8069-AA7C4D4EECA1}" presName="pillarX" presStyleLbl="node1" presStyleIdx="1" presStyleCnt="5">
        <dgm:presLayoutVars>
          <dgm:bulletEnabled val="1"/>
        </dgm:presLayoutVars>
      </dgm:prSet>
      <dgm:spPr/>
    </dgm:pt>
    <dgm:pt modelId="{68E0675C-86A0-45EE-94AE-37DBF121F56C}" type="pres">
      <dgm:prSet presAssocID="{1327F06F-D1D5-414F-85A8-CBE737158070}" presName="pillarX" presStyleLbl="node1" presStyleIdx="2" presStyleCnt="5">
        <dgm:presLayoutVars>
          <dgm:bulletEnabled val="1"/>
        </dgm:presLayoutVars>
      </dgm:prSet>
      <dgm:spPr/>
    </dgm:pt>
    <dgm:pt modelId="{91074E84-88DD-4787-ADAE-455C90C8BACF}" type="pres">
      <dgm:prSet presAssocID="{16F3EA25-96BC-4132-9252-FF11509EBCCB}" presName="pillarX" presStyleLbl="node1" presStyleIdx="3" presStyleCnt="5">
        <dgm:presLayoutVars>
          <dgm:bulletEnabled val="1"/>
        </dgm:presLayoutVars>
      </dgm:prSet>
      <dgm:spPr/>
    </dgm:pt>
    <dgm:pt modelId="{43C20A26-0ED8-4DE4-928B-864129B07312}" type="pres">
      <dgm:prSet presAssocID="{FF60EAB5-8D8B-4493-BD4B-E40FB4E885AE}" presName="pillarX" presStyleLbl="node1" presStyleIdx="4" presStyleCnt="5">
        <dgm:presLayoutVars>
          <dgm:bulletEnabled val="1"/>
        </dgm:presLayoutVars>
      </dgm:prSet>
      <dgm:spPr/>
    </dgm:pt>
    <dgm:pt modelId="{7603E74A-EE86-4901-8DFA-6147DC771547}" type="pres">
      <dgm:prSet presAssocID="{000F0D0A-7394-43CD-9EDB-6E94E759A1E5}" presName="base" presStyleLbl="dkBgShp" presStyleIdx="1" presStyleCnt="2"/>
      <dgm:spPr/>
    </dgm:pt>
  </dgm:ptLst>
  <dgm:cxnLst>
    <dgm:cxn modelId="{B388D713-3146-4EF0-BBCE-1DED492F4BFC}" type="presOf" srcId="{1327F06F-D1D5-414F-85A8-CBE737158070}" destId="{68E0675C-86A0-45EE-94AE-37DBF121F56C}" srcOrd="0" destOrd="0" presId="urn:microsoft.com/office/officeart/2005/8/layout/hList3"/>
    <dgm:cxn modelId="{C1B20A26-1481-4E1D-A377-7FA7ABB49CEA}" type="presOf" srcId="{16F3EA25-96BC-4132-9252-FF11509EBCCB}" destId="{91074E84-88DD-4787-ADAE-455C90C8BACF}" srcOrd="0" destOrd="0" presId="urn:microsoft.com/office/officeart/2005/8/layout/hList3"/>
    <dgm:cxn modelId="{DE49912D-8F21-4134-8CBE-3F362F62EB92}" type="presOf" srcId="{F2B26424-0597-43D7-8AD3-28AE22C3B1A8}" destId="{AE6B4102-68B7-41B0-A332-24BE0DCE0035}" srcOrd="0" destOrd="0" presId="urn:microsoft.com/office/officeart/2005/8/layout/hList3"/>
    <dgm:cxn modelId="{4322DB73-3461-437D-8E8A-E6A74C8C4820}" srcId="{000F0D0A-7394-43CD-9EDB-6E94E759A1E5}" destId="{16F3EA25-96BC-4132-9252-FF11509EBCCB}" srcOrd="3" destOrd="0" parTransId="{FFBFDA79-DC53-4F0F-9FEC-BB2CC72B277B}" sibTransId="{B87A6E38-BE0F-4C5A-BD19-470BFEE68822}"/>
    <dgm:cxn modelId="{F404DA80-3C59-432B-9E2C-79CA23D8B08F}" srcId="{000F0D0A-7394-43CD-9EDB-6E94E759A1E5}" destId="{50AD4F1D-35FE-4B5C-8069-AA7C4D4EECA1}" srcOrd="1" destOrd="0" parTransId="{78FAF109-7B0C-4D21-A161-95B5288FD4C9}" sibTransId="{12EFF941-06D7-4194-BFE7-CFD6B717A0DF}"/>
    <dgm:cxn modelId="{34F7CD8D-B73C-4E66-ACCF-19EA5A095F5D}" type="presOf" srcId="{FF60EAB5-8D8B-4493-BD4B-E40FB4E885AE}" destId="{43C20A26-0ED8-4DE4-928B-864129B07312}" srcOrd="0" destOrd="0" presId="urn:microsoft.com/office/officeart/2005/8/layout/hList3"/>
    <dgm:cxn modelId="{631985A4-5637-4F07-9FE2-73A612FCEBAD}" srcId="{000F0D0A-7394-43CD-9EDB-6E94E759A1E5}" destId="{FF60EAB5-8D8B-4493-BD4B-E40FB4E885AE}" srcOrd="4" destOrd="0" parTransId="{3293C543-5095-4058-BA0E-3F1E34C1DA08}" sibTransId="{515C96EB-148A-4944-A56E-A16317B2A465}"/>
    <dgm:cxn modelId="{C13B59AD-6816-45A7-B265-B0D038091FF1}" srcId="{F2B26424-0597-43D7-8AD3-28AE22C3B1A8}" destId="{000F0D0A-7394-43CD-9EDB-6E94E759A1E5}" srcOrd="0" destOrd="0" parTransId="{9EE42A37-C548-4BE9-BEC0-AFB4DC59CA1F}" sibTransId="{E2B27796-CA04-47B4-B95E-B062B2472555}"/>
    <dgm:cxn modelId="{4D5770B4-84DB-4847-AA01-7D85A87844DD}" type="presOf" srcId="{000F0D0A-7394-43CD-9EDB-6E94E759A1E5}" destId="{3095B781-D8A9-48D7-95C1-26FB2A662587}" srcOrd="0" destOrd="0" presId="urn:microsoft.com/office/officeart/2005/8/layout/hList3"/>
    <dgm:cxn modelId="{6EF5E4C2-CEFD-4615-BFE0-8263DC885004}" type="presOf" srcId="{2B0E2ACE-C7FB-4352-BC6F-96163812844C}" destId="{3DF3D429-49C6-4E10-96D6-A597DE745766}" srcOrd="0" destOrd="0" presId="urn:microsoft.com/office/officeart/2005/8/layout/hList3"/>
    <dgm:cxn modelId="{A23972CD-4CA6-4B7A-A2DB-DAC617CFB339}" srcId="{000F0D0A-7394-43CD-9EDB-6E94E759A1E5}" destId="{1327F06F-D1D5-414F-85A8-CBE737158070}" srcOrd="2" destOrd="0" parTransId="{64169384-0CBB-45BF-A651-28455E1DA26B}" sibTransId="{36A32FCB-DD3F-4AB6-8097-C0E5A2DEA2CE}"/>
    <dgm:cxn modelId="{2082AFD0-4360-48FB-BCE9-9F52C4E475BB}" type="presOf" srcId="{50AD4F1D-35FE-4B5C-8069-AA7C4D4EECA1}" destId="{8D9E56A5-9E1C-4B13-B6D7-C1D10EAF1C4B}" srcOrd="0" destOrd="0" presId="urn:microsoft.com/office/officeart/2005/8/layout/hList3"/>
    <dgm:cxn modelId="{DB3501DB-09BD-429D-8C20-A0B1412EFF75}" srcId="{000F0D0A-7394-43CD-9EDB-6E94E759A1E5}" destId="{2B0E2ACE-C7FB-4352-BC6F-96163812844C}" srcOrd="0" destOrd="0" parTransId="{2DBFD2FA-5618-43A5-AD8E-71BED061DB3F}" sibTransId="{AAF5F465-F7A4-4125-8CF8-EC7392819F47}"/>
    <dgm:cxn modelId="{1C286079-4B96-4913-9B56-DDA7EFE93BB4}" type="presParOf" srcId="{AE6B4102-68B7-41B0-A332-24BE0DCE0035}" destId="{3095B781-D8A9-48D7-95C1-26FB2A662587}" srcOrd="0" destOrd="0" presId="urn:microsoft.com/office/officeart/2005/8/layout/hList3"/>
    <dgm:cxn modelId="{DE89B30A-5CC5-4733-A3E4-4A0506DBA4B8}" type="presParOf" srcId="{AE6B4102-68B7-41B0-A332-24BE0DCE0035}" destId="{CF72B53D-D269-40E2-AC2E-6EC7080DD402}" srcOrd="1" destOrd="0" presId="urn:microsoft.com/office/officeart/2005/8/layout/hList3"/>
    <dgm:cxn modelId="{71760EF7-6CED-4906-9C48-9C927A40F541}" type="presParOf" srcId="{CF72B53D-D269-40E2-AC2E-6EC7080DD402}" destId="{3DF3D429-49C6-4E10-96D6-A597DE745766}" srcOrd="0" destOrd="0" presId="urn:microsoft.com/office/officeart/2005/8/layout/hList3"/>
    <dgm:cxn modelId="{9A03143C-78FB-4AAB-A5E4-F3B800EF46D2}" type="presParOf" srcId="{CF72B53D-D269-40E2-AC2E-6EC7080DD402}" destId="{8D9E56A5-9E1C-4B13-B6D7-C1D10EAF1C4B}" srcOrd="1" destOrd="0" presId="urn:microsoft.com/office/officeart/2005/8/layout/hList3"/>
    <dgm:cxn modelId="{13C758E2-5FE2-4C50-9AD8-6AEDFFBB8D98}" type="presParOf" srcId="{CF72B53D-D269-40E2-AC2E-6EC7080DD402}" destId="{68E0675C-86A0-45EE-94AE-37DBF121F56C}" srcOrd="2" destOrd="0" presId="urn:microsoft.com/office/officeart/2005/8/layout/hList3"/>
    <dgm:cxn modelId="{F43AE138-34BA-432F-B87C-414BC95AC28E}" type="presParOf" srcId="{CF72B53D-D269-40E2-AC2E-6EC7080DD402}" destId="{91074E84-88DD-4787-ADAE-455C90C8BACF}" srcOrd="3" destOrd="0" presId="urn:microsoft.com/office/officeart/2005/8/layout/hList3"/>
    <dgm:cxn modelId="{11F68285-0EAD-4501-943E-ADB4BBFF6B36}" type="presParOf" srcId="{CF72B53D-D269-40E2-AC2E-6EC7080DD402}" destId="{43C20A26-0ED8-4DE4-928B-864129B07312}" srcOrd="4" destOrd="0" presId="urn:microsoft.com/office/officeart/2005/8/layout/hList3"/>
    <dgm:cxn modelId="{7D16A550-96C3-44CF-B2AD-8649CE646651}" type="presParOf" srcId="{AE6B4102-68B7-41B0-A332-24BE0DCE0035}" destId="{7603E74A-EE86-4901-8DFA-6147DC77154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69877D-053C-4733-88C4-69A3CEED53A1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/>
    </dgm:pt>
    <dgm:pt modelId="{844B5315-8E27-4121-9BA9-61652C4EB416}">
      <dgm:prSet phldrT="[Text]" custT="1"/>
      <dgm:spPr/>
      <dgm:t>
        <a:bodyPr/>
        <a:lstStyle/>
        <a:p>
          <a:r>
            <a:rPr lang="en-US" sz="2000" b="1" dirty="0"/>
            <a:t>Quantitative</a:t>
          </a:r>
        </a:p>
        <a:p>
          <a:r>
            <a:rPr lang="en-US" sz="1400" dirty="0"/>
            <a:t>historical actuals</a:t>
          </a:r>
        </a:p>
        <a:p>
          <a:r>
            <a:rPr lang="en-US" sz="1400" dirty="0"/>
            <a:t>(statistical data)</a:t>
          </a:r>
        </a:p>
      </dgm:t>
    </dgm:pt>
    <dgm:pt modelId="{0A0F35DA-79F2-422B-B80D-27AEDF840BFE}" type="parTrans" cxnId="{D230348F-F9F6-4C3A-90F1-482AF6697EDF}">
      <dgm:prSet/>
      <dgm:spPr/>
      <dgm:t>
        <a:bodyPr/>
        <a:lstStyle/>
        <a:p>
          <a:endParaRPr lang="en-US"/>
        </a:p>
      </dgm:t>
    </dgm:pt>
    <dgm:pt modelId="{47EB1748-5E05-4A20-A207-1BB4ABC7D6FD}" type="sibTrans" cxnId="{D230348F-F9F6-4C3A-90F1-482AF6697EDF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6FDE0F95-41C1-4041-A58D-D54ACC9A854D}">
      <dgm:prSet phldrT="[Text]" custT="1"/>
      <dgm:spPr/>
      <dgm:t>
        <a:bodyPr/>
        <a:lstStyle/>
        <a:p>
          <a:r>
            <a:rPr lang="en-US" sz="2000" b="1" dirty="0"/>
            <a:t>Qualitative</a:t>
          </a:r>
        </a:p>
        <a:p>
          <a:r>
            <a:rPr lang="en-US" sz="1400" b="0" dirty="0"/>
            <a:t>assumptions</a:t>
          </a:r>
        </a:p>
        <a:p>
          <a:r>
            <a:rPr lang="en-US" sz="1400" b="0" dirty="0"/>
            <a:t>(non-statistical data)</a:t>
          </a:r>
        </a:p>
      </dgm:t>
    </dgm:pt>
    <dgm:pt modelId="{BACF794F-8EED-44B3-B3A7-EBA99F272157}" type="parTrans" cxnId="{B029A78F-1C7A-4770-BBAF-CFB0098488CA}">
      <dgm:prSet/>
      <dgm:spPr/>
      <dgm:t>
        <a:bodyPr/>
        <a:lstStyle/>
        <a:p>
          <a:endParaRPr lang="en-US"/>
        </a:p>
      </dgm:t>
    </dgm:pt>
    <dgm:pt modelId="{3388415B-2427-4000-86E9-154E8F724E63}" type="sibTrans" cxnId="{B029A78F-1C7A-4770-BBAF-CFB0098488CA}">
      <dgm:prSet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55A3DB13-EB99-48F4-971A-DBFEFBD79BE9}">
      <dgm:prSet phldrT="[Text]"/>
      <dgm:spPr/>
      <dgm:t>
        <a:bodyPr/>
        <a:lstStyle/>
        <a:p>
          <a:r>
            <a:rPr lang="en-US" dirty="0"/>
            <a:t>Rolling Forecast</a:t>
          </a:r>
        </a:p>
      </dgm:t>
    </dgm:pt>
    <dgm:pt modelId="{6B950FD4-B4A5-4346-B2E8-1C09685427E1}" type="parTrans" cxnId="{7C237117-E1F4-43A0-875E-9E631A28268B}">
      <dgm:prSet/>
      <dgm:spPr/>
      <dgm:t>
        <a:bodyPr/>
        <a:lstStyle/>
        <a:p>
          <a:endParaRPr lang="en-US"/>
        </a:p>
      </dgm:t>
    </dgm:pt>
    <dgm:pt modelId="{656C982D-E125-4157-9137-6725B8AAC932}" type="sibTrans" cxnId="{7C237117-E1F4-43A0-875E-9E631A28268B}">
      <dgm:prSet/>
      <dgm:spPr/>
      <dgm:t>
        <a:bodyPr/>
        <a:lstStyle/>
        <a:p>
          <a:endParaRPr lang="en-US"/>
        </a:p>
      </dgm:t>
    </dgm:pt>
    <dgm:pt modelId="{CCC85F69-5EC8-49BC-BA3E-32B763350F50}" type="pres">
      <dgm:prSet presAssocID="{2269877D-053C-4733-88C4-69A3CEED53A1}" presName="Name0" presStyleCnt="0">
        <dgm:presLayoutVars>
          <dgm:dir/>
          <dgm:resizeHandles val="exact"/>
        </dgm:presLayoutVars>
      </dgm:prSet>
      <dgm:spPr/>
    </dgm:pt>
    <dgm:pt modelId="{A63300A1-1109-488C-9C3C-1DA7307D33BB}" type="pres">
      <dgm:prSet presAssocID="{2269877D-053C-4733-88C4-69A3CEED53A1}" presName="vNodes" presStyleCnt="0"/>
      <dgm:spPr/>
    </dgm:pt>
    <dgm:pt modelId="{606BD13D-A2EA-4762-BF09-03062039033F}" type="pres">
      <dgm:prSet presAssocID="{844B5315-8E27-4121-9BA9-61652C4EB416}" presName="node" presStyleLbl="node1" presStyleIdx="0" presStyleCnt="3" custScaleX="182927">
        <dgm:presLayoutVars>
          <dgm:bulletEnabled val="1"/>
        </dgm:presLayoutVars>
      </dgm:prSet>
      <dgm:spPr>
        <a:prstGeom prst="roundRect">
          <a:avLst/>
        </a:prstGeom>
      </dgm:spPr>
    </dgm:pt>
    <dgm:pt modelId="{8BA8B543-B2C8-4F44-BB41-40DB7CB471CA}" type="pres">
      <dgm:prSet presAssocID="{47EB1748-5E05-4A20-A207-1BB4ABC7D6FD}" presName="spacerT" presStyleCnt="0"/>
      <dgm:spPr/>
    </dgm:pt>
    <dgm:pt modelId="{C98075ED-93C5-49E3-8606-8B12EB669587}" type="pres">
      <dgm:prSet presAssocID="{47EB1748-5E05-4A20-A207-1BB4ABC7D6FD}" presName="sibTrans" presStyleLbl="sibTrans2D1" presStyleIdx="0" presStyleCnt="2"/>
      <dgm:spPr/>
    </dgm:pt>
    <dgm:pt modelId="{F2D5CD3B-FCE8-4F8A-8FFC-02034931F10A}" type="pres">
      <dgm:prSet presAssocID="{47EB1748-5E05-4A20-A207-1BB4ABC7D6FD}" presName="spacerB" presStyleCnt="0"/>
      <dgm:spPr/>
    </dgm:pt>
    <dgm:pt modelId="{BB96B8FD-B90A-40A7-9378-B540015E89C2}" type="pres">
      <dgm:prSet presAssocID="{6FDE0F95-41C1-4041-A58D-D54ACC9A854D}" presName="node" presStyleLbl="node1" presStyleIdx="1" presStyleCnt="3" custScaleX="182927">
        <dgm:presLayoutVars>
          <dgm:bulletEnabled val="1"/>
        </dgm:presLayoutVars>
      </dgm:prSet>
      <dgm:spPr>
        <a:prstGeom prst="roundRect">
          <a:avLst/>
        </a:prstGeom>
      </dgm:spPr>
    </dgm:pt>
    <dgm:pt modelId="{439A15FD-5221-4F60-8ACF-612B81DDB0E3}" type="pres">
      <dgm:prSet presAssocID="{2269877D-053C-4733-88C4-69A3CEED53A1}" presName="sibTransLast" presStyleLbl="sibTrans2D1" presStyleIdx="1" presStyleCnt="2"/>
      <dgm:spPr/>
    </dgm:pt>
    <dgm:pt modelId="{512789AE-EC42-4455-9FE7-385A1890806C}" type="pres">
      <dgm:prSet presAssocID="{2269877D-053C-4733-88C4-69A3CEED53A1}" presName="connectorText" presStyleLbl="sibTrans2D1" presStyleIdx="1" presStyleCnt="2"/>
      <dgm:spPr/>
    </dgm:pt>
    <dgm:pt modelId="{88C14B96-D351-4445-9F4A-D7F0D77E2A35}" type="pres">
      <dgm:prSet presAssocID="{2269877D-053C-4733-88C4-69A3CEED53A1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C237117-E1F4-43A0-875E-9E631A28268B}" srcId="{2269877D-053C-4733-88C4-69A3CEED53A1}" destId="{55A3DB13-EB99-48F4-971A-DBFEFBD79BE9}" srcOrd="2" destOrd="0" parTransId="{6B950FD4-B4A5-4346-B2E8-1C09685427E1}" sibTransId="{656C982D-E125-4157-9137-6725B8AAC932}"/>
    <dgm:cxn modelId="{B5CFA81A-97B2-4721-A021-46F94788D6FF}" type="presOf" srcId="{3388415B-2427-4000-86E9-154E8F724E63}" destId="{439A15FD-5221-4F60-8ACF-612B81DDB0E3}" srcOrd="0" destOrd="0" presId="urn:microsoft.com/office/officeart/2005/8/layout/equation2"/>
    <dgm:cxn modelId="{BB24F462-1899-4E79-941A-AFDD7979DAF9}" type="presOf" srcId="{844B5315-8E27-4121-9BA9-61652C4EB416}" destId="{606BD13D-A2EA-4762-BF09-03062039033F}" srcOrd="0" destOrd="0" presId="urn:microsoft.com/office/officeart/2005/8/layout/equation2"/>
    <dgm:cxn modelId="{61603F73-A8B1-4E2D-B333-15E1F4542CBD}" type="presOf" srcId="{3388415B-2427-4000-86E9-154E8F724E63}" destId="{512789AE-EC42-4455-9FE7-385A1890806C}" srcOrd="1" destOrd="0" presId="urn:microsoft.com/office/officeart/2005/8/layout/equation2"/>
    <dgm:cxn modelId="{B9257F77-985D-4C4F-9A3B-3851E9E1C4E1}" type="presOf" srcId="{6FDE0F95-41C1-4041-A58D-D54ACC9A854D}" destId="{BB96B8FD-B90A-40A7-9378-B540015E89C2}" srcOrd="0" destOrd="0" presId="urn:microsoft.com/office/officeart/2005/8/layout/equation2"/>
    <dgm:cxn modelId="{D230348F-F9F6-4C3A-90F1-482AF6697EDF}" srcId="{2269877D-053C-4733-88C4-69A3CEED53A1}" destId="{844B5315-8E27-4121-9BA9-61652C4EB416}" srcOrd="0" destOrd="0" parTransId="{0A0F35DA-79F2-422B-B80D-27AEDF840BFE}" sibTransId="{47EB1748-5E05-4A20-A207-1BB4ABC7D6FD}"/>
    <dgm:cxn modelId="{B029A78F-1C7A-4770-BBAF-CFB0098488CA}" srcId="{2269877D-053C-4733-88C4-69A3CEED53A1}" destId="{6FDE0F95-41C1-4041-A58D-D54ACC9A854D}" srcOrd="1" destOrd="0" parTransId="{BACF794F-8EED-44B3-B3A7-EBA99F272157}" sibTransId="{3388415B-2427-4000-86E9-154E8F724E63}"/>
    <dgm:cxn modelId="{1628E6A7-C823-416F-B981-A66E8ECB64BF}" type="presOf" srcId="{47EB1748-5E05-4A20-A207-1BB4ABC7D6FD}" destId="{C98075ED-93C5-49E3-8606-8B12EB669587}" srcOrd="0" destOrd="0" presId="urn:microsoft.com/office/officeart/2005/8/layout/equation2"/>
    <dgm:cxn modelId="{D7B5A7EB-89BF-4881-951B-9B49A26E7A2C}" type="presOf" srcId="{55A3DB13-EB99-48F4-971A-DBFEFBD79BE9}" destId="{88C14B96-D351-4445-9F4A-D7F0D77E2A35}" srcOrd="0" destOrd="0" presId="urn:microsoft.com/office/officeart/2005/8/layout/equation2"/>
    <dgm:cxn modelId="{80E503F3-F766-4125-9EAE-0C8BD971CEE0}" type="presOf" srcId="{2269877D-053C-4733-88C4-69A3CEED53A1}" destId="{CCC85F69-5EC8-49BC-BA3E-32B763350F50}" srcOrd="0" destOrd="0" presId="urn:microsoft.com/office/officeart/2005/8/layout/equation2"/>
    <dgm:cxn modelId="{4BD074C0-9227-408B-A2CF-3DDC23D1DCF6}" type="presParOf" srcId="{CCC85F69-5EC8-49BC-BA3E-32B763350F50}" destId="{A63300A1-1109-488C-9C3C-1DA7307D33BB}" srcOrd="0" destOrd="0" presId="urn:microsoft.com/office/officeart/2005/8/layout/equation2"/>
    <dgm:cxn modelId="{DD6E3EAD-C357-4263-9AA5-4E5FB5593116}" type="presParOf" srcId="{A63300A1-1109-488C-9C3C-1DA7307D33BB}" destId="{606BD13D-A2EA-4762-BF09-03062039033F}" srcOrd="0" destOrd="0" presId="urn:microsoft.com/office/officeart/2005/8/layout/equation2"/>
    <dgm:cxn modelId="{C419E6B1-6C05-4478-95EF-6AC1D0B513F9}" type="presParOf" srcId="{A63300A1-1109-488C-9C3C-1DA7307D33BB}" destId="{8BA8B543-B2C8-4F44-BB41-40DB7CB471CA}" srcOrd="1" destOrd="0" presId="urn:microsoft.com/office/officeart/2005/8/layout/equation2"/>
    <dgm:cxn modelId="{40AF84B2-6799-45A4-A694-5FA0EF477FA9}" type="presParOf" srcId="{A63300A1-1109-488C-9C3C-1DA7307D33BB}" destId="{C98075ED-93C5-49E3-8606-8B12EB669587}" srcOrd="2" destOrd="0" presId="urn:microsoft.com/office/officeart/2005/8/layout/equation2"/>
    <dgm:cxn modelId="{92727DDA-ED11-483A-AEA9-A0503D1E6C35}" type="presParOf" srcId="{A63300A1-1109-488C-9C3C-1DA7307D33BB}" destId="{F2D5CD3B-FCE8-4F8A-8FFC-02034931F10A}" srcOrd="3" destOrd="0" presId="urn:microsoft.com/office/officeart/2005/8/layout/equation2"/>
    <dgm:cxn modelId="{FC44D08A-E174-49B8-AB65-1B78910D8B8D}" type="presParOf" srcId="{A63300A1-1109-488C-9C3C-1DA7307D33BB}" destId="{BB96B8FD-B90A-40A7-9378-B540015E89C2}" srcOrd="4" destOrd="0" presId="urn:microsoft.com/office/officeart/2005/8/layout/equation2"/>
    <dgm:cxn modelId="{CAC433F5-2DD5-4FC7-9482-97C500E8AE05}" type="presParOf" srcId="{CCC85F69-5EC8-49BC-BA3E-32B763350F50}" destId="{439A15FD-5221-4F60-8ACF-612B81DDB0E3}" srcOrd="1" destOrd="0" presId="urn:microsoft.com/office/officeart/2005/8/layout/equation2"/>
    <dgm:cxn modelId="{03BAFBC8-AF94-4145-A761-DF85B05043D0}" type="presParOf" srcId="{439A15FD-5221-4F60-8ACF-612B81DDB0E3}" destId="{512789AE-EC42-4455-9FE7-385A1890806C}" srcOrd="0" destOrd="0" presId="urn:microsoft.com/office/officeart/2005/8/layout/equation2"/>
    <dgm:cxn modelId="{9D4BC03C-6970-41DA-B53E-611DD3BA312D}" type="presParOf" srcId="{CCC85F69-5EC8-49BC-BA3E-32B763350F50}" destId="{88C14B96-D351-4445-9F4A-D7F0D77E2A3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57708-00E8-478C-9011-25390B6CE62E}">
      <dsp:nvSpPr>
        <dsp:cNvPr id="0" name=""/>
        <dsp:cNvSpPr/>
      </dsp:nvSpPr>
      <dsp:spPr>
        <a:xfrm>
          <a:off x="0" y="569"/>
          <a:ext cx="987266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872EB3-E30A-4DD7-B50D-B35EACB6E17D}">
      <dsp:nvSpPr>
        <dsp:cNvPr id="0" name=""/>
        <dsp:cNvSpPr/>
      </dsp:nvSpPr>
      <dsp:spPr>
        <a:xfrm>
          <a:off x="0" y="569"/>
          <a:ext cx="9872663" cy="93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Healthcare Services Team</a:t>
          </a:r>
        </a:p>
      </dsp:txBody>
      <dsp:txXfrm>
        <a:off x="0" y="569"/>
        <a:ext cx="9872663" cy="932460"/>
      </dsp:txXfrm>
    </dsp:sp>
    <dsp:sp modelId="{A8A316F1-C4CF-4B14-A004-EBA1E24BC17C}">
      <dsp:nvSpPr>
        <dsp:cNvPr id="0" name=""/>
        <dsp:cNvSpPr/>
      </dsp:nvSpPr>
      <dsp:spPr>
        <a:xfrm>
          <a:off x="0" y="933029"/>
          <a:ext cx="9872663" cy="0"/>
        </a:xfrm>
        <a:prstGeom prst="line">
          <a:avLst/>
        </a:prstGeom>
        <a:solidFill>
          <a:schemeClr val="accent2">
            <a:hueOff val="-6558"/>
            <a:satOff val="89"/>
            <a:lumOff val="-9853"/>
            <a:alphaOff val="0"/>
          </a:schemeClr>
        </a:solidFill>
        <a:ln w="10000" cap="flat" cmpd="sng" algn="ctr">
          <a:solidFill>
            <a:schemeClr val="accent2">
              <a:hueOff val="-6558"/>
              <a:satOff val="89"/>
              <a:lumOff val="-98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51BD24-17BA-481D-BED6-8D7CD902B59F}">
      <dsp:nvSpPr>
        <dsp:cNvPr id="0" name=""/>
        <dsp:cNvSpPr/>
      </dsp:nvSpPr>
      <dsp:spPr>
        <a:xfrm>
          <a:off x="0" y="933029"/>
          <a:ext cx="9872663" cy="93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Here to Help</a:t>
          </a:r>
        </a:p>
      </dsp:txBody>
      <dsp:txXfrm>
        <a:off x="0" y="933029"/>
        <a:ext cx="9872663" cy="932460"/>
      </dsp:txXfrm>
    </dsp:sp>
    <dsp:sp modelId="{815A21FF-F7DC-48F0-AEAC-2E62789D4F6F}">
      <dsp:nvSpPr>
        <dsp:cNvPr id="0" name=""/>
        <dsp:cNvSpPr/>
      </dsp:nvSpPr>
      <dsp:spPr>
        <a:xfrm>
          <a:off x="0" y="1865490"/>
          <a:ext cx="9872663" cy="0"/>
        </a:xfrm>
        <a:prstGeom prst="line">
          <a:avLst/>
        </a:prstGeom>
        <a:solidFill>
          <a:schemeClr val="accent2">
            <a:hueOff val="-13116"/>
            <a:satOff val="178"/>
            <a:lumOff val="-19706"/>
            <a:alphaOff val="0"/>
          </a:schemeClr>
        </a:solidFill>
        <a:ln w="10000" cap="flat" cmpd="sng" algn="ctr">
          <a:solidFill>
            <a:schemeClr val="accent2">
              <a:hueOff val="-13116"/>
              <a:satOff val="178"/>
              <a:lumOff val="-19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57A075-3150-424B-8558-3CE11F27F85B}">
      <dsp:nvSpPr>
        <dsp:cNvPr id="0" name=""/>
        <dsp:cNvSpPr/>
      </dsp:nvSpPr>
      <dsp:spPr>
        <a:xfrm>
          <a:off x="0" y="1865490"/>
          <a:ext cx="9872663" cy="93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Why Use a Rolling Forecast?</a:t>
          </a:r>
        </a:p>
      </dsp:txBody>
      <dsp:txXfrm>
        <a:off x="0" y="1865490"/>
        <a:ext cx="9872663" cy="932460"/>
      </dsp:txXfrm>
    </dsp:sp>
    <dsp:sp modelId="{FED466B8-12B7-4C3C-AA52-76C0E0463D66}">
      <dsp:nvSpPr>
        <dsp:cNvPr id="0" name=""/>
        <dsp:cNvSpPr/>
      </dsp:nvSpPr>
      <dsp:spPr>
        <a:xfrm>
          <a:off x="0" y="2797950"/>
          <a:ext cx="9872663" cy="0"/>
        </a:xfrm>
        <a:prstGeom prst="line">
          <a:avLst/>
        </a:prstGeom>
        <a:solidFill>
          <a:schemeClr val="accent2">
            <a:hueOff val="-19674"/>
            <a:satOff val="267"/>
            <a:lumOff val="-29559"/>
            <a:alphaOff val="0"/>
          </a:schemeClr>
        </a:solidFill>
        <a:ln w="10000" cap="flat" cmpd="sng" algn="ctr">
          <a:solidFill>
            <a:schemeClr val="accent2">
              <a:hueOff val="-19674"/>
              <a:satOff val="267"/>
              <a:lumOff val="-295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D9AE5C-792D-439D-A51A-5CFE0FAF2615}">
      <dsp:nvSpPr>
        <dsp:cNvPr id="0" name=""/>
        <dsp:cNvSpPr/>
      </dsp:nvSpPr>
      <dsp:spPr>
        <a:xfrm>
          <a:off x="0" y="2797950"/>
          <a:ext cx="9872663" cy="93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Updating Rolling Forecast and Developing Projections</a:t>
          </a:r>
        </a:p>
      </dsp:txBody>
      <dsp:txXfrm>
        <a:off x="0" y="2797950"/>
        <a:ext cx="9872663" cy="932460"/>
      </dsp:txXfrm>
    </dsp:sp>
    <dsp:sp modelId="{64D1E947-7280-444D-A01C-9165CF76CCED}">
      <dsp:nvSpPr>
        <dsp:cNvPr id="0" name=""/>
        <dsp:cNvSpPr/>
      </dsp:nvSpPr>
      <dsp:spPr>
        <a:xfrm>
          <a:off x="0" y="3730411"/>
          <a:ext cx="9872663" cy="0"/>
        </a:xfrm>
        <a:prstGeom prst="line">
          <a:avLst/>
        </a:prstGeom>
        <a:solidFill>
          <a:schemeClr val="accent2">
            <a:hueOff val="-26233"/>
            <a:satOff val="356"/>
            <a:lumOff val="-39412"/>
            <a:alphaOff val="0"/>
          </a:schemeClr>
        </a:solidFill>
        <a:ln w="10000" cap="flat" cmpd="sng" algn="ctr">
          <a:solidFill>
            <a:schemeClr val="accent2">
              <a:hueOff val="-26233"/>
              <a:satOff val="356"/>
              <a:lumOff val="-394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BA72AAF-AE64-4E30-A1A2-0264A5427B8A}">
      <dsp:nvSpPr>
        <dsp:cNvPr id="0" name=""/>
        <dsp:cNvSpPr/>
      </dsp:nvSpPr>
      <dsp:spPr>
        <a:xfrm>
          <a:off x="0" y="3730411"/>
          <a:ext cx="9872663" cy="93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An Example: WesternU Medical Center</a:t>
          </a:r>
        </a:p>
      </dsp:txBody>
      <dsp:txXfrm>
        <a:off x="0" y="3730411"/>
        <a:ext cx="9872663" cy="932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FECB6-DF96-481C-8289-D07C85221BF0}">
      <dsp:nvSpPr>
        <dsp:cNvPr id="0" name=""/>
        <dsp:cNvSpPr/>
      </dsp:nvSpPr>
      <dsp:spPr>
        <a:xfrm>
          <a:off x="0" y="488909"/>
          <a:ext cx="9872663" cy="1708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28" tIns="645668" rIns="76622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>
              <a:latin typeface="Calibri" panose="020F0502020204030204" pitchFamily="34" charset="0"/>
              <a:cs typeface="Calibri" panose="020F0502020204030204" pitchFamily="34" charset="0"/>
            </a:rPr>
            <a:t>Amy Padoongpatt - Healthcare Services Operations Support (Qualitative Elements)</a:t>
          </a:r>
        </a:p>
      </dsp:txBody>
      <dsp:txXfrm>
        <a:off x="0" y="488909"/>
        <a:ext cx="9872663" cy="1708875"/>
      </dsp:txXfrm>
    </dsp:sp>
    <dsp:sp modelId="{AF56A7FE-75AF-406D-B05C-291916A07B58}">
      <dsp:nvSpPr>
        <dsp:cNvPr id="0" name=""/>
        <dsp:cNvSpPr/>
      </dsp:nvSpPr>
      <dsp:spPr>
        <a:xfrm>
          <a:off x="493633" y="31349"/>
          <a:ext cx="6910864" cy="9151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14" tIns="0" rIns="26121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Calibri" panose="020F0502020204030204" pitchFamily="34" charset="0"/>
              <a:cs typeface="Calibri" panose="020F0502020204030204" pitchFamily="34" charset="0"/>
            </a:rPr>
            <a:t>WesternU Health Administrative Team</a:t>
          </a:r>
          <a:endParaRPr lang="en-US" sz="3100" kern="1200" dirty="0"/>
        </a:p>
      </dsp:txBody>
      <dsp:txXfrm>
        <a:off x="538305" y="76021"/>
        <a:ext cx="6821520" cy="825776"/>
      </dsp:txXfrm>
    </dsp:sp>
    <dsp:sp modelId="{9D6F0180-346A-4613-B6CA-8F2355FD6479}">
      <dsp:nvSpPr>
        <dsp:cNvPr id="0" name=""/>
        <dsp:cNvSpPr/>
      </dsp:nvSpPr>
      <dsp:spPr>
        <a:xfrm>
          <a:off x="0" y="2822745"/>
          <a:ext cx="9872663" cy="1611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320581"/>
              <a:satOff val="-29804"/>
              <a:lumOff val="-1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28" tIns="645668" rIns="766228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Calibri" panose="020F0502020204030204" pitchFamily="34" charset="0"/>
              <a:cs typeface="Calibri" panose="020F0502020204030204" pitchFamily="34" charset="0"/>
            </a:rPr>
            <a:t>Miguel Hernandez - Healthcare Services Planning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latin typeface="Calibri" panose="020F0502020204030204" pitchFamily="34" charset="0"/>
              <a:cs typeface="Calibri" panose="020F0502020204030204" pitchFamily="34" charset="0"/>
            </a:rPr>
            <a:t>Office of Financial Planning &amp; Analysis - </a:t>
          </a:r>
          <a:r>
            <a:rPr lang="en-US" sz="2500" kern="1200" dirty="0">
              <a:latin typeface="Calibri" panose="020F0502020204030204" pitchFamily="34" charset="0"/>
              <a:cs typeface="Calibri" panose="020F0502020204030204" pitchFamily="34" charset="0"/>
              <a:hlinkClick xmlns:r="http://schemas.openxmlformats.org/officeDocument/2006/relationships" r:id="rId1"/>
            </a:rPr>
            <a:t>fp&amp;a@westernu.edu</a:t>
          </a:r>
          <a:endParaRPr lang="en-US" sz="2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822745"/>
        <a:ext cx="9872663" cy="1611225"/>
      </dsp:txXfrm>
    </dsp:sp>
    <dsp:sp modelId="{8F327073-AB40-4F9F-B0CA-27372B6463C1}">
      <dsp:nvSpPr>
        <dsp:cNvPr id="0" name=""/>
        <dsp:cNvSpPr/>
      </dsp:nvSpPr>
      <dsp:spPr>
        <a:xfrm>
          <a:off x="493633" y="2365185"/>
          <a:ext cx="6910864" cy="915120"/>
        </a:xfrm>
        <a:prstGeom prst="roundRect">
          <a:avLst/>
        </a:prstGeom>
        <a:solidFill>
          <a:schemeClr val="accent4">
            <a:hueOff val="-320581"/>
            <a:satOff val="-29804"/>
            <a:lumOff val="-1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14" tIns="0" rIns="26121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Calibri" panose="020F0502020204030204" pitchFamily="34" charset="0"/>
              <a:cs typeface="Calibri" panose="020F0502020204030204" pitchFamily="34" charset="0"/>
            </a:rPr>
            <a:t>FP&amp;A Team</a:t>
          </a:r>
        </a:p>
      </dsp:txBody>
      <dsp:txXfrm>
        <a:off x="538305" y="2409857"/>
        <a:ext cx="6821520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5B781-D8A9-48D7-95C1-26FB2A662587}">
      <dsp:nvSpPr>
        <dsp:cNvPr id="0" name=""/>
        <dsp:cNvSpPr/>
      </dsp:nvSpPr>
      <dsp:spPr>
        <a:xfrm>
          <a:off x="0" y="0"/>
          <a:ext cx="9875520" cy="150926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Advantages of a Rolling Forecast</a:t>
          </a:r>
        </a:p>
      </dsp:txBody>
      <dsp:txXfrm>
        <a:off x="0" y="0"/>
        <a:ext cx="9875520" cy="1509261"/>
      </dsp:txXfrm>
    </dsp:sp>
    <dsp:sp modelId="{3DF3D429-49C6-4E10-96D6-A597DE745766}">
      <dsp:nvSpPr>
        <dsp:cNvPr id="0" name=""/>
        <dsp:cNvSpPr/>
      </dsp:nvSpPr>
      <dsp:spPr>
        <a:xfrm>
          <a:off x="1205" y="1509261"/>
          <a:ext cx="1974621" cy="316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Accuracy in predicting budgetary needs </a:t>
          </a:r>
        </a:p>
      </dsp:txBody>
      <dsp:txXfrm>
        <a:off x="1205" y="1509261"/>
        <a:ext cx="1974621" cy="3169448"/>
      </dsp:txXfrm>
    </dsp:sp>
    <dsp:sp modelId="{8D9E56A5-9E1C-4B13-B6D7-C1D10EAF1C4B}">
      <dsp:nvSpPr>
        <dsp:cNvPr id="0" name=""/>
        <dsp:cNvSpPr/>
      </dsp:nvSpPr>
      <dsp:spPr>
        <a:xfrm>
          <a:off x="1975827" y="1509261"/>
          <a:ext cx="1974621" cy="316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Driver-based functionality to integrate goal driven information </a:t>
          </a:r>
        </a:p>
      </dsp:txBody>
      <dsp:txXfrm>
        <a:off x="1975827" y="1509261"/>
        <a:ext cx="1974621" cy="3169448"/>
      </dsp:txXfrm>
    </dsp:sp>
    <dsp:sp modelId="{68E0675C-86A0-45EE-94AE-37DBF121F56C}">
      <dsp:nvSpPr>
        <dsp:cNvPr id="0" name=""/>
        <dsp:cNvSpPr/>
      </dsp:nvSpPr>
      <dsp:spPr>
        <a:xfrm>
          <a:off x="3950449" y="1509261"/>
          <a:ext cx="1974621" cy="316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Flexibility to adjust to industry and organizational changes</a:t>
          </a:r>
        </a:p>
      </dsp:txBody>
      <dsp:txXfrm>
        <a:off x="3950449" y="1509261"/>
        <a:ext cx="1974621" cy="3169448"/>
      </dsp:txXfrm>
    </dsp:sp>
    <dsp:sp modelId="{91074E84-88DD-4787-ADAE-455C90C8BACF}">
      <dsp:nvSpPr>
        <dsp:cNvPr id="0" name=""/>
        <dsp:cNvSpPr/>
      </dsp:nvSpPr>
      <dsp:spPr>
        <a:xfrm>
          <a:off x="5925070" y="1509261"/>
          <a:ext cx="1974621" cy="316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Automation and ease-of-use </a:t>
          </a:r>
        </a:p>
      </dsp:txBody>
      <dsp:txXfrm>
        <a:off x="5925070" y="1509261"/>
        <a:ext cx="1974621" cy="3169448"/>
      </dsp:txXfrm>
    </dsp:sp>
    <dsp:sp modelId="{43C20A26-0ED8-4DE4-928B-864129B07312}">
      <dsp:nvSpPr>
        <dsp:cNvPr id="0" name=""/>
        <dsp:cNvSpPr/>
      </dsp:nvSpPr>
      <dsp:spPr>
        <a:xfrm>
          <a:off x="7899692" y="1509261"/>
          <a:ext cx="1974621" cy="316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Decision-making tool (what-if scenarios and goal seeking) </a:t>
          </a:r>
        </a:p>
      </dsp:txBody>
      <dsp:txXfrm>
        <a:off x="7899692" y="1509261"/>
        <a:ext cx="1974621" cy="3169448"/>
      </dsp:txXfrm>
    </dsp:sp>
    <dsp:sp modelId="{7603E74A-EE86-4901-8DFA-6147DC771547}">
      <dsp:nvSpPr>
        <dsp:cNvPr id="0" name=""/>
        <dsp:cNvSpPr/>
      </dsp:nvSpPr>
      <dsp:spPr>
        <a:xfrm>
          <a:off x="0" y="4678710"/>
          <a:ext cx="9875520" cy="3521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BD13D-A2EA-4762-BF09-03062039033F}">
      <dsp:nvSpPr>
        <dsp:cNvPr id="0" name=""/>
        <dsp:cNvSpPr/>
      </dsp:nvSpPr>
      <dsp:spPr>
        <a:xfrm>
          <a:off x="424842" y="1172"/>
          <a:ext cx="1845337" cy="100878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Quantitative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historical actuals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(statistical data)</a:t>
          </a:r>
        </a:p>
      </dsp:txBody>
      <dsp:txXfrm>
        <a:off x="474087" y="50417"/>
        <a:ext cx="1746847" cy="910293"/>
      </dsp:txXfrm>
    </dsp:sp>
    <dsp:sp modelId="{C98075ED-93C5-49E3-8606-8B12EB669587}">
      <dsp:nvSpPr>
        <dsp:cNvPr id="0" name=""/>
        <dsp:cNvSpPr/>
      </dsp:nvSpPr>
      <dsp:spPr>
        <a:xfrm>
          <a:off x="1054964" y="1091868"/>
          <a:ext cx="585094" cy="585094"/>
        </a:xfrm>
        <a:prstGeom prst="mathPlus">
          <a:avLst/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132518" y="1315608"/>
        <a:ext cx="429986" cy="137614"/>
      </dsp:txXfrm>
    </dsp:sp>
    <dsp:sp modelId="{BB96B8FD-B90A-40A7-9378-B540015E89C2}">
      <dsp:nvSpPr>
        <dsp:cNvPr id="0" name=""/>
        <dsp:cNvSpPr/>
      </dsp:nvSpPr>
      <dsp:spPr>
        <a:xfrm>
          <a:off x="424842" y="1758876"/>
          <a:ext cx="1845337" cy="1008783"/>
        </a:xfrm>
        <a:prstGeom prst="roundRect">
          <a:avLst/>
        </a:prstGeom>
        <a:solidFill>
          <a:schemeClr val="accent4">
            <a:hueOff val="-160291"/>
            <a:satOff val="-14902"/>
            <a:lumOff val="-66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Qualitative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assumptions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(non-statistical data)</a:t>
          </a:r>
        </a:p>
      </dsp:txBody>
      <dsp:txXfrm>
        <a:off x="474087" y="1808121"/>
        <a:ext cx="1746847" cy="910293"/>
      </dsp:txXfrm>
    </dsp:sp>
    <dsp:sp modelId="{439A15FD-5221-4F60-8ACF-612B81DDB0E3}">
      <dsp:nvSpPr>
        <dsp:cNvPr id="0" name=""/>
        <dsp:cNvSpPr/>
      </dsp:nvSpPr>
      <dsp:spPr>
        <a:xfrm>
          <a:off x="2421497" y="1196782"/>
          <a:ext cx="320793" cy="3752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421497" y="1271835"/>
        <a:ext cx="224555" cy="225161"/>
      </dsp:txXfrm>
    </dsp:sp>
    <dsp:sp modelId="{88C14B96-D351-4445-9F4A-D7F0D77E2A35}">
      <dsp:nvSpPr>
        <dsp:cNvPr id="0" name=""/>
        <dsp:cNvSpPr/>
      </dsp:nvSpPr>
      <dsp:spPr>
        <a:xfrm>
          <a:off x="2875449" y="375632"/>
          <a:ext cx="2017566" cy="2017566"/>
        </a:xfrm>
        <a:prstGeom prst="ellipse">
          <a:avLst/>
        </a:prstGeom>
        <a:solidFill>
          <a:schemeClr val="accent4">
            <a:hueOff val="-320581"/>
            <a:satOff val="-29804"/>
            <a:lumOff val="-1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Rolling Forecast</a:t>
          </a:r>
        </a:p>
      </dsp:txBody>
      <dsp:txXfrm>
        <a:off x="3170915" y="671098"/>
        <a:ext cx="1426634" cy="1426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0F4A-28EE-4651-9634-6EF67566B757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2731B-1490-45C5-BABC-882150B2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6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36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24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4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13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62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0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61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1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43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53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3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95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Miguel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2731B-1490-45C5-BABC-882150B2AD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9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5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1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2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7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0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1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8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ACF8D33-BAD2-4AF9-B61C-E64F40E47F9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C48B185-8220-42CF-8706-27097DD8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609" y="1691014"/>
            <a:ext cx="10371549" cy="1628819"/>
          </a:xfrm>
        </p:spPr>
        <p:txBody>
          <a:bodyPr>
            <a:normAutofit/>
          </a:bodyPr>
          <a:lstStyle/>
          <a:p>
            <a:r>
              <a:rPr lang="en-US" sz="4800" b="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Services Projections</a:t>
            </a:r>
            <a:r>
              <a:rPr lang="en-US" sz="4000" b="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0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92887" y="5989509"/>
            <a:ext cx="6872071" cy="670142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of Financial Planning and Analysis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 25, 2022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08327" y="3147607"/>
            <a:ext cx="1769120" cy="638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35" y="2468281"/>
            <a:ext cx="2496312" cy="159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56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095" y="556505"/>
            <a:ext cx="1001268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Example: WesternU Medical Center </a:t>
            </a:r>
            <a:r>
              <a:rPr lang="en-US" sz="4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FY24-27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FY24-27 years, enter projected amounts directly into blue cells.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changes must be saved by clicking the Save icon.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1793541-45A1-4E21-8983-34F33555B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95" y="3160520"/>
            <a:ext cx="11635410" cy="228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262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Example: WesternU Medical Center Notes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insert justifications as footnotes, click the sheet note icon and fill out the prompt. Click OK and then click the Save icon.</a:t>
            </a: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2A8A6EDC-3ED2-4896-A739-07ACA5AB18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10" y="2738775"/>
            <a:ext cx="11489636" cy="227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03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Example: WesternU Medical Center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view in Excel, click the download icon and open. Please note the sheet notes have also been downloaded.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59315" y="2772429"/>
            <a:ext cx="257792" cy="265523"/>
          </a:xfrm>
          <a:prstGeom prst="rect">
            <a:avLst/>
          </a:prstGeom>
          <a:noFill/>
          <a:ln>
            <a:solidFill>
              <a:srgbClr val="F593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798348-C92B-4ADE-AC3F-02441417A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45" y="2421231"/>
            <a:ext cx="11547597" cy="7030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D8F7F5-091C-44B9-92F9-E8CAB90F557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101" y="3378173"/>
            <a:ext cx="11547597" cy="139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9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0996" y="1966586"/>
            <a:ext cx="9966960" cy="1581923"/>
          </a:xfrm>
        </p:spPr>
        <p:txBody>
          <a:bodyPr/>
          <a:lstStyle/>
          <a:p>
            <a:r>
              <a:rPr lang="en-US" sz="880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868197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0996" y="1966586"/>
            <a:ext cx="9966960" cy="1581923"/>
          </a:xfrm>
        </p:spPr>
        <p:txBody>
          <a:bodyPr/>
          <a:lstStyle/>
          <a:p>
            <a:r>
              <a:rPr lang="en-US" sz="8800" cap="non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3558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10771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Collaborative &amp; Transparent Approach</a:t>
            </a:r>
            <a:b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Healthcare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292937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93B24E-2B9E-DB6D-5920-FE08E711173B}"/>
              </a:ext>
            </a:extLst>
          </p:cNvPr>
          <p:cNvSpPr txBox="1">
            <a:spLocks/>
          </p:cNvSpPr>
          <p:nvPr/>
        </p:nvSpPr>
        <p:spPr>
          <a:xfrm>
            <a:off x="1067784" y="2059618"/>
            <a:ext cx="10164588" cy="4188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collaboratively will provide transparency and insightful information for departmental and University wide planning efforts.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Multi-year planning will allow us to strategically plan for economic conditions and long-range projects beyond fiscal year 2024, by using tools such as scenario analysis.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Proper planning will allow our organization to maximize opportunities and minimize potential financial risks. </a:t>
            </a:r>
          </a:p>
          <a:p>
            <a:endParaRPr lang="en-US" dirty="0">
              <a:solidFill>
                <a:schemeClr val="accent1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A7BDAD3-7FB0-4309-B68B-F77E01802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568" y="4000910"/>
            <a:ext cx="3937686" cy="262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5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654395"/>
              </p:ext>
            </p:extLst>
          </p:nvPr>
        </p:nvGraphicFramePr>
        <p:xfrm>
          <a:off x="1143000" y="1432560"/>
          <a:ext cx="9872663" cy="4663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44878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Healthcare Services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collaboration with WesternU Health Administrative Team, our FP&amp;A Team will be supporting you in the following four areas: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828" y="2042578"/>
            <a:ext cx="5831214" cy="439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5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to Help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861403"/>
              </p:ext>
            </p:extLst>
          </p:nvPr>
        </p:nvGraphicFramePr>
        <p:xfrm>
          <a:off x="1143000" y="1630680"/>
          <a:ext cx="9872663" cy="4465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929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Use a Rolling Forecast?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1247"/>
              </p:ext>
            </p:extLst>
          </p:nvPr>
        </p:nvGraphicFramePr>
        <p:xfrm>
          <a:off x="1140351" y="1432560"/>
          <a:ext cx="9875520" cy="503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397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Rolling Forecast &amp;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0"/>
            <a:ext cx="9872871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rolling forecast, once developed, should reflect the anticipated revenues and discounts/allowances for forward looking quarters.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data is included to assist with analysis of year-over-year trends and creation of anticipated revenues.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and qualitative information are recommended to be used for the rolling forecast for current fiscal year and upcoming fiscal year.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67013775"/>
              </p:ext>
            </p:extLst>
          </p:nvPr>
        </p:nvGraphicFramePr>
        <p:xfrm>
          <a:off x="3425308" y="3770334"/>
          <a:ext cx="5317859" cy="2768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405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22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Example: WesternU Medical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32561"/>
            <a:ext cx="9872871" cy="4663440"/>
          </a:xfrm>
        </p:spPr>
        <p:txBody>
          <a:bodyPr/>
          <a:lstStyle/>
          <a:p>
            <a:pPr marL="45720" indent="0">
              <a:buNone/>
            </a:pPr>
            <a:r>
              <a:rPr lang="en-US" sz="1800" dirty="0">
                <a:solidFill>
                  <a:srgbClr val="5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FYI, step-by-step instructions are available in Teams and Workday for you to reference.</a:t>
            </a:r>
          </a:p>
          <a:p>
            <a:r>
              <a:rPr lang="en-US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Actuals will be in </a:t>
            </a:r>
            <a:r>
              <a:rPr lang="en-US" sz="2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 font</a:t>
            </a:r>
            <a:r>
              <a:rPr lang="en-US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Q2-Q4 rolling forecast in white cells.</a:t>
            </a:r>
          </a:p>
          <a:p>
            <a:r>
              <a:rPr lang="en-US" sz="2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Projections will be showing from FY24-FY27. </a:t>
            </a: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E09F3A10-38FD-4AC2-BD18-6799A2F8C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3523322"/>
            <a:ext cx="11622157" cy="227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6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270" y="609600"/>
            <a:ext cx="10201459" cy="82296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Example: WesternU Medical Center Forecast </a:t>
            </a:r>
            <a:r>
              <a:rPr lang="en-US" sz="4000" b="1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FY24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910" y="1432560"/>
            <a:ext cx="10201459" cy="466344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current fiscal year, amounts previously forecasted are shown in white cells. Please make sure to update previously developed forecast with current forecasted numbers.</a:t>
            </a:r>
          </a:p>
          <a:p>
            <a:r>
              <a:rPr lang="en-US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changes must be saved by clicking the Save icon.</a:t>
            </a: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58107AD1-B91A-4697-909E-67528AD6FF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8" y="3181592"/>
            <a:ext cx="11595652" cy="228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2739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EBF6"/>
      </a:accent1>
      <a:accent2>
        <a:srgbClr val="ADB9CA"/>
      </a:accent2>
      <a:accent3>
        <a:srgbClr val="44546A"/>
      </a:accent3>
      <a:accent4>
        <a:srgbClr val="2F5496"/>
      </a:accent4>
      <a:accent5>
        <a:srgbClr val="323F4F"/>
      </a:accent5>
      <a:accent6>
        <a:srgbClr val="3A3838"/>
      </a:accent6>
      <a:hlink>
        <a:srgbClr val="034A90"/>
      </a:hlink>
      <a:folHlink>
        <a:srgbClr val="954F7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3344</TotalTime>
  <Words>507</Words>
  <Application>Microsoft Office PowerPoint</Application>
  <PresentationFormat>Widescreen</PresentationFormat>
  <Paragraphs>84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Corbel</vt:lpstr>
      <vt:lpstr>Basis</vt:lpstr>
      <vt:lpstr>Healthcare Services Projections  </vt:lpstr>
      <vt:lpstr>Collaborative &amp; Transparent Approach The Healthcare Team</vt:lpstr>
      <vt:lpstr>Overview</vt:lpstr>
      <vt:lpstr>Healthcare Services Team</vt:lpstr>
      <vt:lpstr>Here to Help</vt:lpstr>
      <vt:lpstr>Why Use a Rolling Forecast?</vt:lpstr>
      <vt:lpstr>Rolling Forecast &amp; Projections</vt:lpstr>
      <vt:lpstr>An Example: WesternU Medical Center</vt:lpstr>
      <vt:lpstr>An Example: WesternU Medical Center Forecast FY24</vt:lpstr>
      <vt:lpstr>An Example: WesternU Medical Center FY24-27</vt:lpstr>
      <vt:lpstr>An Example: WesternU Medical Center Notes</vt:lpstr>
      <vt:lpstr>An Example: WesternU Medical Center</vt:lpstr>
      <vt:lpstr>Questions?</vt:lpstr>
      <vt:lpstr>Thank you!</vt:lpstr>
    </vt:vector>
  </TitlesOfParts>
  <Company>Western University of Health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 Services Projections</dc:title>
  <dc:creator>Lawrenne Cobarrubia</dc:creator>
  <cp:lastModifiedBy>Miguel Hernandez</cp:lastModifiedBy>
  <cp:revision>63</cp:revision>
  <cp:lastPrinted>2022-10-26T21:31:59Z</cp:lastPrinted>
  <dcterms:created xsi:type="dcterms:W3CDTF">2021-11-08T18:56:14Z</dcterms:created>
  <dcterms:modified xsi:type="dcterms:W3CDTF">2023-09-26T18:40:59Z</dcterms:modified>
</cp:coreProperties>
</file>