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2" r:id="rId2"/>
  </p:sldIdLst>
  <p:sldSz cx="51206400" cy="28803600"/>
  <p:notesSz cx="32462788" cy="43435588"/>
  <p:custDataLst>
    <p:tags r:id="rId4"/>
  </p:custDataLst>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orient="horz" pos="252" userDrawn="1">
          <p15:clr>
            <a:srgbClr val="A4A3A4"/>
          </p15:clr>
        </p15:guide>
        <p15:guide id="3" orient="horz" pos="17640" userDrawn="1">
          <p15:clr>
            <a:srgbClr val="A4A3A4"/>
          </p15:clr>
        </p15:guide>
        <p15:guide id="4" orient="horz" userDrawn="1">
          <p15:clr>
            <a:srgbClr val="A4A3A4"/>
          </p15:clr>
        </p15:guide>
        <p15:guide id="5" pos="7826" userDrawn="1">
          <p15:clr>
            <a:srgbClr val="A4A3A4"/>
          </p15:clr>
        </p15:guide>
        <p15:guide id="6" pos="24388" userDrawn="1">
          <p15:clr>
            <a:srgbClr val="A4A3A4"/>
          </p15:clr>
        </p15:guide>
        <p15:guide id="7" pos="8262" userDrawn="1">
          <p15:clr>
            <a:srgbClr val="A4A3A4"/>
          </p15:clr>
        </p15:guide>
        <p15:guide id="8" pos="24012" userDrawn="1">
          <p15:clr>
            <a:srgbClr val="A4A3A4"/>
          </p15:clr>
        </p15:guide>
        <p15:guide id="9" pos="31885" userDrawn="1">
          <p15:clr>
            <a:srgbClr val="A4A3A4"/>
          </p15:clr>
        </p15:guide>
        <p15:guide id="10" pos="380" userDrawn="1">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18C93"/>
    <a:srgbClr val="F4DE80"/>
    <a:srgbClr val="641C25"/>
    <a:srgbClr val="862633"/>
    <a:srgbClr val="7C2633"/>
    <a:srgbClr val="F3D54E"/>
    <a:srgbClr val="7C878E"/>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15" autoAdjust="0"/>
    <p:restoredTop sz="96344" autoAdjust="0"/>
  </p:normalViewPr>
  <p:slideViewPr>
    <p:cSldViewPr snapToGrid="0" snapToObjects="1" showGuides="1">
      <p:cViewPr varScale="1">
        <p:scale>
          <a:sx n="29" d="100"/>
          <a:sy n="29" d="100"/>
        </p:scale>
        <p:origin x="702" y="108"/>
      </p:cViewPr>
      <p:guideLst>
        <p:guide orient="horz" pos="2903"/>
        <p:guide orient="horz" pos="252"/>
        <p:guide orient="horz" pos="17640"/>
        <p:guide orient="horz"/>
        <p:guide pos="7826"/>
        <p:guide pos="24388"/>
        <p:guide pos="8262"/>
        <p:guide pos="24012"/>
        <p:guide pos="31885"/>
        <p:guide pos="3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tags" Target="tags/tag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Gonzales" userId="071b388a-215f-4ed2-bc7f-7e316d3461f4" providerId="ADAL" clId="{981F6A83-29E3-498B-AFF3-92E316999078}"/>
    <pc:docChg chg="custSel modSld replTag">
      <pc:chgData name="James Gonzales" userId="071b388a-215f-4ed2-bc7f-7e316d3461f4" providerId="ADAL" clId="{981F6A83-29E3-498B-AFF3-92E316999078}" dt="2024-01-26T20:31:42.116" v="3"/>
      <pc:docMkLst>
        <pc:docMk/>
      </pc:docMkLst>
      <pc:sldChg chg="replTag">
        <pc:chgData name="James Gonzales" userId="071b388a-215f-4ed2-bc7f-7e316d3461f4" providerId="ADAL" clId="{981F6A83-29E3-498B-AFF3-92E316999078}" dt="2024-01-26T20:31:42.096" v="2"/>
        <pc:sldMkLst>
          <pc:docMk/>
          <pc:sldMk cId="2418493397"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9/13/2024</a:t>
            </a:fld>
            <a:endParaRPr lang="en-US" dirty="0"/>
          </a:p>
        </p:txBody>
      </p:sp>
      <p:sp>
        <p:nvSpPr>
          <p:cNvPr id="4" name="Slide Image Placeholder 3"/>
          <p:cNvSpPr>
            <a:spLocks noGrp="1" noRot="1" noChangeAspect="1"/>
          </p:cNvSpPr>
          <p:nvPr>
            <p:ph type="sldImg" idx="2"/>
          </p:nvPr>
        </p:nvSpPr>
        <p:spPr>
          <a:xfrm>
            <a:off x="1754188" y="3257550"/>
            <a:ext cx="28954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54188" y="3257550"/>
            <a:ext cx="28954412" cy="16287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130823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14892" y="5268699"/>
            <a:ext cx="11895932"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4597339"/>
            <a:ext cx="11895932"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4033838" y="1066801"/>
            <a:ext cx="5156200" cy="2200275"/>
          </a:xfrm>
          <a:prstGeom prst="rect">
            <a:avLst/>
          </a:prstGeom>
        </p:spPr>
        <p:txBody>
          <a:bodyPr lIns="91436" tIns="45717" rIns="91436" bIns="45717" anchor="ctr"/>
          <a:lstStyle>
            <a:lvl1pPr algn="ctr">
              <a:buNone/>
              <a:defRPr sz="350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42171938" y="1066801"/>
            <a:ext cx="5156200" cy="2200275"/>
          </a:xfrm>
          <a:prstGeom prst="rect">
            <a:avLst/>
          </a:prstGeom>
        </p:spPr>
        <p:txBody>
          <a:bodyPr lIns="91436" tIns="45717" rIns="91436" bIns="45717" anchor="ctr"/>
          <a:lstStyle>
            <a:lvl1pPr algn="ctr">
              <a:buNone/>
              <a:defRPr sz="350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603781" y="12411247"/>
            <a:ext cx="11912599"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3127568" y="5268701"/>
            <a:ext cx="24992011"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3116454" y="4597340"/>
            <a:ext cx="25003125"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127568" y="17942538"/>
            <a:ext cx="24992011"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127568" y="17271177"/>
            <a:ext cx="24992011"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8715950" y="4597339"/>
            <a:ext cx="11901488"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8715949" y="5268699"/>
            <a:ext cx="11901488"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8715949" y="12463617"/>
            <a:ext cx="11901488"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8715948" y="13134977"/>
            <a:ext cx="11901488"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8715946" y="22457905"/>
            <a:ext cx="11901488" cy="682936"/>
          </a:xfrm>
          <a:prstGeom prst="rect">
            <a:avLst/>
          </a:prstGeom>
          <a:noFill/>
        </p:spPr>
        <p:txBody>
          <a:bodyPr wrap="square" lIns="91436" tIns="91436" rIns="91436" bIns="91436" anchor="ctr" anchorCtr="0">
            <a:spAutoFit/>
          </a:bodyPr>
          <a:lstStyle>
            <a:lvl1pPr algn="ctr">
              <a:buNone/>
              <a:defRPr sz="3238"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8715947" y="23129266"/>
            <a:ext cx="11901488"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14892" y="13082608"/>
            <a:ext cx="11901488" cy="798338"/>
          </a:xfrm>
          <a:prstGeom prst="rect">
            <a:avLst/>
          </a:prstGeom>
        </p:spPr>
        <p:txBody>
          <a:bodyPr wrap="square" lIns="228589" tIns="228589" rIns="228589" bIns="228589">
            <a:spAutoFit/>
          </a:bodyPr>
          <a:lstStyle>
            <a:lvl1pPr marL="0" indent="0">
              <a:buNone/>
              <a:defRPr sz="2188">
                <a:latin typeface="Trebuchet MS" pitchFamily="34" charset="0"/>
              </a:defRPr>
            </a:lvl1pPr>
            <a:lvl2pPr marL="1300069" indent="-500027">
              <a:defRPr sz="2188">
                <a:latin typeface="Trebuchet MS" pitchFamily="34" charset="0"/>
              </a:defRPr>
            </a:lvl2pPr>
            <a:lvl3pPr marL="1800096" indent="-500027">
              <a:defRPr sz="2188">
                <a:latin typeface="Trebuchet MS" pitchFamily="34" charset="0"/>
              </a:defRPr>
            </a:lvl3pPr>
            <a:lvl4pPr marL="2350126" indent="-550030">
              <a:defRPr sz="2188">
                <a:latin typeface="Trebuchet MS" pitchFamily="34" charset="0"/>
              </a:defRPr>
            </a:lvl4pPr>
            <a:lvl5pPr marL="2750148" indent="-400021">
              <a:defRPr sz="2188">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13094954" y="1562515"/>
            <a:ext cx="24992011" cy="1120140"/>
          </a:xfrm>
          <a:prstGeom prst="rect">
            <a:avLst/>
          </a:prstGeom>
        </p:spPr>
        <p:txBody>
          <a:bodyPr>
            <a:normAutofit/>
          </a:bodyPr>
          <a:lstStyle>
            <a:lvl1pPr algn="ctr">
              <a:buFontTx/>
              <a:buNone/>
              <a:defRPr sz="5775">
                <a:solidFill>
                  <a:schemeClr val="bg1"/>
                </a:solidFill>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authors</a:t>
            </a:r>
          </a:p>
        </p:txBody>
      </p:sp>
      <p:sp>
        <p:nvSpPr>
          <p:cNvPr id="47" name="Text Placeholder 76"/>
          <p:cNvSpPr>
            <a:spLocks noGrp="1"/>
          </p:cNvSpPr>
          <p:nvPr>
            <p:ph type="body" sz="quarter" idx="184" hasCustomPrompt="1"/>
          </p:nvPr>
        </p:nvSpPr>
        <p:spPr>
          <a:xfrm>
            <a:off x="13094954" y="2727772"/>
            <a:ext cx="24992011" cy="1018309"/>
          </a:xfrm>
          <a:prstGeom prst="rect">
            <a:avLst/>
          </a:prstGeom>
        </p:spPr>
        <p:txBody>
          <a:bodyPr>
            <a:normAutofit/>
          </a:bodyPr>
          <a:lstStyle>
            <a:lvl1pPr algn="ctr">
              <a:buFontTx/>
              <a:buNone/>
              <a:defRPr sz="4725">
                <a:solidFill>
                  <a:schemeClr val="bg1"/>
                </a:solidFill>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affiliations</a:t>
            </a:r>
          </a:p>
        </p:txBody>
      </p:sp>
      <p:sp>
        <p:nvSpPr>
          <p:cNvPr id="48" name="Text Placeholder 76"/>
          <p:cNvSpPr>
            <a:spLocks noGrp="1"/>
          </p:cNvSpPr>
          <p:nvPr>
            <p:ph type="body" sz="quarter" idx="185" hasCustomPrompt="1"/>
          </p:nvPr>
        </p:nvSpPr>
        <p:spPr>
          <a:xfrm>
            <a:off x="13094954" y="365263"/>
            <a:ext cx="24992011" cy="1120140"/>
          </a:xfrm>
          <a:prstGeom prst="rect">
            <a:avLst/>
          </a:prstGeom>
        </p:spPr>
        <p:txBody>
          <a:bodyPr>
            <a:normAutofit/>
          </a:bodyPr>
          <a:lstStyle>
            <a:lvl1pPr algn="ctr">
              <a:buFontTx/>
              <a:buNone/>
              <a:defRPr sz="7700">
                <a:solidFill>
                  <a:schemeClr val="bg1"/>
                </a:solidFill>
              </a:defRPr>
            </a:lvl1pPr>
            <a:lvl2pPr>
              <a:buFontTx/>
              <a:buNone/>
              <a:defRPr sz="6300"/>
            </a:lvl2pPr>
            <a:lvl3pPr>
              <a:buFontTx/>
              <a:buNone/>
              <a:defRPr sz="6300"/>
            </a:lvl3pPr>
            <a:lvl4pPr>
              <a:buFontTx/>
              <a:buNone/>
              <a:defRPr sz="6300"/>
            </a:lvl4pPr>
            <a:lvl5pPr>
              <a:buFontTx/>
              <a:buNone/>
              <a:defRPr sz="63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51206400" cy="3825478"/>
          </a:xfrm>
          <a:prstGeom prst="rect">
            <a:avLst/>
          </a:prstGeom>
          <a:solidFill>
            <a:schemeClr val="accent5">
              <a:lumMod val="75000"/>
            </a:schemeClr>
          </a:solidFill>
          <a:ln w="9525">
            <a:solidFill>
              <a:schemeClr val="tx1"/>
            </a:solidFill>
            <a:miter lim="800000"/>
            <a:headEnd/>
            <a:tailEnd/>
          </a:ln>
          <a:effectLst/>
        </p:spPr>
        <p:txBody>
          <a:bodyPr wrap="none" lIns="80007" tIns="40002" rIns="80007" bIns="40002" anchor="ctr"/>
          <a:lstStyle/>
          <a:p>
            <a:pPr>
              <a:defRPr/>
            </a:pPr>
            <a:endParaRPr lang="en-US" sz="7525" dirty="0"/>
          </a:p>
        </p:txBody>
      </p:sp>
      <p:sp>
        <p:nvSpPr>
          <p:cNvPr id="9" name="Rectangle 9"/>
          <p:cNvSpPr>
            <a:spLocks noChangeArrowheads="1"/>
          </p:cNvSpPr>
          <p:nvPr/>
        </p:nvSpPr>
        <p:spPr bwMode="auto">
          <a:xfrm flipV="1">
            <a:off x="0" y="3825479"/>
            <a:ext cx="51206400" cy="379213"/>
          </a:xfrm>
          <a:prstGeom prst="rect">
            <a:avLst/>
          </a:prstGeom>
          <a:solidFill>
            <a:schemeClr val="accent5">
              <a:lumMod val="50000"/>
            </a:schemeClr>
          </a:solidFill>
          <a:ln w="152400">
            <a:noFill/>
            <a:miter lim="800000"/>
            <a:headEnd/>
            <a:tailEnd/>
          </a:ln>
          <a:effectLst/>
        </p:spPr>
        <p:txBody>
          <a:bodyPr wrap="none" lIns="80007" tIns="40002" rIns="80007" bIns="40002" anchor="ctr"/>
          <a:lstStyle/>
          <a:p>
            <a:pPr>
              <a:defRPr/>
            </a:pPr>
            <a:endParaRPr lang="en-US" sz="7525" baseline="-25000" dirty="0"/>
          </a:p>
        </p:txBody>
      </p:sp>
      <p:sp>
        <p:nvSpPr>
          <p:cNvPr id="10" name="Text Box 14"/>
          <p:cNvSpPr txBox="1">
            <a:spLocks noChangeArrowheads="1"/>
          </p:cNvSpPr>
          <p:nvPr/>
        </p:nvSpPr>
        <p:spPr bwMode="auto">
          <a:xfrm>
            <a:off x="955679" y="28203527"/>
            <a:ext cx="2933700" cy="298885"/>
          </a:xfrm>
          <a:prstGeom prst="rect">
            <a:avLst/>
          </a:prstGeom>
          <a:noFill/>
          <a:ln w="9525">
            <a:noFill/>
            <a:miter lim="800000"/>
            <a:headEnd/>
            <a:tailEnd/>
          </a:ln>
          <a:effectLst/>
        </p:spPr>
        <p:txBody>
          <a:bodyPr lIns="79855" tIns="39920" rIns="79855" bIns="39920">
            <a:spAutoFit/>
          </a:bodyPr>
          <a:lstStyle/>
          <a:p>
            <a:pPr eaLnBrk="0" hangingPunct="0">
              <a:lnSpc>
                <a:spcPct val="65000"/>
              </a:lnSpc>
              <a:spcBef>
                <a:spcPct val="50000"/>
              </a:spcBef>
              <a:defRPr/>
            </a:pPr>
            <a:r>
              <a:rPr lang="en-US" sz="43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963" b="1" dirty="0">
                <a:solidFill>
                  <a:schemeClr val="bg1">
                    <a:lumMod val="75000"/>
                  </a:schemeClr>
                </a:solidFill>
                <a:latin typeface="Arial" charset="0"/>
              </a:rPr>
              <a:t>www.PosterPresentations.com</a:t>
            </a:r>
          </a:p>
        </p:txBody>
      </p:sp>
      <p:sp>
        <p:nvSpPr>
          <p:cNvPr id="30" name="Rounded Rectangle 29"/>
          <p:cNvSpPr/>
          <p:nvPr userDrawn="1"/>
        </p:nvSpPr>
        <p:spPr>
          <a:xfrm>
            <a:off x="591147" y="4608911"/>
            <a:ext cx="11876740" cy="23394591"/>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25"/>
          </a:p>
        </p:txBody>
      </p:sp>
      <p:sp>
        <p:nvSpPr>
          <p:cNvPr id="31" name="Rounded Rectangle 30"/>
          <p:cNvSpPr/>
          <p:nvPr userDrawn="1"/>
        </p:nvSpPr>
        <p:spPr>
          <a:xfrm>
            <a:off x="38692208" y="4600575"/>
            <a:ext cx="11876740" cy="23394591"/>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25"/>
          </a:p>
        </p:txBody>
      </p:sp>
      <p:sp>
        <p:nvSpPr>
          <p:cNvPr id="32" name="Rounded Rectangle 31"/>
          <p:cNvSpPr/>
          <p:nvPr userDrawn="1"/>
        </p:nvSpPr>
        <p:spPr>
          <a:xfrm>
            <a:off x="13105344" y="4600575"/>
            <a:ext cx="24999419" cy="23394591"/>
          </a:xfrm>
          <a:prstGeom prst="roundRect">
            <a:avLst>
              <a:gd name="adj" fmla="val 457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25"/>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3840205" rtl="0" eaLnBrk="1" latinLnBrk="0" hangingPunct="1">
        <a:spcBef>
          <a:spcPct val="0"/>
        </a:spcBef>
        <a:buNone/>
        <a:defRPr sz="7700" kern="1200">
          <a:solidFill>
            <a:schemeClr val="bg1"/>
          </a:solidFill>
          <a:latin typeface="Trebuchet MS" pitchFamily="34" charset="0"/>
          <a:ea typeface="+mj-ea"/>
          <a:cs typeface="+mj-cs"/>
        </a:defRPr>
      </a:lvl1pPr>
    </p:titleStyle>
    <p:bodyStyle>
      <a:lvl1pPr marL="1440078" indent="-1440078" algn="l" defTabSz="3840205" rtl="0" eaLnBrk="1" latinLnBrk="0" hangingPunct="1">
        <a:spcBef>
          <a:spcPct val="20000"/>
        </a:spcBef>
        <a:buFont typeface="Arial" pitchFamily="34" charset="0"/>
        <a:buChar char="•"/>
        <a:defRPr sz="13475" kern="1200">
          <a:solidFill>
            <a:schemeClr val="tx1"/>
          </a:solidFill>
          <a:latin typeface="+mn-lt"/>
          <a:ea typeface="+mn-ea"/>
          <a:cs typeface="+mn-cs"/>
        </a:defRPr>
      </a:lvl1pPr>
      <a:lvl2pPr marL="3120167" indent="-1200063" algn="l" defTabSz="3840205" rtl="0" eaLnBrk="1" latinLnBrk="0" hangingPunct="1">
        <a:spcBef>
          <a:spcPct val="20000"/>
        </a:spcBef>
        <a:buFont typeface="Arial" pitchFamily="34" charset="0"/>
        <a:buChar char="–"/>
        <a:defRPr sz="11812" kern="1200">
          <a:solidFill>
            <a:schemeClr val="tx1"/>
          </a:solidFill>
          <a:latin typeface="+mn-lt"/>
          <a:ea typeface="+mn-ea"/>
          <a:cs typeface="+mn-cs"/>
        </a:defRPr>
      </a:lvl2pPr>
      <a:lvl3pPr marL="4800257" indent="-960053" algn="l" defTabSz="3840205" rtl="0" eaLnBrk="1" latinLnBrk="0" hangingPunct="1">
        <a:spcBef>
          <a:spcPct val="20000"/>
        </a:spcBef>
        <a:buFont typeface="Arial" pitchFamily="34" charset="0"/>
        <a:buChar char="•"/>
        <a:defRPr sz="10150" kern="1200">
          <a:solidFill>
            <a:schemeClr val="tx1"/>
          </a:solidFill>
          <a:latin typeface="+mn-lt"/>
          <a:ea typeface="+mn-ea"/>
          <a:cs typeface="+mn-cs"/>
        </a:defRPr>
      </a:lvl3pPr>
      <a:lvl4pPr marL="6720361" indent="-960053" algn="l" defTabSz="3840205" rtl="0" eaLnBrk="1" latinLnBrk="0" hangingPunct="1">
        <a:spcBef>
          <a:spcPct val="20000"/>
        </a:spcBef>
        <a:buFont typeface="Arial" pitchFamily="34" charset="0"/>
        <a:buChar char="–"/>
        <a:defRPr sz="8400" kern="1200">
          <a:solidFill>
            <a:schemeClr val="tx1"/>
          </a:solidFill>
          <a:latin typeface="+mn-lt"/>
          <a:ea typeface="+mn-ea"/>
          <a:cs typeface="+mn-cs"/>
        </a:defRPr>
      </a:lvl4pPr>
      <a:lvl5pPr marL="8640463" indent="-960053" algn="l" defTabSz="3840205" rtl="0" eaLnBrk="1" latinLnBrk="0" hangingPunct="1">
        <a:spcBef>
          <a:spcPct val="20000"/>
        </a:spcBef>
        <a:buFont typeface="Arial" pitchFamily="34" charset="0"/>
        <a:buChar char="»"/>
        <a:defRPr sz="8400" kern="1200">
          <a:solidFill>
            <a:schemeClr val="tx1"/>
          </a:solidFill>
          <a:latin typeface="+mn-lt"/>
          <a:ea typeface="+mn-ea"/>
          <a:cs typeface="+mn-cs"/>
        </a:defRPr>
      </a:lvl5pPr>
      <a:lvl6pPr marL="10560567" indent="-960053" algn="l" defTabSz="3840205" rtl="0" eaLnBrk="1" latinLnBrk="0" hangingPunct="1">
        <a:spcBef>
          <a:spcPct val="20000"/>
        </a:spcBef>
        <a:buFont typeface="Arial" pitchFamily="34" charset="0"/>
        <a:buChar char="•"/>
        <a:defRPr sz="8400" kern="1200">
          <a:solidFill>
            <a:schemeClr val="tx1"/>
          </a:solidFill>
          <a:latin typeface="+mn-lt"/>
          <a:ea typeface="+mn-ea"/>
          <a:cs typeface="+mn-cs"/>
        </a:defRPr>
      </a:lvl6pPr>
      <a:lvl7pPr marL="12480668" indent="-960053" algn="l" defTabSz="3840205" rtl="0" eaLnBrk="1" latinLnBrk="0" hangingPunct="1">
        <a:spcBef>
          <a:spcPct val="20000"/>
        </a:spcBef>
        <a:buFont typeface="Arial" pitchFamily="34" charset="0"/>
        <a:buChar char="•"/>
        <a:defRPr sz="8400" kern="1200">
          <a:solidFill>
            <a:schemeClr val="tx1"/>
          </a:solidFill>
          <a:latin typeface="+mn-lt"/>
          <a:ea typeface="+mn-ea"/>
          <a:cs typeface="+mn-cs"/>
        </a:defRPr>
      </a:lvl7pPr>
      <a:lvl8pPr marL="14400771" indent="-960053" algn="l" defTabSz="3840205" rtl="0" eaLnBrk="1" latinLnBrk="0" hangingPunct="1">
        <a:spcBef>
          <a:spcPct val="20000"/>
        </a:spcBef>
        <a:buFont typeface="Arial" pitchFamily="34" charset="0"/>
        <a:buChar char="•"/>
        <a:defRPr sz="8400" kern="1200">
          <a:solidFill>
            <a:schemeClr val="tx1"/>
          </a:solidFill>
          <a:latin typeface="+mn-lt"/>
          <a:ea typeface="+mn-ea"/>
          <a:cs typeface="+mn-cs"/>
        </a:defRPr>
      </a:lvl8pPr>
      <a:lvl9pPr marL="16320874" indent="-960053" algn="l" defTabSz="3840205" rtl="0" eaLnBrk="1" latinLnBrk="0" hangingPunct="1">
        <a:spcBef>
          <a:spcPct val="20000"/>
        </a:spcBef>
        <a:buFont typeface="Arial" pitchFamily="34" charset="0"/>
        <a:buChar char="•"/>
        <a:defRPr sz="8400" kern="1200">
          <a:solidFill>
            <a:schemeClr val="tx1"/>
          </a:solidFill>
          <a:latin typeface="+mn-lt"/>
          <a:ea typeface="+mn-ea"/>
          <a:cs typeface="+mn-cs"/>
        </a:defRPr>
      </a:lvl9pPr>
    </p:bodyStyle>
    <p:otherStyle>
      <a:defPPr>
        <a:defRPr lang="en-US"/>
      </a:defPPr>
      <a:lvl1pPr marL="0" algn="l" defTabSz="3840205" rtl="0" eaLnBrk="1" latinLnBrk="0" hangingPunct="1">
        <a:defRPr sz="7525" kern="1200">
          <a:solidFill>
            <a:schemeClr val="tx1"/>
          </a:solidFill>
          <a:latin typeface="+mn-lt"/>
          <a:ea typeface="+mn-ea"/>
          <a:cs typeface="+mn-cs"/>
        </a:defRPr>
      </a:lvl1pPr>
      <a:lvl2pPr marL="1920104" algn="l" defTabSz="3840205" rtl="0" eaLnBrk="1" latinLnBrk="0" hangingPunct="1">
        <a:defRPr sz="7525" kern="1200">
          <a:solidFill>
            <a:schemeClr val="tx1"/>
          </a:solidFill>
          <a:latin typeface="+mn-lt"/>
          <a:ea typeface="+mn-ea"/>
          <a:cs typeface="+mn-cs"/>
        </a:defRPr>
      </a:lvl2pPr>
      <a:lvl3pPr marL="3840205" algn="l" defTabSz="3840205" rtl="0" eaLnBrk="1" latinLnBrk="0" hangingPunct="1">
        <a:defRPr sz="7525" kern="1200">
          <a:solidFill>
            <a:schemeClr val="tx1"/>
          </a:solidFill>
          <a:latin typeface="+mn-lt"/>
          <a:ea typeface="+mn-ea"/>
          <a:cs typeface="+mn-cs"/>
        </a:defRPr>
      </a:lvl3pPr>
      <a:lvl4pPr marL="5760309" algn="l" defTabSz="3840205" rtl="0" eaLnBrk="1" latinLnBrk="0" hangingPunct="1">
        <a:defRPr sz="7525" kern="1200">
          <a:solidFill>
            <a:schemeClr val="tx1"/>
          </a:solidFill>
          <a:latin typeface="+mn-lt"/>
          <a:ea typeface="+mn-ea"/>
          <a:cs typeface="+mn-cs"/>
        </a:defRPr>
      </a:lvl4pPr>
      <a:lvl5pPr marL="7680411" algn="l" defTabSz="3840205" rtl="0" eaLnBrk="1" latinLnBrk="0" hangingPunct="1">
        <a:defRPr sz="7525" kern="1200">
          <a:solidFill>
            <a:schemeClr val="tx1"/>
          </a:solidFill>
          <a:latin typeface="+mn-lt"/>
          <a:ea typeface="+mn-ea"/>
          <a:cs typeface="+mn-cs"/>
        </a:defRPr>
      </a:lvl5pPr>
      <a:lvl6pPr marL="9600515" algn="l" defTabSz="3840205" rtl="0" eaLnBrk="1" latinLnBrk="0" hangingPunct="1">
        <a:defRPr sz="7525" kern="1200">
          <a:solidFill>
            <a:schemeClr val="tx1"/>
          </a:solidFill>
          <a:latin typeface="+mn-lt"/>
          <a:ea typeface="+mn-ea"/>
          <a:cs typeface="+mn-cs"/>
        </a:defRPr>
      </a:lvl6pPr>
      <a:lvl7pPr marL="11520618" algn="l" defTabSz="3840205" rtl="0" eaLnBrk="1" latinLnBrk="0" hangingPunct="1">
        <a:defRPr sz="7525" kern="1200">
          <a:solidFill>
            <a:schemeClr val="tx1"/>
          </a:solidFill>
          <a:latin typeface="+mn-lt"/>
          <a:ea typeface="+mn-ea"/>
          <a:cs typeface="+mn-cs"/>
        </a:defRPr>
      </a:lvl7pPr>
      <a:lvl8pPr marL="13440720" algn="l" defTabSz="3840205" rtl="0" eaLnBrk="1" latinLnBrk="0" hangingPunct="1">
        <a:defRPr sz="7525" kern="1200">
          <a:solidFill>
            <a:schemeClr val="tx1"/>
          </a:solidFill>
          <a:latin typeface="+mn-lt"/>
          <a:ea typeface="+mn-ea"/>
          <a:cs typeface="+mn-cs"/>
        </a:defRPr>
      </a:lvl8pPr>
      <a:lvl9pPr marL="15360824" algn="l" defTabSz="3840205" rtl="0" eaLnBrk="1" latinLnBrk="0" hangingPunct="1">
        <a:defRPr sz="75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7C878E"/>
            </a:gs>
            <a:gs pos="50000">
              <a:schemeClr val="bg1">
                <a:lumMod val="95000"/>
              </a:schemeClr>
            </a:gs>
            <a:gs pos="99000">
              <a:srgbClr val="F3D54E"/>
            </a:gs>
          </a:gsLst>
          <a:lin ang="16200000" scaled="1"/>
        </a:gra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306719" y="5677504"/>
            <a:ext cx="10656276" cy="3467081"/>
          </a:xfrm>
        </p:spPr>
        <p:txBody>
          <a:bodyPr/>
          <a:lstStyle/>
          <a:p>
            <a:endParaRPr lang="en-US" sz="3150" b="1" dirty="0"/>
          </a:p>
          <a:p>
            <a:r>
              <a:rPr lang="en-US" sz="3150" b="1" dirty="0"/>
              <a:t>Research Objective</a:t>
            </a:r>
            <a:r>
              <a:rPr lang="en-US" sz="3150" dirty="0"/>
              <a:t>: To examine postural sway in the involved versus the uninvolved limb in those with unilateral plantar fasciitis (PF), as well as to compare postural sway with gender-matched healthy participants.</a:t>
            </a:r>
          </a:p>
        </p:txBody>
      </p:sp>
      <p:sp>
        <p:nvSpPr>
          <p:cNvPr id="3" name="Text Placeholder 2"/>
          <p:cNvSpPr>
            <a:spLocks noGrp="1"/>
          </p:cNvSpPr>
          <p:nvPr>
            <p:ph type="body" sz="quarter" idx="11"/>
          </p:nvPr>
        </p:nvSpPr>
        <p:spPr>
          <a:xfrm>
            <a:off x="2173881" y="4853203"/>
            <a:ext cx="8921949" cy="830989"/>
          </a:xfrm>
        </p:spPr>
        <p:txBody>
          <a:bodyPr/>
          <a:lstStyle/>
          <a:p>
            <a:r>
              <a:rPr lang="en-US" sz="4200" u="none" dirty="0"/>
              <a:t>RESEARCH OBJECTIVE</a:t>
            </a:r>
          </a:p>
        </p:txBody>
      </p:sp>
      <p:pic>
        <p:nvPicPr>
          <p:cNvPr id="48" name="Picture Placeholder 47">
            <a:extLst>
              <a:ext uri="{FF2B5EF4-FFF2-40B4-BE49-F238E27FC236}">
                <a16:creationId xmlns:a16="http://schemas.microsoft.com/office/drawing/2014/main" id="{004B25F8-86B8-B24E-BF7C-C82FE0F0ADF0}"/>
              </a:ext>
            </a:extLst>
          </p:cNvPr>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10172" b="10172"/>
          <a:stretch/>
        </p:blipFill>
        <p:spPr>
          <a:xfrm>
            <a:off x="3734386" y="134928"/>
            <a:ext cx="6285726" cy="3576361"/>
          </a:xfrm>
        </p:spPr>
      </p:pic>
      <p:pic>
        <p:nvPicPr>
          <p:cNvPr id="51" name="Picture Placeholder 50">
            <a:extLst>
              <a:ext uri="{FF2B5EF4-FFF2-40B4-BE49-F238E27FC236}">
                <a16:creationId xmlns:a16="http://schemas.microsoft.com/office/drawing/2014/main" id="{EAFB64F4-B87B-014C-8087-60A5FEFC422E}"/>
              </a:ext>
            </a:extLst>
          </p:cNvPr>
          <p:cNvPicPr>
            <a:picLocks noGrp="1" noChangeAspect="1"/>
          </p:cNvPicPr>
          <p:nvPr>
            <p:ph type="pic" sz="quarter" idx="18"/>
          </p:nvPr>
        </p:nvPicPr>
        <p:blipFill>
          <a:blip r:embed="rId5" cstate="print">
            <a:extLst>
              <a:ext uri="{28A0092B-C50C-407E-A947-70E740481C1C}">
                <a14:useLocalDpi xmlns:a14="http://schemas.microsoft.com/office/drawing/2010/main" val="0"/>
              </a:ext>
            </a:extLst>
          </a:blip>
          <a:srcRect/>
          <a:stretch/>
        </p:blipFill>
        <p:spPr>
          <a:xfrm>
            <a:off x="42447076" y="-501436"/>
            <a:ext cx="4849091" cy="4849091"/>
          </a:xfrm>
        </p:spPr>
      </p:pic>
      <p:sp>
        <p:nvSpPr>
          <p:cNvPr id="6" name="Text Placeholder 5"/>
          <p:cNvSpPr>
            <a:spLocks noGrp="1"/>
          </p:cNvSpPr>
          <p:nvPr>
            <p:ph type="body" sz="quarter" idx="20"/>
          </p:nvPr>
        </p:nvSpPr>
        <p:spPr>
          <a:xfrm>
            <a:off x="2410025" y="9651904"/>
            <a:ext cx="8934449" cy="830989"/>
          </a:xfrm>
        </p:spPr>
        <p:txBody>
          <a:bodyPr/>
          <a:lstStyle/>
          <a:p>
            <a:r>
              <a:rPr lang="en-US" sz="4200" u="none" dirty="0"/>
              <a:t>METHODS</a:t>
            </a:r>
          </a:p>
        </p:txBody>
      </p:sp>
      <p:sp>
        <p:nvSpPr>
          <p:cNvPr id="7" name="Text Placeholder 6"/>
          <p:cNvSpPr>
            <a:spLocks noGrp="1"/>
          </p:cNvSpPr>
          <p:nvPr>
            <p:ph type="body" sz="quarter" idx="21"/>
          </p:nvPr>
        </p:nvSpPr>
        <p:spPr>
          <a:xfrm>
            <a:off x="14186532" y="5677504"/>
            <a:ext cx="22814973" cy="5793872"/>
          </a:xfrm>
        </p:spPr>
        <p:txBody>
          <a:bodyPr/>
          <a:lstStyle/>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When examining single leg stance performance with the involved feet of the PF group, a significantly higher COP (p=0.01, effect size </a:t>
            </a:r>
            <a:r>
              <a:rPr lang="el-GR" sz="3150" dirty="0"/>
              <a:t>η2=0.9) </a:t>
            </a:r>
            <a:r>
              <a:rPr lang="en-US" sz="3150" dirty="0"/>
              <a:t>and CEA (p=0.05, </a:t>
            </a:r>
            <a:r>
              <a:rPr lang="el-GR" sz="3150" dirty="0"/>
              <a:t>η2=0.5) </a:t>
            </a:r>
            <a:r>
              <a:rPr lang="en-US" sz="3150" dirty="0"/>
              <a:t>was observed in comparison to healthy controls.</a:t>
            </a:r>
          </a:p>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A similar difference was also observed when comparing COP (p=0.03, </a:t>
            </a:r>
            <a:r>
              <a:rPr lang="el-GR" sz="3150" dirty="0"/>
              <a:t>η2=0.6) </a:t>
            </a:r>
            <a:r>
              <a:rPr lang="en-US" sz="3150" dirty="0"/>
              <a:t>and CEA (p=0.05, </a:t>
            </a:r>
            <a:r>
              <a:rPr lang="el-GR" sz="3150" dirty="0"/>
              <a:t>η2=0.1) </a:t>
            </a:r>
            <a:r>
              <a:rPr lang="en-US" sz="3150" dirty="0"/>
              <a:t>in the uninvolved feet in the PF group with healthy controls.</a:t>
            </a:r>
          </a:p>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When comparing the single leg stance performance of the involved versus the uninvolved feet in the PF group, no difference was observed (COP, p=0.98; CEA, p=0.38).</a:t>
            </a:r>
          </a:p>
        </p:txBody>
      </p:sp>
      <p:sp>
        <p:nvSpPr>
          <p:cNvPr id="8" name="Text Placeholder 7"/>
          <p:cNvSpPr>
            <a:spLocks noGrp="1"/>
          </p:cNvSpPr>
          <p:nvPr>
            <p:ph type="body" sz="quarter" idx="22"/>
          </p:nvPr>
        </p:nvSpPr>
        <p:spPr>
          <a:xfrm>
            <a:off x="16250627" y="4853203"/>
            <a:ext cx="18752344" cy="830989"/>
          </a:xfrm>
        </p:spPr>
        <p:txBody>
          <a:bodyPr/>
          <a:lstStyle/>
          <a:p>
            <a:r>
              <a:rPr lang="en-US" sz="4200" u="none" dirty="0"/>
              <a:t>RESULTS</a:t>
            </a:r>
          </a:p>
        </p:txBody>
      </p:sp>
      <p:sp>
        <p:nvSpPr>
          <p:cNvPr id="11" name="Text Placeholder 10"/>
          <p:cNvSpPr>
            <a:spLocks noGrp="1"/>
          </p:cNvSpPr>
          <p:nvPr>
            <p:ph type="body" sz="quarter" idx="25"/>
          </p:nvPr>
        </p:nvSpPr>
        <p:spPr>
          <a:xfrm>
            <a:off x="40408563" y="4853203"/>
            <a:ext cx="8926116" cy="830989"/>
          </a:xfrm>
        </p:spPr>
        <p:txBody>
          <a:bodyPr/>
          <a:lstStyle/>
          <a:p>
            <a:r>
              <a:rPr lang="en-US" sz="4200" u="none" dirty="0"/>
              <a:t>CONCLUSION</a:t>
            </a:r>
          </a:p>
        </p:txBody>
      </p:sp>
      <p:sp>
        <p:nvSpPr>
          <p:cNvPr id="12" name="Text Placeholder 11"/>
          <p:cNvSpPr>
            <a:spLocks noGrp="1"/>
          </p:cNvSpPr>
          <p:nvPr>
            <p:ph type="body" sz="quarter" idx="26"/>
          </p:nvPr>
        </p:nvSpPr>
        <p:spPr>
          <a:xfrm>
            <a:off x="39843563" y="5684192"/>
            <a:ext cx="10056118" cy="10835252"/>
          </a:xfrm>
        </p:spPr>
        <p:txBody>
          <a:bodyPr/>
          <a:lstStyle/>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Individuals with PF seem to exhibit increased postural sway when compared to gender-matched healthy individuals.</a:t>
            </a:r>
          </a:p>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This observation appears to be a global characteristic as either the involved or uninvolved foot in the PF group demonstrates this deficit. </a:t>
            </a:r>
          </a:p>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The presence of increased postural sway in both the involved and uninvolved feet versus healthy highlights the need to further study risk factors for PF to better treat and prevent the condition.</a:t>
            </a:r>
          </a:p>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In light of bilateral PF being a common occurrence, the specific relationship between increased postural sway and PF should be included in future studies.</a:t>
            </a:r>
          </a:p>
        </p:txBody>
      </p:sp>
      <p:sp>
        <p:nvSpPr>
          <p:cNvPr id="15" name="Text Placeholder 14"/>
          <p:cNvSpPr>
            <a:spLocks noGrp="1"/>
          </p:cNvSpPr>
          <p:nvPr>
            <p:ph type="body" sz="quarter" idx="29"/>
          </p:nvPr>
        </p:nvSpPr>
        <p:spPr>
          <a:xfrm>
            <a:off x="40131885" y="22383876"/>
            <a:ext cx="8926116" cy="830989"/>
          </a:xfrm>
        </p:spPr>
        <p:txBody>
          <a:bodyPr/>
          <a:lstStyle/>
          <a:p>
            <a:r>
              <a:rPr lang="en-US" sz="4200" u="none" dirty="0"/>
              <a:t>ACKNOWLEDGEMENTS &amp; CONTACT</a:t>
            </a:r>
          </a:p>
        </p:txBody>
      </p:sp>
      <p:sp>
        <p:nvSpPr>
          <p:cNvPr id="16" name="Text Placeholder 15"/>
          <p:cNvSpPr>
            <a:spLocks noGrp="1"/>
          </p:cNvSpPr>
          <p:nvPr>
            <p:ph type="body" sz="quarter" idx="30"/>
          </p:nvPr>
        </p:nvSpPr>
        <p:spPr>
          <a:xfrm>
            <a:off x="39843563" y="23214865"/>
            <a:ext cx="10056118" cy="4630476"/>
          </a:xfrm>
        </p:spPr>
        <p:txBody>
          <a:bodyPr/>
          <a:lstStyle/>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Special thanks to the Department of Physical Therapy at Loma Linda University</a:t>
            </a:r>
          </a:p>
          <a:p>
            <a:pPr marL="500052" indent="-500052">
              <a:buFont typeface="Arial" panose="020B0604020202020204" pitchFamily="34" charset="0"/>
              <a:buChar char="•"/>
            </a:pPr>
            <a:endParaRPr lang="en-US" sz="3150" dirty="0"/>
          </a:p>
          <a:p>
            <a:pPr marL="500052" indent="-500052">
              <a:buFont typeface="Arial" panose="020B0604020202020204" pitchFamily="34" charset="0"/>
              <a:buChar char="•"/>
            </a:pPr>
            <a:r>
              <a:rPr lang="en-US" sz="3150" dirty="0"/>
              <a:t>For more information contact:</a:t>
            </a:r>
            <a:br>
              <a:rPr lang="en-US" sz="3150" dirty="0"/>
            </a:br>
            <a:r>
              <a:rPr lang="en-US" sz="3150" dirty="0"/>
              <a:t>Dr. Michael J. Granado</a:t>
            </a:r>
            <a:br>
              <a:rPr lang="en-US" sz="3150" dirty="0"/>
            </a:br>
            <a:r>
              <a:rPr lang="en-US" sz="3150" dirty="0"/>
              <a:t>(909) 469-5311</a:t>
            </a:r>
            <a:br>
              <a:rPr lang="en-US" sz="3150" dirty="0"/>
            </a:br>
            <a:r>
              <a:rPr lang="en-US" sz="3150" dirty="0" err="1"/>
              <a:t>mgranado@westernu.edu</a:t>
            </a:r>
            <a:endParaRPr lang="en-US" sz="3150" dirty="0"/>
          </a:p>
        </p:txBody>
      </p:sp>
      <p:sp>
        <p:nvSpPr>
          <p:cNvPr id="17" name="Text Placeholder 16"/>
          <p:cNvSpPr>
            <a:spLocks noGrp="1"/>
          </p:cNvSpPr>
          <p:nvPr>
            <p:ph type="body" sz="quarter" idx="96"/>
          </p:nvPr>
        </p:nvSpPr>
        <p:spPr>
          <a:xfrm>
            <a:off x="1306719" y="10490093"/>
            <a:ext cx="10656276" cy="8411511"/>
          </a:xfrm>
        </p:spPr>
        <p:txBody>
          <a:bodyPr/>
          <a:lstStyle/>
          <a:p>
            <a:endParaRPr lang="en-US" sz="3150" b="1" dirty="0"/>
          </a:p>
          <a:p>
            <a:r>
              <a:rPr lang="en-US" sz="3150" b="1" dirty="0"/>
              <a:t>Design:</a:t>
            </a:r>
            <a:r>
              <a:rPr lang="en-US" sz="3150" dirty="0"/>
              <a:t> Case-control comparative study.</a:t>
            </a:r>
          </a:p>
          <a:p>
            <a:endParaRPr lang="en-US" sz="3150" b="1" dirty="0"/>
          </a:p>
          <a:p>
            <a:r>
              <a:rPr lang="en-US" sz="3150" b="1" dirty="0"/>
              <a:t>Setting: </a:t>
            </a:r>
            <a:r>
              <a:rPr lang="en-US" sz="3150" dirty="0"/>
              <a:t>University research laboratory. </a:t>
            </a:r>
          </a:p>
          <a:p>
            <a:endParaRPr lang="en-US" sz="3150" b="1" dirty="0"/>
          </a:p>
          <a:p>
            <a:r>
              <a:rPr lang="en-US" sz="3150" b="1" dirty="0"/>
              <a:t>Participants:</a:t>
            </a:r>
            <a:r>
              <a:rPr lang="en-US" sz="3150" dirty="0"/>
              <a:t> Twenty participants with unilateral PF (mean age 47 years, 13 females) were compared between involved and uninvolved feet as well as with twenty gender-matched healthy controls (mean age 43 years, 13 females). Observers were blinded to which was the involved foot in the PF group. </a:t>
            </a:r>
          </a:p>
          <a:p>
            <a:endParaRPr lang="en-US" sz="3150" dirty="0"/>
          </a:p>
          <a:p>
            <a:r>
              <a:rPr lang="en-US" sz="3150" b="1" dirty="0"/>
              <a:t>Main Outcome Measures:</a:t>
            </a:r>
            <a:r>
              <a:rPr lang="en-US" sz="3150" dirty="0"/>
              <a:t> Center of pressure (COP), 95% confidence ellipse area (CEA)</a:t>
            </a:r>
          </a:p>
        </p:txBody>
      </p:sp>
      <p:sp>
        <p:nvSpPr>
          <p:cNvPr id="20" name="Text Placeholder 19"/>
          <p:cNvSpPr>
            <a:spLocks noGrp="1"/>
          </p:cNvSpPr>
          <p:nvPr>
            <p:ph type="body" sz="quarter" idx="150"/>
          </p:nvPr>
        </p:nvSpPr>
        <p:spPr>
          <a:xfrm>
            <a:off x="16246476" y="2345722"/>
            <a:ext cx="18744009" cy="662238"/>
          </a:xfrm>
        </p:spPr>
        <p:txBody>
          <a:bodyPr>
            <a:noAutofit/>
          </a:bodyPr>
          <a:lstStyle/>
          <a:p>
            <a:r>
              <a:rPr lang="en-US" sz="4375" dirty="0"/>
              <a:t>Michael J. Granado, Everett B. Lohman III, </a:t>
            </a:r>
            <a:r>
              <a:rPr lang="en-US" sz="4375" dirty="0" err="1"/>
              <a:t>Noha</a:t>
            </a:r>
            <a:r>
              <a:rPr lang="en-US" sz="4375" dirty="0"/>
              <a:t> S. Daher, Keith E. Gordon</a:t>
            </a:r>
          </a:p>
        </p:txBody>
      </p:sp>
      <p:sp>
        <p:nvSpPr>
          <p:cNvPr id="45" name="Text Placeholder 44"/>
          <p:cNvSpPr>
            <a:spLocks noGrp="1"/>
          </p:cNvSpPr>
          <p:nvPr>
            <p:ph type="body" sz="quarter" idx="184"/>
          </p:nvPr>
        </p:nvSpPr>
        <p:spPr>
          <a:xfrm>
            <a:off x="16222014" y="3086290"/>
            <a:ext cx="18744009" cy="659789"/>
          </a:xfrm>
        </p:spPr>
        <p:txBody>
          <a:bodyPr>
            <a:noAutofit/>
          </a:bodyPr>
          <a:lstStyle/>
          <a:p>
            <a:r>
              <a:rPr lang="en-US" sz="4375" dirty="0"/>
              <a:t>Department of Physical Therapy Education, Western University of Health Sciences</a:t>
            </a:r>
          </a:p>
        </p:txBody>
      </p:sp>
      <p:sp>
        <p:nvSpPr>
          <p:cNvPr id="46" name="Text Placeholder 45"/>
          <p:cNvSpPr>
            <a:spLocks noGrp="1"/>
          </p:cNvSpPr>
          <p:nvPr>
            <p:ph type="body" sz="quarter" idx="185"/>
          </p:nvPr>
        </p:nvSpPr>
        <p:spPr>
          <a:xfrm>
            <a:off x="14186531" y="333109"/>
            <a:ext cx="22814973" cy="1858196"/>
          </a:xfrm>
        </p:spPr>
        <p:txBody>
          <a:bodyPr>
            <a:normAutofit fontScale="85000" lnSpcReduction="20000"/>
          </a:bodyPr>
          <a:lstStyle/>
          <a:p>
            <a:r>
              <a:rPr lang="en-US" b="1" dirty="0"/>
              <a:t>Postural Sway Differences in Individuals with Unilateral Plantar Fasciitis Versus Healthy Controls</a:t>
            </a:r>
          </a:p>
        </p:txBody>
      </p:sp>
      <p:pic>
        <p:nvPicPr>
          <p:cNvPr id="71" name="Picture Placeholder 70">
            <a:extLst>
              <a:ext uri="{FF2B5EF4-FFF2-40B4-BE49-F238E27FC236}">
                <a16:creationId xmlns:a16="http://schemas.microsoft.com/office/drawing/2014/main" id="{6561B433-C191-D344-B0DD-C42036823EA0}"/>
              </a:ext>
            </a:extLst>
          </p:cNvPr>
          <p:cNvPicPr>
            <a:picLocks noGrp="1" noChangeAspect="1"/>
          </p:cNvPicPr>
          <p:nvPr>
            <p:ph type="pic" sz="quarter" idx="4294967295"/>
          </p:nvPr>
        </p:nvPicPr>
        <p:blipFill>
          <a:blip r:embed="rId6">
            <a:extLst>
              <a:ext uri="{28A0092B-C50C-407E-A947-70E740481C1C}">
                <a14:useLocalDpi xmlns:a14="http://schemas.microsoft.com/office/drawing/2010/main" val="0"/>
              </a:ext>
            </a:extLst>
          </a:blip>
          <a:srcRect/>
          <a:stretch/>
        </p:blipFill>
        <p:spPr>
          <a:xfrm>
            <a:off x="4098150" y="19230266"/>
            <a:ext cx="5073413" cy="7969197"/>
          </a:xfrm>
          <a:prstGeom prst="rect">
            <a:avLst/>
          </a:prstGeom>
        </p:spPr>
      </p:pic>
      <p:graphicFrame>
        <p:nvGraphicFramePr>
          <p:cNvPr id="14" name="Table 13">
            <a:extLst>
              <a:ext uri="{FF2B5EF4-FFF2-40B4-BE49-F238E27FC236}">
                <a16:creationId xmlns:a16="http://schemas.microsoft.com/office/drawing/2014/main" id="{C3EAE7F9-BC41-C33E-7174-5A74C9077F6A}"/>
              </a:ext>
            </a:extLst>
          </p:cNvPr>
          <p:cNvGraphicFramePr>
            <a:graphicFrameLocks noGrp="1"/>
          </p:cNvGraphicFramePr>
          <p:nvPr>
            <p:extLst>
              <p:ext uri="{D42A27DB-BD31-4B8C-83A1-F6EECF244321}">
                <p14:modId xmlns:p14="http://schemas.microsoft.com/office/powerpoint/2010/main" val="3958247407"/>
              </p:ext>
            </p:extLst>
          </p:nvPr>
        </p:nvGraphicFramePr>
        <p:xfrm>
          <a:off x="14828796" y="11414855"/>
          <a:ext cx="21579368" cy="16090062"/>
        </p:xfrm>
        <a:graphic>
          <a:graphicData uri="http://schemas.openxmlformats.org/drawingml/2006/table">
            <a:tbl>
              <a:tblPr/>
              <a:tblGrid>
                <a:gridCol w="6045397">
                  <a:extLst>
                    <a:ext uri="{9D8B030D-6E8A-4147-A177-3AD203B41FA5}">
                      <a16:colId xmlns:a16="http://schemas.microsoft.com/office/drawing/2014/main" val="973400187"/>
                    </a:ext>
                  </a:extLst>
                </a:gridCol>
                <a:gridCol w="4744288">
                  <a:extLst>
                    <a:ext uri="{9D8B030D-6E8A-4147-A177-3AD203B41FA5}">
                      <a16:colId xmlns:a16="http://schemas.microsoft.com/office/drawing/2014/main" val="2060328660"/>
                    </a:ext>
                  </a:extLst>
                </a:gridCol>
                <a:gridCol w="4633608">
                  <a:extLst>
                    <a:ext uri="{9D8B030D-6E8A-4147-A177-3AD203B41FA5}">
                      <a16:colId xmlns:a16="http://schemas.microsoft.com/office/drawing/2014/main" val="4110707622"/>
                    </a:ext>
                  </a:extLst>
                </a:gridCol>
                <a:gridCol w="2953651">
                  <a:extLst>
                    <a:ext uri="{9D8B030D-6E8A-4147-A177-3AD203B41FA5}">
                      <a16:colId xmlns:a16="http://schemas.microsoft.com/office/drawing/2014/main" val="2601814351"/>
                    </a:ext>
                  </a:extLst>
                </a:gridCol>
                <a:gridCol w="3202424">
                  <a:extLst>
                    <a:ext uri="{9D8B030D-6E8A-4147-A177-3AD203B41FA5}">
                      <a16:colId xmlns:a16="http://schemas.microsoft.com/office/drawing/2014/main" val="4021076915"/>
                    </a:ext>
                  </a:extLst>
                </a:gridCol>
              </a:tblGrid>
              <a:tr h="1386840">
                <a:tc gridSpan="5">
                  <a:txBody>
                    <a:bodyPr/>
                    <a:lstStyle/>
                    <a:p>
                      <a:pPr marL="0" marR="0" algn="ctr">
                        <a:spcBef>
                          <a:spcPts val="0"/>
                        </a:spcBef>
                        <a:spcAft>
                          <a:spcPts val="0"/>
                        </a:spcAft>
                      </a:pPr>
                      <a:r>
                        <a:rPr lang="en-US" sz="4200" b="1" u="none" dirty="0">
                          <a:solidFill>
                            <a:schemeClr val="tx1"/>
                          </a:solidFill>
                          <a:effectLst/>
                          <a:latin typeface="Calibri" panose="020F0502020204030204" pitchFamily="34" charset="0"/>
                        </a:rPr>
                        <a:t>Postural Sway</a:t>
                      </a:r>
                    </a:p>
                    <a:p>
                      <a:pPr marL="0" marR="0" algn="ctr">
                        <a:spcBef>
                          <a:spcPts val="0"/>
                        </a:spcBef>
                        <a:spcAft>
                          <a:spcPts val="0"/>
                        </a:spcAft>
                      </a:pPr>
                      <a:r>
                        <a:rPr lang="en-US" sz="3900" b="0" u="none" dirty="0">
                          <a:solidFill>
                            <a:schemeClr val="tx1"/>
                          </a:solidFill>
                          <a:effectLst/>
                          <a:latin typeface="Calibri" panose="020F0502020204030204" pitchFamily="34" charset="0"/>
                        </a:rPr>
                        <a:t>Plantar Fasciitis (PF) vs Control (n=20)</a:t>
                      </a:r>
                    </a:p>
                  </a:txBody>
                  <a:tcPr marL="80010" marR="80010" marT="80010" marB="800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4DE80"/>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pPr marL="0" marR="0" algn="ctr">
                        <a:spcBef>
                          <a:spcPts val="0"/>
                        </a:spcBef>
                        <a:spcAft>
                          <a:spcPts val="0"/>
                        </a:spcAft>
                      </a:pPr>
                      <a:endParaRPr lang="en-US" sz="4400" b="0" u="none" dirty="0">
                        <a:solidFill>
                          <a:schemeClr val="bg1"/>
                        </a:solidFill>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1C25"/>
                    </a:solidFill>
                  </a:tcPr>
                </a:tc>
                <a:extLst>
                  <a:ext uri="{0D108BD9-81ED-4DB2-BD59-A6C34878D82A}">
                    <a16:rowId xmlns:a16="http://schemas.microsoft.com/office/drawing/2014/main" val="2482431932"/>
                  </a:ext>
                </a:extLst>
              </a:tr>
              <a:tr h="1600200">
                <a:tc>
                  <a:txBody>
                    <a:bodyPr/>
                    <a:lstStyle/>
                    <a:p>
                      <a:endParaRPr lang="en-US" sz="3200" dirty="0">
                        <a:solidFill>
                          <a:schemeClr val="bg1"/>
                        </a:solidFill>
                        <a:effectLst/>
                      </a:endParaRP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PF Group</a:t>
                      </a:r>
                      <a:br>
                        <a:rPr lang="en-US" sz="3200" dirty="0">
                          <a:solidFill>
                            <a:schemeClr val="bg1"/>
                          </a:solidFill>
                          <a:effectLst/>
                          <a:latin typeface="Calibri" panose="020F0502020204030204" pitchFamily="34" charset="0"/>
                        </a:rPr>
                      </a:br>
                      <a:r>
                        <a:rPr lang="en-US" sz="3200" dirty="0">
                          <a:solidFill>
                            <a:schemeClr val="bg1"/>
                          </a:solidFill>
                          <a:effectLst/>
                          <a:latin typeface="Calibri" panose="020F0502020204030204" pitchFamily="34" charset="0"/>
                        </a:rPr>
                        <a:t>(Involved Side)</a:t>
                      </a:r>
                    </a:p>
                    <a:p>
                      <a:pPr marL="0" marR="0" algn="ctr">
                        <a:spcBef>
                          <a:spcPts val="0"/>
                        </a:spcBef>
                        <a:spcAft>
                          <a:spcPts val="0"/>
                        </a:spcAft>
                      </a:pPr>
                      <a:r>
                        <a:rPr lang="en-US" sz="3200" dirty="0">
                          <a:solidFill>
                            <a:schemeClr val="bg1"/>
                          </a:solidFill>
                          <a:effectLst/>
                          <a:latin typeface="Calibri" panose="020F0502020204030204" pitchFamily="34" charset="0"/>
                        </a:rPr>
                        <a:t>[mean (SD)]</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Control Group</a:t>
                      </a:r>
                      <a:br>
                        <a:rPr lang="en-US" sz="3200" dirty="0">
                          <a:solidFill>
                            <a:schemeClr val="bg1"/>
                          </a:solidFill>
                          <a:effectLst/>
                          <a:latin typeface="Calibri" panose="020F0502020204030204" pitchFamily="34" charset="0"/>
                        </a:rPr>
                      </a:br>
                      <a:r>
                        <a:rPr lang="en-US" sz="3200" dirty="0">
                          <a:solidFill>
                            <a:schemeClr val="bg1"/>
                          </a:solidFill>
                          <a:effectLst/>
                          <a:latin typeface="Calibri" panose="020F0502020204030204" pitchFamily="34" charset="0"/>
                        </a:rPr>
                        <a:t>(Right Foot)</a:t>
                      </a:r>
                    </a:p>
                    <a:p>
                      <a:pPr marL="0" marR="0" algn="ctr">
                        <a:spcBef>
                          <a:spcPts val="0"/>
                        </a:spcBef>
                        <a:spcAft>
                          <a:spcPts val="0"/>
                        </a:spcAft>
                      </a:pPr>
                      <a:r>
                        <a:rPr lang="en-US" sz="3200" dirty="0">
                          <a:solidFill>
                            <a:schemeClr val="bg1"/>
                          </a:solidFill>
                          <a:effectLst/>
                          <a:latin typeface="Calibri" panose="020F0502020204030204" pitchFamily="34" charset="0"/>
                        </a:rPr>
                        <a:t>[mean (SD)]</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p-value</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Effect Size</a:t>
                      </a: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205161566"/>
                  </a:ext>
                </a:extLst>
              </a:tr>
              <a:tr h="1120140">
                <a:tc>
                  <a:txBody>
                    <a:bodyPr/>
                    <a:lstStyle/>
                    <a:p>
                      <a:pPr marL="0" marR="0">
                        <a:spcBef>
                          <a:spcPts val="0"/>
                        </a:spcBef>
                        <a:spcAft>
                          <a:spcPts val="0"/>
                        </a:spcAft>
                      </a:pPr>
                      <a:r>
                        <a:rPr lang="en-US" sz="3200" dirty="0">
                          <a:solidFill>
                            <a:schemeClr val="bg1"/>
                          </a:solidFill>
                          <a:effectLst/>
                          <a:latin typeface="Calibri" panose="020F0502020204030204" pitchFamily="34" charset="0"/>
                        </a:rPr>
                        <a:t>COP Average Velocity (mm/sec)</a:t>
                      </a: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35.8 (19.5)</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23.1 (5.6)</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0.01</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0.9</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1107180130"/>
                  </a:ext>
                </a:extLst>
              </a:tr>
              <a:tr h="1120140">
                <a:tc>
                  <a:txBody>
                    <a:bodyPr/>
                    <a:lstStyle/>
                    <a:p>
                      <a:pPr marL="0" marR="0">
                        <a:spcBef>
                          <a:spcPts val="0"/>
                        </a:spcBef>
                        <a:spcAft>
                          <a:spcPts val="0"/>
                        </a:spcAft>
                      </a:pPr>
                      <a:r>
                        <a:rPr lang="en-US" sz="3200" dirty="0">
                          <a:solidFill>
                            <a:schemeClr val="bg1"/>
                          </a:solidFill>
                          <a:effectLst/>
                          <a:latin typeface="Calibri" panose="020F0502020204030204" pitchFamily="34" charset="0"/>
                        </a:rPr>
                        <a:t>95% Confidence Ellipse Area (mm</a:t>
                      </a:r>
                      <a:r>
                        <a:rPr lang="en-US" sz="3200" baseline="30000" dirty="0">
                          <a:solidFill>
                            <a:schemeClr val="bg1"/>
                          </a:solidFill>
                          <a:effectLst/>
                          <a:latin typeface="Calibri" panose="020F0502020204030204" pitchFamily="34" charset="0"/>
                        </a:rPr>
                        <a:t>2</a:t>
                      </a:r>
                      <a:r>
                        <a:rPr lang="en-US" sz="3200" dirty="0">
                          <a:solidFill>
                            <a:schemeClr val="bg1"/>
                          </a:solidFill>
                          <a:effectLst/>
                          <a:latin typeface="Calibri" panose="020F0502020204030204" pitchFamily="34" charset="0"/>
                        </a:rPr>
                        <a:t>)</a:t>
                      </a: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602.9 (350.8)</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457.9 (149.1)</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0.05</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0.5</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3927461978"/>
                  </a:ext>
                </a:extLst>
              </a:tr>
              <a:tr h="640080">
                <a:tc>
                  <a:txBody>
                    <a:bodyPr/>
                    <a:lstStyle/>
                    <a:p>
                      <a:endParaRPr lang="en-US" sz="3200">
                        <a:solidFill>
                          <a:schemeClr val="bg1"/>
                        </a:solidFill>
                        <a:effectLst/>
                      </a:endParaRP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2809866706"/>
                  </a:ext>
                </a:extLst>
              </a:tr>
              <a:tr h="1600200">
                <a:tc>
                  <a:txBody>
                    <a:bodyPr/>
                    <a:lstStyle/>
                    <a:p>
                      <a:endParaRPr lang="en-US" sz="3200" dirty="0">
                        <a:solidFill>
                          <a:schemeClr val="bg1"/>
                        </a:solidFill>
                        <a:effectLst/>
                      </a:endParaRP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PF Group</a:t>
                      </a:r>
                      <a:br>
                        <a:rPr lang="en-US" sz="3200" dirty="0">
                          <a:solidFill>
                            <a:schemeClr val="bg1"/>
                          </a:solidFill>
                          <a:effectLst/>
                          <a:latin typeface="Calibri" panose="020F0502020204030204" pitchFamily="34" charset="0"/>
                        </a:rPr>
                      </a:br>
                      <a:r>
                        <a:rPr lang="en-US" sz="3200" dirty="0">
                          <a:solidFill>
                            <a:schemeClr val="bg1"/>
                          </a:solidFill>
                          <a:effectLst/>
                          <a:latin typeface="Calibri" panose="020F0502020204030204" pitchFamily="34" charset="0"/>
                        </a:rPr>
                        <a:t>(Uninvolved Side)</a:t>
                      </a:r>
                    </a:p>
                    <a:p>
                      <a:pPr marL="0" marR="0" algn="ctr">
                        <a:spcBef>
                          <a:spcPts val="0"/>
                        </a:spcBef>
                        <a:spcAft>
                          <a:spcPts val="0"/>
                        </a:spcAft>
                      </a:pPr>
                      <a:r>
                        <a:rPr lang="en-US" sz="3200" dirty="0">
                          <a:solidFill>
                            <a:schemeClr val="bg1"/>
                          </a:solidFill>
                          <a:effectLst/>
                          <a:latin typeface="Calibri" panose="020F0502020204030204" pitchFamily="34" charset="0"/>
                        </a:rPr>
                        <a:t>[mean (SD)]</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Control Group</a:t>
                      </a:r>
                      <a:br>
                        <a:rPr lang="en-US" sz="3200" dirty="0">
                          <a:solidFill>
                            <a:schemeClr val="bg1"/>
                          </a:solidFill>
                          <a:effectLst/>
                          <a:latin typeface="Calibri" panose="020F0502020204030204" pitchFamily="34" charset="0"/>
                        </a:rPr>
                      </a:br>
                      <a:r>
                        <a:rPr lang="en-US" sz="3200" dirty="0">
                          <a:solidFill>
                            <a:schemeClr val="bg1"/>
                          </a:solidFill>
                          <a:effectLst/>
                          <a:latin typeface="Calibri" panose="020F0502020204030204" pitchFamily="34" charset="0"/>
                        </a:rPr>
                        <a:t>(Left Foot) </a:t>
                      </a:r>
                    </a:p>
                    <a:p>
                      <a:pPr marL="0" marR="0" algn="ctr">
                        <a:spcBef>
                          <a:spcPts val="0"/>
                        </a:spcBef>
                        <a:spcAft>
                          <a:spcPts val="0"/>
                        </a:spcAft>
                      </a:pPr>
                      <a:r>
                        <a:rPr lang="en-US" sz="3200" dirty="0">
                          <a:solidFill>
                            <a:schemeClr val="bg1"/>
                          </a:solidFill>
                          <a:effectLst/>
                          <a:latin typeface="Calibri" panose="020F0502020204030204" pitchFamily="34" charset="0"/>
                        </a:rPr>
                        <a:t>[mean (SD)]</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p-value</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Effect Size</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2825513283"/>
                  </a:ext>
                </a:extLst>
              </a:tr>
              <a:tr h="1120140">
                <a:tc>
                  <a:txBody>
                    <a:bodyPr/>
                    <a:lstStyle/>
                    <a:p>
                      <a:pPr marL="0" marR="0">
                        <a:spcBef>
                          <a:spcPts val="0"/>
                        </a:spcBef>
                        <a:spcAft>
                          <a:spcPts val="0"/>
                        </a:spcAft>
                      </a:pPr>
                      <a:r>
                        <a:rPr lang="en-US" sz="3200" dirty="0">
                          <a:solidFill>
                            <a:schemeClr val="bg1"/>
                          </a:solidFill>
                          <a:effectLst/>
                          <a:latin typeface="Calibri" panose="020F0502020204030204" pitchFamily="34" charset="0"/>
                        </a:rPr>
                        <a:t>COP Average Velocity (mm/sec)</a:t>
                      </a: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35.8 (23.8)</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24.8 (5.7)</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0.03</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0.6</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3439611626"/>
                  </a:ext>
                </a:extLst>
              </a:tr>
              <a:tr h="1120140">
                <a:tc>
                  <a:txBody>
                    <a:bodyPr/>
                    <a:lstStyle/>
                    <a:p>
                      <a:pPr marL="0" marR="0">
                        <a:spcBef>
                          <a:spcPts val="0"/>
                        </a:spcBef>
                        <a:spcAft>
                          <a:spcPts val="0"/>
                        </a:spcAft>
                      </a:pPr>
                      <a:r>
                        <a:rPr lang="en-US" sz="3200" dirty="0">
                          <a:solidFill>
                            <a:schemeClr val="bg1"/>
                          </a:solidFill>
                          <a:effectLst/>
                          <a:latin typeface="Calibri" panose="020F0502020204030204" pitchFamily="34" charset="0"/>
                        </a:rPr>
                        <a:t>95% Confidence Ellipse Area (mm</a:t>
                      </a:r>
                      <a:r>
                        <a:rPr lang="en-US" sz="3200" baseline="30000" dirty="0">
                          <a:solidFill>
                            <a:schemeClr val="bg1"/>
                          </a:solidFill>
                          <a:effectLst/>
                          <a:latin typeface="Calibri" panose="020F0502020204030204" pitchFamily="34" charset="0"/>
                        </a:rPr>
                        <a:t>2</a:t>
                      </a:r>
                      <a:r>
                        <a:rPr lang="en-US" sz="3200" dirty="0">
                          <a:solidFill>
                            <a:schemeClr val="bg1"/>
                          </a:solidFill>
                          <a:effectLst/>
                          <a:latin typeface="Calibri" panose="020F0502020204030204" pitchFamily="34" charset="0"/>
                        </a:rPr>
                        <a:t>)</a:t>
                      </a: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640.0 (440.5)</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424.4 (112.4)</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0.05</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0.1</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618259298"/>
                  </a:ext>
                </a:extLst>
              </a:tr>
              <a:tr h="640080">
                <a:tc>
                  <a:txBody>
                    <a:bodyPr/>
                    <a:lstStyle/>
                    <a:p>
                      <a:endParaRPr lang="en-US" sz="3200" dirty="0">
                        <a:solidFill>
                          <a:schemeClr val="bg1"/>
                        </a:solidFill>
                        <a:effectLst/>
                      </a:endParaRP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3453290927"/>
                  </a:ext>
                </a:extLst>
              </a:tr>
              <a:tr h="1386840">
                <a:tc gridSpan="5">
                  <a:txBody>
                    <a:bodyPr/>
                    <a:lstStyle/>
                    <a:p>
                      <a:pPr marL="0" marR="0" algn="ctr">
                        <a:spcBef>
                          <a:spcPts val="0"/>
                        </a:spcBef>
                        <a:spcAft>
                          <a:spcPts val="0"/>
                        </a:spcAft>
                      </a:pPr>
                      <a:r>
                        <a:rPr lang="en-US" sz="4200" b="1" u="none" dirty="0">
                          <a:solidFill>
                            <a:schemeClr val="tx1"/>
                          </a:solidFill>
                          <a:effectLst/>
                          <a:latin typeface="Calibri" panose="020F0502020204030204" pitchFamily="34" charset="0"/>
                        </a:rPr>
                        <a:t>Postural Sway</a:t>
                      </a:r>
                    </a:p>
                    <a:p>
                      <a:pPr marL="0" marR="0" algn="ctr">
                        <a:spcBef>
                          <a:spcPts val="0"/>
                        </a:spcBef>
                        <a:spcAft>
                          <a:spcPts val="0"/>
                        </a:spcAft>
                      </a:pPr>
                      <a:r>
                        <a:rPr lang="en-US" sz="3900" b="0" u="none" dirty="0">
                          <a:solidFill>
                            <a:schemeClr val="tx1"/>
                          </a:solidFill>
                          <a:effectLst/>
                          <a:latin typeface="Calibri" panose="020F0502020204030204" pitchFamily="34" charset="0"/>
                        </a:rPr>
                        <a:t>PF Involved vs PF Uninvolved (n=20)</a:t>
                      </a:r>
                    </a:p>
                  </a:txBody>
                  <a:tcPr marL="80010" marR="80010" marT="80010" marB="800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DE80"/>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marL="0" marR="0" algn="ctr">
                        <a:spcBef>
                          <a:spcPts val="0"/>
                        </a:spcBef>
                        <a:spcAft>
                          <a:spcPts val="0"/>
                        </a:spcAft>
                      </a:pPr>
                      <a:endParaRPr lang="en-US" sz="4400" b="0" u="none" dirty="0">
                        <a:solidFill>
                          <a:schemeClr val="bg1"/>
                        </a:solidFill>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41C25"/>
                    </a:solidFill>
                  </a:tcPr>
                </a:tc>
                <a:extLst>
                  <a:ext uri="{0D108BD9-81ED-4DB2-BD59-A6C34878D82A}">
                    <a16:rowId xmlns:a16="http://schemas.microsoft.com/office/drawing/2014/main" val="727226715"/>
                  </a:ext>
                </a:extLst>
              </a:tr>
              <a:tr h="1600200">
                <a:tc>
                  <a:txBody>
                    <a:bodyPr/>
                    <a:lstStyle/>
                    <a:p>
                      <a:endParaRPr lang="en-US" sz="3200" dirty="0">
                        <a:solidFill>
                          <a:schemeClr val="bg1"/>
                        </a:solidFill>
                        <a:effectLst/>
                      </a:endParaRP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PF Group</a:t>
                      </a:r>
                      <a:br>
                        <a:rPr lang="en-US" sz="3200" dirty="0">
                          <a:solidFill>
                            <a:schemeClr val="bg1"/>
                          </a:solidFill>
                          <a:effectLst/>
                          <a:latin typeface="Calibri" panose="020F0502020204030204" pitchFamily="34" charset="0"/>
                        </a:rPr>
                      </a:br>
                      <a:r>
                        <a:rPr lang="en-US" sz="3200" dirty="0">
                          <a:solidFill>
                            <a:schemeClr val="bg1"/>
                          </a:solidFill>
                          <a:effectLst/>
                          <a:latin typeface="Calibri" panose="020F0502020204030204" pitchFamily="34" charset="0"/>
                        </a:rPr>
                        <a:t>(Involved Side)</a:t>
                      </a:r>
                    </a:p>
                    <a:p>
                      <a:pPr marL="0" marR="0" algn="ctr">
                        <a:spcBef>
                          <a:spcPts val="0"/>
                        </a:spcBef>
                        <a:spcAft>
                          <a:spcPts val="0"/>
                        </a:spcAft>
                      </a:pPr>
                      <a:r>
                        <a:rPr lang="en-US" sz="3200" dirty="0">
                          <a:solidFill>
                            <a:schemeClr val="bg1"/>
                          </a:solidFill>
                          <a:effectLst/>
                          <a:latin typeface="Calibri" panose="020F0502020204030204" pitchFamily="34" charset="0"/>
                        </a:rPr>
                        <a:t>[mean (SD)]</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PF Group</a:t>
                      </a:r>
                      <a:br>
                        <a:rPr lang="en-US" sz="3200" dirty="0">
                          <a:solidFill>
                            <a:schemeClr val="bg1"/>
                          </a:solidFill>
                          <a:effectLst/>
                          <a:latin typeface="Calibri" panose="020F0502020204030204" pitchFamily="34" charset="0"/>
                        </a:rPr>
                      </a:br>
                      <a:r>
                        <a:rPr lang="en-US" sz="3200" dirty="0">
                          <a:solidFill>
                            <a:schemeClr val="bg1"/>
                          </a:solidFill>
                          <a:effectLst/>
                          <a:latin typeface="Calibri" panose="020F0502020204030204" pitchFamily="34" charset="0"/>
                        </a:rPr>
                        <a:t>(Uninvolved Side)</a:t>
                      </a:r>
                    </a:p>
                    <a:p>
                      <a:pPr marL="0" marR="0" algn="ctr">
                        <a:spcBef>
                          <a:spcPts val="0"/>
                        </a:spcBef>
                        <a:spcAft>
                          <a:spcPts val="0"/>
                        </a:spcAft>
                      </a:pPr>
                      <a:r>
                        <a:rPr lang="en-US" sz="3200" dirty="0">
                          <a:solidFill>
                            <a:schemeClr val="bg1"/>
                          </a:solidFill>
                          <a:effectLst/>
                          <a:latin typeface="Calibri" panose="020F0502020204030204" pitchFamily="34" charset="0"/>
                        </a:rPr>
                        <a:t>[mean (SD)]</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p-value</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3280567128"/>
                  </a:ext>
                </a:extLst>
              </a:tr>
              <a:tr h="1328001">
                <a:tc>
                  <a:txBody>
                    <a:bodyPr/>
                    <a:lstStyle/>
                    <a:p>
                      <a:pPr marL="0" marR="0">
                        <a:spcBef>
                          <a:spcPts val="0"/>
                        </a:spcBef>
                        <a:spcAft>
                          <a:spcPts val="0"/>
                        </a:spcAft>
                      </a:pPr>
                      <a:r>
                        <a:rPr lang="en-US" sz="3200" dirty="0">
                          <a:solidFill>
                            <a:schemeClr val="bg1"/>
                          </a:solidFill>
                          <a:effectLst/>
                          <a:latin typeface="Calibri" panose="020F0502020204030204" pitchFamily="34" charset="0"/>
                        </a:rPr>
                        <a:t>COP Average Velocity (mm/sec)</a:t>
                      </a: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35.8 (19.5)</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35.8 (23.8)</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0.98</a:t>
                      </a:r>
                      <a:endParaRPr lang="en-US" sz="3200" dirty="0">
                        <a:solidFill>
                          <a:schemeClr val="bg1"/>
                        </a:solidFill>
                        <a:effectLst/>
                        <a:latin typeface="Calibri" panose="020F0502020204030204" pitchFamily="34" charset="0"/>
                      </a:endParaRP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3912594917"/>
                  </a:ext>
                </a:extLst>
              </a:tr>
              <a:tr h="1328001">
                <a:tc>
                  <a:txBody>
                    <a:bodyPr/>
                    <a:lstStyle/>
                    <a:p>
                      <a:pPr marL="0" marR="0">
                        <a:spcBef>
                          <a:spcPts val="0"/>
                        </a:spcBef>
                        <a:spcAft>
                          <a:spcPts val="0"/>
                        </a:spcAft>
                      </a:pPr>
                      <a:r>
                        <a:rPr lang="en-US" sz="3200" dirty="0">
                          <a:solidFill>
                            <a:schemeClr val="bg1"/>
                          </a:solidFill>
                          <a:effectLst/>
                          <a:latin typeface="Calibri" panose="020F0502020204030204" pitchFamily="34" charset="0"/>
                        </a:rPr>
                        <a:t>95% Confidence Ellipse Area (mm</a:t>
                      </a:r>
                      <a:r>
                        <a:rPr lang="en-US" sz="3200" baseline="30000" dirty="0">
                          <a:solidFill>
                            <a:schemeClr val="bg1"/>
                          </a:solidFill>
                          <a:effectLst/>
                          <a:latin typeface="Calibri" panose="020F0502020204030204" pitchFamily="34" charset="0"/>
                        </a:rPr>
                        <a:t>2</a:t>
                      </a:r>
                      <a:r>
                        <a:rPr lang="en-US" sz="3200" dirty="0">
                          <a:solidFill>
                            <a:schemeClr val="bg1"/>
                          </a:solidFill>
                          <a:effectLst/>
                          <a:latin typeface="Calibri" panose="020F0502020204030204" pitchFamily="34" charset="0"/>
                        </a:rPr>
                        <a:t>)</a:t>
                      </a:r>
                    </a:p>
                  </a:txBody>
                  <a:tcPr marL="80010" marR="80010" marT="80010" marB="8001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602.9 (350.8)</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a:solidFill>
                            <a:schemeClr val="bg1"/>
                          </a:solidFill>
                          <a:effectLst/>
                          <a:latin typeface="Calibri" panose="020F0502020204030204" pitchFamily="34" charset="0"/>
                        </a:rPr>
                        <a:t>640.0 (440.5)</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pPr marL="0" marR="0" algn="ctr">
                        <a:spcBef>
                          <a:spcPts val="0"/>
                        </a:spcBef>
                        <a:spcAft>
                          <a:spcPts val="0"/>
                        </a:spcAft>
                      </a:pPr>
                      <a:r>
                        <a:rPr lang="en-US" sz="3200" dirty="0">
                          <a:solidFill>
                            <a:schemeClr val="bg1"/>
                          </a:solidFill>
                          <a:effectLst/>
                          <a:latin typeface="Calibri" panose="020F0502020204030204" pitchFamily="34" charset="0"/>
                        </a:rPr>
                        <a:t>0.38</a:t>
                      </a:r>
                    </a:p>
                  </a:txBody>
                  <a:tcPr marL="80010" marR="80010" marT="80010" marB="8001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41C25"/>
                    </a:solidFill>
                  </a:tcPr>
                </a:tc>
                <a:tc>
                  <a:txBody>
                    <a:bodyPr/>
                    <a:lstStyle/>
                    <a:p>
                      <a:endParaRPr lang="en-US" sz="3200" dirty="0">
                        <a:solidFill>
                          <a:schemeClr val="bg1"/>
                        </a:solidFill>
                        <a:effectLst/>
                      </a:endParaRPr>
                    </a:p>
                  </a:txBody>
                  <a:tcPr marL="80010" marR="80010" marT="80010" marB="8001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41C25"/>
                    </a:solidFill>
                  </a:tcPr>
                </a:tc>
                <a:extLst>
                  <a:ext uri="{0D108BD9-81ED-4DB2-BD59-A6C34878D82A}">
                    <a16:rowId xmlns:a16="http://schemas.microsoft.com/office/drawing/2014/main" val="1552323874"/>
                  </a:ext>
                </a:extLst>
              </a:tr>
            </a:tbl>
          </a:graphicData>
        </a:graphic>
      </p:graphicFrame>
      <p:pic>
        <p:nvPicPr>
          <p:cNvPr id="50" name="Picture Placeholder 49" descr="Diagram&#10;&#10;Description automatically generated">
            <a:extLst>
              <a:ext uri="{FF2B5EF4-FFF2-40B4-BE49-F238E27FC236}">
                <a16:creationId xmlns:a16="http://schemas.microsoft.com/office/drawing/2014/main" id="{49D2435E-5CF9-276B-3CC8-204FCA64D1CF}"/>
              </a:ext>
            </a:extLst>
          </p:cNvPr>
          <p:cNvPicPr>
            <a:picLocks noGrp="1" noChangeAspect="1"/>
          </p:cNvPicPr>
          <p:nvPr>
            <p:ph type="pic" sz="quarter" idx="4294967295"/>
          </p:nvPr>
        </p:nvPicPr>
        <p:blipFill>
          <a:blip r:embed="rId7">
            <a:extLst>
              <a:ext uri="{28A0092B-C50C-407E-A947-70E740481C1C}">
                <a14:useLocalDpi xmlns:a14="http://schemas.microsoft.com/office/drawing/2010/main" val="0"/>
              </a:ext>
            </a:extLst>
          </a:blip>
          <a:stretch>
            <a:fillRect/>
          </a:stretch>
        </p:blipFill>
        <p:spPr>
          <a:xfrm>
            <a:off x="43464618" y="16319602"/>
            <a:ext cx="2814008" cy="5164004"/>
          </a:xfrm>
          <a:prstGeom prst="rect">
            <a:avLst/>
          </a:prstGeom>
        </p:spPr>
      </p:pic>
    </p:spTree>
    <p:custDataLst>
      <p:tags r:id="rId1"/>
    </p:custDataLst>
    <p:extLst>
      <p:ext uri="{BB962C8B-B14F-4D97-AF65-F5344CB8AC3E}">
        <p14:creationId xmlns:p14="http://schemas.microsoft.com/office/powerpoint/2010/main" val="24184933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THUMBNAIL_REFRESH" val="1"/>
  <p:tag name="ARTICULATE_SLIDE_COUNT"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osterPresentations.com-36x48_Trifold_Template-V3">
  <a:themeElements>
    <a:clrScheme name="Custom 2">
      <a:dk1>
        <a:srgbClr val="000000"/>
      </a:dk1>
      <a:lt1>
        <a:srgbClr val="FFFFFF"/>
      </a:lt1>
      <a:dk2>
        <a:srgbClr val="323232"/>
      </a:dk2>
      <a:lt2>
        <a:srgbClr val="E5C243"/>
      </a:lt2>
      <a:accent1>
        <a:srgbClr val="A5300F"/>
      </a:accent1>
      <a:accent2>
        <a:srgbClr val="D55816"/>
      </a:accent2>
      <a:accent3>
        <a:srgbClr val="E19825"/>
      </a:accent3>
      <a:accent4>
        <a:srgbClr val="B19C7D"/>
      </a:accent4>
      <a:accent5>
        <a:srgbClr val="862633"/>
      </a:accent5>
      <a:accent6>
        <a:srgbClr val="B27D4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5670</TotalTime>
  <Words>633</Words>
  <Application>Microsoft Office PowerPoint</Application>
  <PresentationFormat>Custom</PresentationFormat>
  <Paragraphs>86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Trebuchet MS</vt:lpstr>
      <vt:lpstr>PosterPresentations.com-36x48_Trifold_Template-V3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James Gonzales</dc:creator>
  <cp:lastModifiedBy>James Gonzales</cp:lastModifiedBy>
  <cp:revision>2</cp:revision>
  <cp:lastPrinted>2022-08-31T04:27:41Z</cp:lastPrinted>
  <dcterms:created xsi:type="dcterms:W3CDTF">2012-02-03T23:30:52Z</dcterms:created>
  <dcterms:modified xsi:type="dcterms:W3CDTF">2024-09-14T00:06:37Z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5F0F050A-4BA3-4DB2-9085-279455911A2F</vt:lpwstr>
  </property>
  <property fmtid="{D5CDD505-2E9C-101B-9397-08002B2CF9AE}" pid="3" name="ArticulatePath">
    <vt:lpwstr>https://westernu-my.sharepoint.com/personal/jgonzales_westernu_edu/Documents/Desktop/PROJECTS/P2. Granado-ResearchPosterWebsite/examples/ACRM Poster 2</vt:lpwstr>
  </property>
</Properties>
</file>