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32918400"/>
  <p:notesSz cx="6953250" cy="9239250"/>
  <p:embeddedFontLst>
    <p:embeddedFont>
      <p:font typeface="Nunito" pitchFamily="2" charset="77"/>
      <p:regular r:id="rId4"/>
      <p:bold r:id="rId5"/>
      <p:italic r:id="rId6"/>
      <p:boldItalic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lre" initials="JD" lastIdx="0" clrIdx="0">
    <p:extLst>
      <p:ext uri="{19B8F6BF-5375-455C-9EA6-DF929625EA0E}">
        <p15:presenceInfo xmlns:p15="http://schemas.microsoft.com/office/powerpoint/2012/main" userId="Justin Del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78E"/>
    <a:srgbClr val="E2E4DB"/>
    <a:srgbClr val="E0AB4C"/>
    <a:srgbClr val="242424"/>
    <a:srgbClr val="8B2230"/>
    <a:srgbClr val="58001B"/>
    <a:srgbClr val="F3F3F3"/>
    <a:srgbClr val="A167B2"/>
    <a:srgbClr val="353941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 varScale="1">
        <p:scale>
          <a:sx n="25" d="100"/>
          <a:sy n="25" d="100"/>
        </p:scale>
        <p:origin x="1624" y="23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commentAuthors" Target="commentAuthor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10" tIns="46455" rIns="92910" bIns="46455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4F1B5D8-D97D-47DE-99FD-BED51FB7C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78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EDBB11-81A3-4CFA-BA97-1ABE9A8F3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67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5ECC0F7-0140-4FFA-BB4D-270D63D3C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7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7625"/>
            <a:ext cx="987583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C1B9D64-3336-481D-94A5-F579BB4A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209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7" y="7680326"/>
            <a:ext cx="19675475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2" y="7680326"/>
            <a:ext cx="19675475" cy="10787063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7" y="18619788"/>
            <a:ext cx="19675475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2" y="18619788"/>
            <a:ext cx="19675475" cy="10787062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D98BD33-354E-4B11-91E6-709054688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980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940B6B-3169-44D4-847B-7863905C3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90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2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03A4FA6-7C07-49C1-973B-224AB06B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73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7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302B25C-7078-4EDD-9EEA-F171F39DF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33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F454DA-B8E5-407C-A8B0-B2982CBF7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890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65CC813-0CE0-4F7E-9B7F-FCCCD6CE8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356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5D3508A-868C-432E-A93E-3C5AF7B20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773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EB5CAF5-4FB5-4E33-861E-BCE1A1103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691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7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2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1738493-E10F-4F1A-B075-F4B94CA41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4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2DBB13-E718-4C9A-AC99-89A36AFA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defPPr>
        <a:defRPr kern="1200" smtId="4294967295"/>
      </a:defPPr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>
            <a:extLst>
              <a:ext uri="{FF2B5EF4-FFF2-40B4-BE49-F238E27FC236}">
                <a16:creationId xmlns:a16="http://schemas.microsoft.com/office/drawing/2014/main" id="{A1AA2988-E516-4FA3-AB98-E1F7DA1EF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22048147"/>
            <a:ext cx="42519600" cy="9897749"/>
          </a:xfrm>
          <a:prstGeom prst="roundRect">
            <a:avLst>
              <a:gd name="adj" fmla="val 6990"/>
            </a:avLst>
          </a:prstGeom>
          <a:gradFill>
            <a:gsLst>
              <a:gs pos="100000">
                <a:srgbClr val="8B2230"/>
              </a:gs>
              <a:gs pos="32000">
                <a:srgbClr val="721126"/>
              </a:gs>
              <a:gs pos="0">
                <a:srgbClr val="58001B"/>
              </a:gs>
            </a:gsLst>
            <a:lin ang="0" scaled="1"/>
          </a:gradFill>
          <a:ln>
            <a:solidFill>
              <a:schemeClr val="bg1"/>
            </a:solidFill>
            <a:miter lim="800000"/>
          </a:ln>
        </p:spPr>
        <p:txBody>
          <a:bodyPr vert="horz" wrap="square" lIns="376203" tIns="188102" rIns="376203" bIns="18810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4000" b="0" i="1" kern="0" dirty="0">
              <a:noFill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761999"/>
            <a:ext cx="42519600" cy="10058401"/>
          </a:xfrm>
          <a:prstGeom prst="roundRect">
            <a:avLst>
              <a:gd name="adj" fmla="val 6990"/>
            </a:avLst>
          </a:prstGeom>
          <a:gradFill>
            <a:gsLst>
              <a:gs pos="100000">
                <a:srgbClr val="8B2230"/>
              </a:gs>
              <a:gs pos="32000">
                <a:srgbClr val="721126"/>
              </a:gs>
              <a:gs pos="0">
                <a:srgbClr val="58001B"/>
              </a:gs>
            </a:gsLst>
            <a:lin ang="0" scaled="1"/>
          </a:gradFill>
          <a:ln>
            <a:noFill/>
            <a:miter lim="800000"/>
          </a:ln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 sz="4000" i="1" dirty="0">
              <a:noFill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2C25681-95AF-45D0-852E-DC3E00E2FDFE}"/>
              </a:ext>
            </a:extLst>
          </p:cNvPr>
          <p:cNvSpPr txBox="1"/>
          <p:nvPr/>
        </p:nvSpPr>
        <p:spPr>
          <a:xfrm>
            <a:off x="1600200" y="1600200"/>
            <a:ext cx="40767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61086">
              <a:spcBef>
                <a:spcPct val="20000"/>
              </a:spcBef>
              <a:defRPr/>
            </a:pPr>
            <a:r>
              <a:rPr lang="en-US" sz="11000" b="0" dirty="0">
                <a:solidFill>
                  <a:schemeClr val="bg1"/>
                </a:solidFill>
                <a:latin typeface="Nunito" panose="00000500000000000000" pitchFamily="2" charset="0"/>
              </a:rPr>
              <a:t>This is the </a:t>
            </a:r>
            <a:r>
              <a:rPr lang="en-US" sz="11000" dirty="0">
                <a:solidFill>
                  <a:schemeClr val="bg1"/>
                </a:solidFill>
                <a:latin typeface="Nunito" panose="00000500000000000000" pitchFamily="2" charset="0"/>
              </a:rPr>
              <a:t>main takeaway </a:t>
            </a:r>
            <a:r>
              <a:rPr lang="en-US" sz="11000" b="0" dirty="0">
                <a:solidFill>
                  <a:schemeClr val="bg1"/>
                </a:solidFill>
                <a:latin typeface="Nunito" panose="00000500000000000000" pitchFamily="2" charset="0"/>
              </a:rPr>
              <a:t>from your research. It should be </a:t>
            </a:r>
            <a:r>
              <a:rPr lang="en-US" sz="11000" dirty="0">
                <a:solidFill>
                  <a:schemeClr val="bg1"/>
                </a:solidFill>
                <a:latin typeface="Nunito" panose="00000500000000000000" pitchFamily="2" charset="0"/>
              </a:rPr>
              <a:t>simplified</a:t>
            </a:r>
            <a:r>
              <a:rPr lang="en-US" sz="11000" b="0" dirty="0">
                <a:solidFill>
                  <a:schemeClr val="bg1"/>
                </a:solidFill>
                <a:latin typeface="Nunito" panose="00000500000000000000" pitchFamily="2" charset="0"/>
              </a:rPr>
              <a:t> to one or two sentences.</a:t>
            </a:r>
          </a:p>
        </p:txBody>
      </p:sp>
      <p:sp>
        <p:nvSpPr>
          <p:cNvPr id="27" name="Rectangle 167">
            <a:extLst>
              <a:ext uri="{FF2B5EF4-FFF2-40B4-BE49-F238E27FC236}">
                <a16:creationId xmlns:a16="http://schemas.microsoft.com/office/drawing/2014/main" id="{9E369C6D-A264-4B89-931F-14FD6655F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199" y="22944213"/>
            <a:ext cx="26722147" cy="914400"/>
          </a:xfrm>
          <a:prstGeom prst="roundRect">
            <a:avLst/>
          </a:prstGeom>
          <a:noFill/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l" defTabSz="3762375"/>
            <a:r>
              <a:rPr lang="en-US" sz="4200" dirty="0">
                <a:solidFill>
                  <a:schemeClr val="bg1"/>
                </a:solidFill>
                <a:latin typeface="Nunito" panose="00000500000000000000" pitchFamily="2" charset="0"/>
              </a:rPr>
              <a:t>Conclusion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EA09F5A-1661-4BDF-A2DF-89252468F52D}"/>
              </a:ext>
            </a:extLst>
          </p:cNvPr>
          <p:cNvSpPr txBox="1"/>
          <p:nvPr/>
        </p:nvSpPr>
        <p:spPr>
          <a:xfrm>
            <a:off x="1600200" y="24089976"/>
            <a:ext cx="1345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6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1714317" y="11658601"/>
            <a:ext cx="12818467" cy="914400"/>
          </a:xfrm>
          <a:prstGeom prst="round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9000">
                <a:srgbClr val="7C878E"/>
              </a:gs>
              <a:gs pos="0">
                <a:srgbClr val="7C878E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200" dirty="0">
                <a:solidFill>
                  <a:schemeClr val="bg1"/>
                </a:solidFill>
                <a:latin typeface="Nunito" panose="00000500000000000000" pitchFamily="2" charset="0"/>
              </a:rPr>
              <a:t>Background</a:t>
            </a:r>
          </a:p>
        </p:txBody>
      </p:sp>
      <p:sp>
        <p:nvSpPr>
          <p:cNvPr id="19" name="Rectangle 167">
            <a:extLst>
              <a:ext uri="{FF2B5EF4-FFF2-40B4-BE49-F238E27FC236}">
                <a16:creationId xmlns:a16="http://schemas.microsoft.com/office/drawing/2014/main" id="{CC5F2601-3472-4441-8610-673ACB87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3880" y="11658601"/>
            <a:ext cx="12818467" cy="914400"/>
          </a:xfrm>
          <a:prstGeom prst="round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49000">
                <a:srgbClr val="7C878E"/>
              </a:gs>
              <a:gs pos="0">
                <a:srgbClr val="7C878E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200" dirty="0">
                <a:solidFill>
                  <a:schemeClr val="bg1"/>
                </a:solidFill>
                <a:latin typeface="Nunito" panose="00000500000000000000" pitchFamily="2" charset="0"/>
              </a:rPr>
              <a:t>Methods</a:t>
            </a:r>
          </a:p>
        </p:txBody>
      </p:sp>
      <p:sp>
        <p:nvSpPr>
          <p:cNvPr id="20" name="Rectangle 167">
            <a:extLst>
              <a:ext uri="{FF2B5EF4-FFF2-40B4-BE49-F238E27FC236}">
                <a16:creationId xmlns:a16="http://schemas.microsoft.com/office/drawing/2014/main" id="{F8160BCC-36FC-4419-BD0D-F8E0CD69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3443" y="11658601"/>
            <a:ext cx="12818467" cy="914400"/>
          </a:xfrm>
          <a:prstGeom prst="roundRect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55000">
                <a:srgbClr val="7C878E"/>
              </a:gs>
              <a:gs pos="0">
                <a:srgbClr val="7C878E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3762375"/>
            <a:r>
              <a:rPr lang="en-US" sz="4200" dirty="0">
                <a:solidFill>
                  <a:schemeClr val="bg1"/>
                </a:solidFill>
                <a:latin typeface="Nunito" panose="00000500000000000000" pitchFamily="2" charset="0"/>
              </a:rPr>
              <a:t>Results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0D303C-BC2E-4D27-8DCB-AFFC83235B99}"/>
              </a:ext>
            </a:extLst>
          </p:cNvPr>
          <p:cNvSpPr txBox="1"/>
          <p:nvPr/>
        </p:nvSpPr>
        <p:spPr>
          <a:xfrm>
            <a:off x="1600200" y="12801601"/>
            <a:ext cx="1281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6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FB01C1-373E-4866-BF69-4540A0DE8387}"/>
              </a:ext>
            </a:extLst>
          </p:cNvPr>
          <p:cNvSpPr txBox="1"/>
          <p:nvPr/>
        </p:nvSpPr>
        <p:spPr>
          <a:xfrm>
            <a:off x="15503880" y="12801601"/>
            <a:ext cx="1281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6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89F4C29-97DA-4889-85D4-4718B5EF9EE5}"/>
              </a:ext>
            </a:extLst>
          </p:cNvPr>
          <p:cNvSpPr txBox="1"/>
          <p:nvPr/>
        </p:nvSpPr>
        <p:spPr>
          <a:xfrm>
            <a:off x="29293440" y="12801601"/>
            <a:ext cx="1281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l"/>
            <a:r>
              <a:rPr lang="en-US" sz="36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C6B2F210-1664-4B5A-8526-E6CEEDBD1391}"/>
              </a:ext>
            </a:extLst>
          </p:cNvPr>
          <p:cNvSpPr txBox="1"/>
          <p:nvPr/>
        </p:nvSpPr>
        <p:spPr>
          <a:xfrm>
            <a:off x="29293440" y="22815613"/>
            <a:ext cx="12997560" cy="14579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Nunito" panose="00000500000000000000" pitchFamily="2" charset="0"/>
              </a:rPr>
              <a:t>Optional Title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C9B71881-4073-4211-85F3-9D4084238364}"/>
              </a:ext>
            </a:extLst>
          </p:cNvPr>
          <p:cNvSpPr txBox="1"/>
          <p:nvPr/>
        </p:nvSpPr>
        <p:spPr>
          <a:xfrm>
            <a:off x="29293440" y="24396705"/>
            <a:ext cx="1299756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78198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56396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345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127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90995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69197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47394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025593" algn="l" defTabSz="3756396" rtl="0" eaLnBrk="1" latinLnBrk="0" hangingPunct="1">
              <a:defRPr sz="7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56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19FE2F5F-1F64-4219-8FBC-FB422BE0E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641" y="7293697"/>
            <a:ext cx="2803257" cy="280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FDC1B60-7288-49BF-9D66-8DFA71F922D8}"/>
              </a:ext>
            </a:extLst>
          </p:cNvPr>
          <p:cNvSpPr txBox="1"/>
          <p:nvPr/>
        </p:nvSpPr>
        <p:spPr>
          <a:xfrm>
            <a:off x="33147000" y="8388154"/>
            <a:ext cx="609544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b="0" dirty="0">
                <a:solidFill>
                  <a:schemeClr val="bg1"/>
                </a:solidFill>
                <a:effectLst/>
                <a:latin typeface="Nunito" panose="00000500000000000000" pitchFamily="2" charset="0"/>
                <a:cs typeface="Arial" panose="020B0604020202020204" pitchFamily="34" charset="0"/>
              </a:rPr>
              <a:t>Include a QR code to scan to download a digital copy of your poster.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B9DC0D-8AD3-C6C6-8ED8-6378B6484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1359" y="28330907"/>
            <a:ext cx="8838641" cy="3787989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erceptualpewter|09-2018"/>
</p:tagLst>
</file>

<file path=ppt/theme/theme1.xml><?xml version="1.0" encoding="utf-8"?>
<a:theme xmlns:a="http://schemas.openxmlformats.org/drawingml/2006/main" name="Default Desig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87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Nunito</vt:lpstr>
      <vt:lpstr>Open Sans</vt:lpstr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Michael Granado</cp:lastModifiedBy>
  <cp:revision>150</cp:revision>
  <dcterms:modified xsi:type="dcterms:W3CDTF">2025-04-27T01:44:12Z</dcterms:modified>
  <cp:category>science research poster</cp:category>
</cp:coreProperties>
</file>