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3" r:id="rId6"/>
    <p:sldId id="336" r:id="rId7"/>
    <p:sldId id="329" r:id="rId8"/>
    <p:sldId id="284" r:id="rId9"/>
    <p:sldId id="333" r:id="rId10"/>
    <p:sldId id="337" r:id="rId11"/>
    <p:sldId id="334" r:id="rId12"/>
    <p:sldId id="258" r:id="rId13"/>
    <p:sldId id="339" r:id="rId14"/>
    <p:sldId id="313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5BFA8-DF78-452A-B466-24AA0C4E354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A4691E8-2A9C-4505-BCE1-C3226E98C15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dirty="0">
              <a:latin typeface="Book Antiqua"/>
            </a:rPr>
            <a:t>Procedural Skills/National Cert. Review</a:t>
          </a:r>
        </a:p>
      </dgm:t>
    </dgm:pt>
    <dgm:pt modelId="{72BA1048-CA1C-4064-9084-35FAF2DAAD13}" type="parTrans" cxnId="{23AC7782-ABB9-46FC-9A40-02592F5FC7C5}">
      <dgm:prSet/>
      <dgm:spPr/>
      <dgm:t>
        <a:bodyPr/>
        <a:lstStyle/>
        <a:p>
          <a:endParaRPr lang="en-US"/>
        </a:p>
      </dgm:t>
    </dgm:pt>
    <dgm:pt modelId="{D7A2FDB4-FBD9-4FBE-8C86-0808D744798B}" type="sibTrans" cxnId="{23AC7782-ABB9-46FC-9A40-02592F5FC7C5}">
      <dgm:prSet/>
      <dgm:spPr/>
      <dgm:t>
        <a:bodyPr/>
        <a:lstStyle/>
        <a:p>
          <a:endParaRPr lang="en-US"/>
        </a:p>
      </dgm:t>
    </dgm:pt>
    <dgm:pt modelId="{AF265BD9-62AF-483B-97E5-A22A0756B978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200" b="1" dirty="0">
              <a:latin typeface="Book Antiqua" pitchFamily="18" charset="0"/>
            </a:rPr>
            <a:t>Clinical  Experience</a:t>
          </a:r>
        </a:p>
      </dgm:t>
    </dgm:pt>
    <dgm:pt modelId="{C861BAD6-5FCA-4395-B584-7794EE698547}" type="parTrans" cxnId="{9FEE6AA5-BFC2-479A-BDAF-4E95AFCE1632}">
      <dgm:prSet/>
      <dgm:spPr/>
      <dgm:t>
        <a:bodyPr/>
        <a:lstStyle/>
        <a:p>
          <a:endParaRPr lang="en-US"/>
        </a:p>
      </dgm:t>
    </dgm:pt>
    <dgm:pt modelId="{3F69B5F1-25DA-4031-B6FE-655E3E2301D1}" type="sibTrans" cxnId="{9FEE6AA5-BFC2-479A-BDAF-4E95AFCE1632}">
      <dgm:prSet/>
      <dgm:spPr/>
      <dgm:t>
        <a:bodyPr/>
        <a:lstStyle/>
        <a:p>
          <a:endParaRPr lang="en-US"/>
        </a:p>
      </dgm:t>
    </dgm:pt>
    <dgm:pt modelId="{52CAE850-915F-4D22-92E0-EE9D11DB271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b="1" dirty="0">
              <a:latin typeface="Book Antiqua"/>
            </a:rPr>
            <a:t>Courses/ ENP Grand Rounds/Testing </a:t>
          </a:r>
        </a:p>
      </dgm:t>
    </dgm:pt>
    <dgm:pt modelId="{BB124DC8-E3D4-495E-B1B5-43B497B2292B}" type="parTrans" cxnId="{26A430C7-6AC6-43E5-9FB7-8B385AEC0A44}">
      <dgm:prSet/>
      <dgm:spPr/>
      <dgm:t>
        <a:bodyPr/>
        <a:lstStyle/>
        <a:p>
          <a:endParaRPr lang="en-US"/>
        </a:p>
      </dgm:t>
    </dgm:pt>
    <dgm:pt modelId="{961753FC-0BD3-4555-800F-49379F84BBC8}" type="sibTrans" cxnId="{26A430C7-6AC6-43E5-9FB7-8B385AEC0A44}">
      <dgm:prSet/>
      <dgm:spPr/>
      <dgm:t>
        <a:bodyPr/>
        <a:lstStyle/>
        <a:p>
          <a:endParaRPr lang="en-US"/>
        </a:p>
      </dgm:t>
    </dgm:pt>
    <dgm:pt modelId="{FC4D8508-C53A-4616-87CC-F5AEB632B1A1}" type="pres">
      <dgm:prSet presAssocID="{B065BFA8-DF78-452A-B466-24AA0C4E3540}" presName="compositeShape" presStyleCnt="0">
        <dgm:presLayoutVars>
          <dgm:chMax val="7"/>
          <dgm:dir/>
          <dgm:resizeHandles val="exact"/>
        </dgm:presLayoutVars>
      </dgm:prSet>
      <dgm:spPr/>
    </dgm:pt>
    <dgm:pt modelId="{4C1E1B97-FFFD-4A80-B3A2-6BB4C9F30CC5}" type="pres">
      <dgm:prSet presAssocID="{B065BFA8-DF78-452A-B466-24AA0C4E3540}" presName="wedge1" presStyleLbl="node1" presStyleIdx="0" presStyleCnt="3" custScaleX="92898" custScaleY="92813"/>
      <dgm:spPr/>
    </dgm:pt>
    <dgm:pt modelId="{4611B43D-4401-43AC-B4F6-727F6559CBB5}" type="pres">
      <dgm:prSet presAssocID="{B065BFA8-DF78-452A-B466-24AA0C4E3540}" presName="dummy1a" presStyleCnt="0"/>
      <dgm:spPr/>
    </dgm:pt>
    <dgm:pt modelId="{C6C1EAE3-A137-45DB-9903-AA21D2B5D0EA}" type="pres">
      <dgm:prSet presAssocID="{B065BFA8-DF78-452A-B466-24AA0C4E3540}" presName="dummy1b" presStyleCnt="0"/>
      <dgm:spPr/>
    </dgm:pt>
    <dgm:pt modelId="{DD9715E8-AB6F-4B02-92FE-ED7CD7EB3940}" type="pres">
      <dgm:prSet presAssocID="{B065BFA8-DF78-452A-B466-24AA0C4E354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7E10099-DA6B-496B-9173-37521A2F873C}" type="pres">
      <dgm:prSet presAssocID="{B065BFA8-DF78-452A-B466-24AA0C4E3540}" presName="wedge2" presStyleLbl="node1" presStyleIdx="1" presStyleCnt="3" custScaleY="112986"/>
      <dgm:spPr/>
    </dgm:pt>
    <dgm:pt modelId="{60246D77-78D9-44DC-AEF9-0347AC4DC1FE}" type="pres">
      <dgm:prSet presAssocID="{B065BFA8-DF78-452A-B466-24AA0C4E3540}" presName="dummy2a" presStyleCnt="0"/>
      <dgm:spPr/>
    </dgm:pt>
    <dgm:pt modelId="{8458FC14-CA16-4E82-8517-49C0640088E8}" type="pres">
      <dgm:prSet presAssocID="{B065BFA8-DF78-452A-B466-24AA0C4E3540}" presName="dummy2b" presStyleCnt="0"/>
      <dgm:spPr/>
    </dgm:pt>
    <dgm:pt modelId="{12B551C8-BD4B-40D4-B14D-21B2CB04078C}" type="pres">
      <dgm:prSet presAssocID="{B065BFA8-DF78-452A-B466-24AA0C4E354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E010B63-1BDF-4EF8-A80C-51527416FCB2}" type="pres">
      <dgm:prSet presAssocID="{B065BFA8-DF78-452A-B466-24AA0C4E3540}" presName="wedge3" presStyleLbl="node1" presStyleIdx="2" presStyleCnt="3"/>
      <dgm:spPr/>
    </dgm:pt>
    <dgm:pt modelId="{08F0867B-0AA7-4525-844E-900753DAF13B}" type="pres">
      <dgm:prSet presAssocID="{B065BFA8-DF78-452A-B466-24AA0C4E3540}" presName="dummy3a" presStyleCnt="0"/>
      <dgm:spPr/>
    </dgm:pt>
    <dgm:pt modelId="{B0068CFF-19CC-499E-BAA7-1FCE0D8C05D4}" type="pres">
      <dgm:prSet presAssocID="{B065BFA8-DF78-452A-B466-24AA0C4E3540}" presName="dummy3b" presStyleCnt="0"/>
      <dgm:spPr/>
    </dgm:pt>
    <dgm:pt modelId="{335557D6-B63F-4923-A671-446D3C7AF5C5}" type="pres">
      <dgm:prSet presAssocID="{B065BFA8-DF78-452A-B466-24AA0C4E354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39DC54F-E251-47C1-97E5-FD4913C7FE53}" type="pres">
      <dgm:prSet presAssocID="{D7A2FDB4-FBD9-4FBE-8C86-0808D744798B}" presName="arrowWedge1" presStyleLbl="fgSibTrans2D1" presStyleIdx="0" presStyleCnt="3"/>
      <dgm:spPr/>
    </dgm:pt>
    <dgm:pt modelId="{ED52362F-8856-4CA0-A468-484191A18EC2}" type="pres">
      <dgm:prSet presAssocID="{3F69B5F1-25DA-4031-B6FE-655E3E2301D1}" presName="arrowWedge2" presStyleLbl="fgSibTrans2D1" presStyleIdx="1" presStyleCnt="3" custLinFactNeighborX="-1050" custLinFactNeighborY="4682"/>
      <dgm:spPr/>
    </dgm:pt>
    <dgm:pt modelId="{465E994E-ECD9-4CA9-8ADD-251877A796AB}" type="pres">
      <dgm:prSet presAssocID="{961753FC-0BD3-4555-800F-49379F84BBC8}" presName="arrowWedge3" presStyleLbl="fgSibTrans2D1" presStyleIdx="2" presStyleCnt="3"/>
      <dgm:spPr/>
    </dgm:pt>
  </dgm:ptLst>
  <dgm:cxnLst>
    <dgm:cxn modelId="{71091C6D-8087-49F4-B73E-27D4598EC623}" type="presOf" srcId="{52CAE850-915F-4D22-92E0-EE9D11DB2716}" destId="{335557D6-B63F-4923-A671-446D3C7AF5C5}" srcOrd="1" destOrd="0" presId="urn:microsoft.com/office/officeart/2005/8/layout/cycle8"/>
    <dgm:cxn modelId="{F06C3D5A-74E9-4286-BE1F-2389603962C5}" type="presOf" srcId="{0A4691E8-2A9C-4505-BCE1-C3226E98C154}" destId="{4C1E1B97-FFFD-4A80-B3A2-6BB4C9F30CC5}" srcOrd="0" destOrd="0" presId="urn:microsoft.com/office/officeart/2005/8/layout/cycle8"/>
    <dgm:cxn modelId="{590A9C7B-0B84-4DDA-BA0F-5C3B68D675E6}" type="presOf" srcId="{0A4691E8-2A9C-4505-BCE1-C3226E98C154}" destId="{DD9715E8-AB6F-4B02-92FE-ED7CD7EB3940}" srcOrd="1" destOrd="0" presId="urn:microsoft.com/office/officeart/2005/8/layout/cycle8"/>
    <dgm:cxn modelId="{23AC7782-ABB9-46FC-9A40-02592F5FC7C5}" srcId="{B065BFA8-DF78-452A-B466-24AA0C4E3540}" destId="{0A4691E8-2A9C-4505-BCE1-C3226E98C154}" srcOrd="0" destOrd="0" parTransId="{72BA1048-CA1C-4064-9084-35FAF2DAAD13}" sibTransId="{D7A2FDB4-FBD9-4FBE-8C86-0808D744798B}"/>
    <dgm:cxn modelId="{9FEE6AA5-BFC2-479A-BDAF-4E95AFCE1632}" srcId="{B065BFA8-DF78-452A-B466-24AA0C4E3540}" destId="{AF265BD9-62AF-483B-97E5-A22A0756B978}" srcOrd="1" destOrd="0" parTransId="{C861BAD6-5FCA-4395-B584-7794EE698547}" sibTransId="{3F69B5F1-25DA-4031-B6FE-655E3E2301D1}"/>
    <dgm:cxn modelId="{FC83D9BD-1139-4570-93C6-88442C402D65}" type="presOf" srcId="{AF265BD9-62AF-483B-97E5-A22A0756B978}" destId="{12B551C8-BD4B-40D4-B14D-21B2CB04078C}" srcOrd="1" destOrd="0" presId="urn:microsoft.com/office/officeart/2005/8/layout/cycle8"/>
    <dgm:cxn modelId="{26A430C7-6AC6-43E5-9FB7-8B385AEC0A44}" srcId="{B065BFA8-DF78-452A-B466-24AA0C4E3540}" destId="{52CAE850-915F-4D22-92E0-EE9D11DB2716}" srcOrd="2" destOrd="0" parTransId="{BB124DC8-E3D4-495E-B1B5-43B497B2292B}" sibTransId="{961753FC-0BD3-4555-800F-49379F84BBC8}"/>
    <dgm:cxn modelId="{08C1E3DB-6AA7-4793-8DE1-C061C651D445}" type="presOf" srcId="{AF265BD9-62AF-483B-97E5-A22A0756B978}" destId="{07E10099-DA6B-496B-9173-37521A2F873C}" srcOrd="0" destOrd="0" presId="urn:microsoft.com/office/officeart/2005/8/layout/cycle8"/>
    <dgm:cxn modelId="{153D2BEE-6B5D-48B8-9801-218D84F88FA8}" type="presOf" srcId="{52CAE850-915F-4D22-92E0-EE9D11DB2716}" destId="{5E010B63-1BDF-4EF8-A80C-51527416FCB2}" srcOrd="0" destOrd="0" presId="urn:microsoft.com/office/officeart/2005/8/layout/cycle8"/>
    <dgm:cxn modelId="{141E4BFC-5F94-4F0C-A6C8-B79A141FE5C2}" type="presOf" srcId="{B065BFA8-DF78-452A-B466-24AA0C4E3540}" destId="{FC4D8508-C53A-4616-87CC-F5AEB632B1A1}" srcOrd="0" destOrd="0" presId="urn:microsoft.com/office/officeart/2005/8/layout/cycle8"/>
    <dgm:cxn modelId="{F15399B6-C37B-4A35-AD09-230450F22CA0}" type="presParOf" srcId="{FC4D8508-C53A-4616-87CC-F5AEB632B1A1}" destId="{4C1E1B97-FFFD-4A80-B3A2-6BB4C9F30CC5}" srcOrd="0" destOrd="0" presId="urn:microsoft.com/office/officeart/2005/8/layout/cycle8"/>
    <dgm:cxn modelId="{9D227AC6-50A4-462F-81F3-697C0387113E}" type="presParOf" srcId="{FC4D8508-C53A-4616-87CC-F5AEB632B1A1}" destId="{4611B43D-4401-43AC-B4F6-727F6559CBB5}" srcOrd="1" destOrd="0" presId="urn:microsoft.com/office/officeart/2005/8/layout/cycle8"/>
    <dgm:cxn modelId="{8C66C42B-E637-4806-B3AE-4D1C80544890}" type="presParOf" srcId="{FC4D8508-C53A-4616-87CC-F5AEB632B1A1}" destId="{C6C1EAE3-A137-45DB-9903-AA21D2B5D0EA}" srcOrd="2" destOrd="0" presId="urn:microsoft.com/office/officeart/2005/8/layout/cycle8"/>
    <dgm:cxn modelId="{475FF5F1-67CB-47B4-A1B5-36F64AB08242}" type="presParOf" srcId="{FC4D8508-C53A-4616-87CC-F5AEB632B1A1}" destId="{DD9715E8-AB6F-4B02-92FE-ED7CD7EB3940}" srcOrd="3" destOrd="0" presId="urn:microsoft.com/office/officeart/2005/8/layout/cycle8"/>
    <dgm:cxn modelId="{B7524E52-4549-4143-ADD9-600103659850}" type="presParOf" srcId="{FC4D8508-C53A-4616-87CC-F5AEB632B1A1}" destId="{07E10099-DA6B-496B-9173-37521A2F873C}" srcOrd="4" destOrd="0" presId="urn:microsoft.com/office/officeart/2005/8/layout/cycle8"/>
    <dgm:cxn modelId="{7FF510A3-0AA6-4228-983F-5298E883E82E}" type="presParOf" srcId="{FC4D8508-C53A-4616-87CC-F5AEB632B1A1}" destId="{60246D77-78D9-44DC-AEF9-0347AC4DC1FE}" srcOrd="5" destOrd="0" presId="urn:microsoft.com/office/officeart/2005/8/layout/cycle8"/>
    <dgm:cxn modelId="{2FAD599B-6504-4A77-81E0-E49D4B353750}" type="presParOf" srcId="{FC4D8508-C53A-4616-87CC-F5AEB632B1A1}" destId="{8458FC14-CA16-4E82-8517-49C0640088E8}" srcOrd="6" destOrd="0" presId="urn:microsoft.com/office/officeart/2005/8/layout/cycle8"/>
    <dgm:cxn modelId="{AC081A24-C435-46E4-89BE-CDF39A3656CA}" type="presParOf" srcId="{FC4D8508-C53A-4616-87CC-F5AEB632B1A1}" destId="{12B551C8-BD4B-40D4-B14D-21B2CB04078C}" srcOrd="7" destOrd="0" presId="urn:microsoft.com/office/officeart/2005/8/layout/cycle8"/>
    <dgm:cxn modelId="{808247D1-F1F6-419F-ACBF-7DDA198E2C56}" type="presParOf" srcId="{FC4D8508-C53A-4616-87CC-F5AEB632B1A1}" destId="{5E010B63-1BDF-4EF8-A80C-51527416FCB2}" srcOrd="8" destOrd="0" presId="urn:microsoft.com/office/officeart/2005/8/layout/cycle8"/>
    <dgm:cxn modelId="{0C2E6830-50C9-4B70-A899-38A48A2DE80D}" type="presParOf" srcId="{FC4D8508-C53A-4616-87CC-F5AEB632B1A1}" destId="{08F0867B-0AA7-4525-844E-900753DAF13B}" srcOrd="9" destOrd="0" presId="urn:microsoft.com/office/officeart/2005/8/layout/cycle8"/>
    <dgm:cxn modelId="{D91F6FC0-9A82-458F-92CB-E8E481DF90BD}" type="presParOf" srcId="{FC4D8508-C53A-4616-87CC-F5AEB632B1A1}" destId="{B0068CFF-19CC-499E-BAA7-1FCE0D8C05D4}" srcOrd="10" destOrd="0" presId="urn:microsoft.com/office/officeart/2005/8/layout/cycle8"/>
    <dgm:cxn modelId="{1231C994-C3AB-4148-93F6-CAEA68131623}" type="presParOf" srcId="{FC4D8508-C53A-4616-87CC-F5AEB632B1A1}" destId="{335557D6-B63F-4923-A671-446D3C7AF5C5}" srcOrd="11" destOrd="0" presId="urn:microsoft.com/office/officeart/2005/8/layout/cycle8"/>
    <dgm:cxn modelId="{B28B6B54-C800-46E3-932E-F49C7EF9F976}" type="presParOf" srcId="{FC4D8508-C53A-4616-87CC-F5AEB632B1A1}" destId="{639DC54F-E251-47C1-97E5-FD4913C7FE53}" srcOrd="12" destOrd="0" presId="urn:microsoft.com/office/officeart/2005/8/layout/cycle8"/>
    <dgm:cxn modelId="{01BC61A6-F414-4729-A8DD-14C8CC104A47}" type="presParOf" srcId="{FC4D8508-C53A-4616-87CC-F5AEB632B1A1}" destId="{ED52362F-8856-4CA0-A468-484191A18EC2}" srcOrd="13" destOrd="0" presId="urn:microsoft.com/office/officeart/2005/8/layout/cycle8"/>
    <dgm:cxn modelId="{50C53E99-2FE2-4B8D-9F77-7D3E4F8A891D}" type="presParOf" srcId="{FC4D8508-C53A-4616-87CC-F5AEB632B1A1}" destId="{465E994E-ECD9-4CA9-8ADD-251877A796A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E1B97-FFFD-4A80-B3A2-6BB4C9F30CC5}">
      <dsp:nvSpPr>
        <dsp:cNvPr id="0" name=""/>
        <dsp:cNvSpPr/>
      </dsp:nvSpPr>
      <dsp:spPr>
        <a:xfrm>
          <a:off x="1962262" y="435276"/>
          <a:ext cx="4236000" cy="4232124"/>
        </a:xfrm>
        <a:prstGeom prst="pie">
          <a:avLst>
            <a:gd name="adj1" fmla="val 16200000"/>
            <a:gd name="adj2" fmla="val 180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Book Antiqua"/>
            </a:rPr>
            <a:t>Procedural Skills/National Cert. Review</a:t>
          </a:r>
        </a:p>
      </dsp:txBody>
      <dsp:txXfrm>
        <a:off x="4194735" y="1332084"/>
        <a:ext cx="1512857" cy="1259560"/>
      </dsp:txXfrm>
    </dsp:sp>
    <dsp:sp modelId="{07E10099-DA6B-496B-9173-37521A2F873C}">
      <dsp:nvSpPr>
        <dsp:cNvPr id="0" name=""/>
        <dsp:cNvSpPr/>
      </dsp:nvSpPr>
      <dsp:spPr>
        <a:xfrm>
          <a:off x="1706431" y="138200"/>
          <a:ext cx="4559840" cy="5151980"/>
        </a:xfrm>
        <a:prstGeom prst="pie">
          <a:avLst>
            <a:gd name="adj1" fmla="val 1800000"/>
            <a:gd name="adj2" fmla="val 9000000"/>
          </a:avLst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Book Antiqua" pitchFamily="18" charset="0"/>
            </a:rPr>
            <a:t>Clinical  Experience</a:t>
          </a:r>
        </a:p>
      </dsp:txBody>
      <dsp:txXfrm>
        <a:off x="2792107" y="3480854"/>
        <a:ext cx="2442771" cy="1349328"/>
      </dsp:txXfrm>
    </dsp:sp>
    <dsp:sp modelId="{5E010B63-1BDF-4EF8-A80C-51527416FCB2}">
      <dsp:nvSpPr>
        <dsp:cNvPr id="0" name=""/>
        <dsp:cNvSpPr/>
      </dsp:nvSpPr>
      <dsp:spPr>
        <a:xfrm>
          <a:off x="1612520" y="271419"/>
          <a:ext cx="4559840" cy="4559840"/>
        </a:xfrm>
        <a:prstGeom prst="pie">
          <a:avLst>
            <a:gd name="adj1" fmla="val 9000000"/>
            <a:gd name="adj2" fmla="val 16200000"/>
          </a:avLst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Book Antiqua"/>
            </a:rPr>
            <a:t>Courses/ ENP Grand Rounds/Testing </a:t>
          </a:r>
        </a:p>
      </dsp:txBody>
      <dsp:txXfrm>
        <a:off x="2140701" y="1237670"/>
        <a:ext cx="1628514" cy="1357095"/>
      </dsp:txXfrm>
    </dsp:sp>
    <dsp:sp modelId="{639DC54F-E251-47C1-97E5-FD4913C7FE53}">
      <dsp:nvSpPr>
        <dsp:cNvPr id="0" name=""/>
        <dsp:cNvSpPr/>
      </dsp:nvSpPr>
      <dsp:spPr>
        <a:xfrm>
          <a:off x="1519630" y="-9656"/>
          <a:ext cx="5124391" cy="512439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2362F-8856-4CA0-A468-484191A18EC2}">
      <dsp:nvSpPr>
        <dsp:cNvPr id="0" name=""/>
        <dsp:cNvSpPr/>
      </dsp:nvSpPr>
      <dsp:spPr>
        <a:xfrm>
          <a:off x="1370349" y="388989"/>
          <a:ext cx="5124391" cy="512439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E994E-ECD9-4CA9-8ADD-251877A796AB}">
      <dsp:nvSpPr>
        <dsp:cNvPr id="0" name=""/>
        <dsp:cNvSpPr/>
      </dsp:nvSpPr>
      <dsp:spPr>
        <a:xfrm>
          <a:off x="1329868" y="-10856"/>
          <a:ext cx="5124391" cy="512439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89716" tIns="44858" rIns="89716" bIns="44858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89716" tIns="44858" rIns="89716" bIns="4485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F60EBF-0BE2-4B14-B12B-2718396C83B7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89716" tIns="44858" rIns="89716" bIns="44858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89716" tIns="44858" rIns="89716" bIns="448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1E71B7-9ED7-4D58-BC64-3BF6EDBE1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89716" tIns="44858" rIns="89716" bIns="44858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89716" tIns="44858" rIns="89716" bIns="4485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2AA77FB-1C59-401C-983A-72F6130557C2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16" tIns="44858" rIns="89716" bIns="448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89716" tIns="44858" rIns="89716" bIns="4485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89716" tIns="44858" rIns="89716" bIns="44858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89716" tIns="44858" rIns="89716" bIns="448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DA92C2-80B3-45D1-8B50-4B782BFC7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92C2-80B3-45D1-8B50-4B782BFC780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3625"/>
            <a:ext cx="2971800" cy="458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5AEC5B-115F-46C5-A9B8-F0B2BAE80071}" type="slidenum">
              <a:rPr lang="en-US" altLang="en-US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2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FA021E7-A0B6-491D-B301-704DD6BBC51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3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92C2-80B3-45D1-8B50-4B782BFC780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FC7B7A-5239-40DE-B0C6-A52D2ECD83C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1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92C2-80B3-45D1-8B50-4B782BFC780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005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016473-3B85-4847-9F8C-5C13163B0BB1}" type="slidenum">
              <a:rPr lang="en-US" altLang="en-US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21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92C2-80B3-45D1-8B50-4B782BFC780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92C2-80B3-45D1-8B50-4B782BFC780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A92C2-80B3-45D1-8B50-4B782BFC780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BC8BAE2-53F2-403A-9A2A-E7ADD3651B4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0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5F7879FA-6BE2-4364-AAB8-0440271440C2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1E5FD7C-3541-4F21-964D-40557B39BE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84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2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074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403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72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54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315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CC807B-B939-4349-B52E-A5FAA81C80E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7FF0-AE7B-4E59-9AEB-BB33302DD8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74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E466CD-48A4-417B-8431-3368FD64760B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6999-E4E8-4EE6-A523-7A175107D4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10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B0DF3648-B819-4798-AAC9-0DC130FE4F1F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7BA2155-70EA-435D-8777-E77FD81C1D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90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7EFC0-FB66-4D32-8D4E-C797D158637E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9AE0020-521C-48F3-A585-3EC5F04E0B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70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C498BD-D708-4FAB-B41B-648183E44F2C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974-39B1-4CFB-9512-247C669F0A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64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19EDD-4DBC-4085-A06D-96CB19E31691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121-4F93-42FC-A739-76CF59C874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34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4E91C-6F24-43D6-B34B-C8C675062AE3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54D-351E-4EF7-838C-92A6C9EB39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8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FDA69-C75D-4FA0-85DF-CFD3BE206FB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BF3-348D-4E63-831A-D48812B7DA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24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F8277-CDA2-47B2-A7DA-3AD3DDB6D922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2D8-1DAD-4CE8-814C-6AC0A3A395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02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4DF22-8A76-47DB-BD35-646D6C5DF8F0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3E75-FBEE-4CD2-8439-D804E1E506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31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3BC358F-04D3-49B5-8805-0CA0A115B2BD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9FAA64-BD03-459D-A661-330B31BDF3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23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Jlcastro@westernu.edu" TargetMode="External"/><Relationship Id="rId3" Type="http://schemas.openxmlformats.org/officeDocument/2006/relationships/notesSlide" Target="../notesSlides/notesSlide11.xml"/><Relationship Id="rId7" Type="http://schemas.openxmlformats.org/officeDocument/2006/relationships/hyperlink" Target="mailto:Kmontz@westernu.ed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mailto:magladryc@westernu.edu" TargetMode="External"/><Relationship Id="rId5" Type="http://schemas.openxmlformats.org/officeDocument/2006/relationships/hyperlink" Target="mailto:demanuele@westernu.edu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438400" y="2857500"/>
            <a:ext cx="6705600" cy="40005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r>
              <a:rPr lang="en-US" altLang="en-US" sz="4000" b="1" dirty="0">
                <a:latin typeface="Book Antiqua"/>
                <a:ea typeface="ＭＳ Ｐゴシック"/>
              </a:rPr>
              <a:t>College of Graduate Nursing</a:t>
            </a: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r>
              <a:rPr lang="en-US" altLang="en-US" sz="4000" b="1" dirty="0">
                <a:latin typeface="Book Antiqua"/>
                <a:ea typeface="ＭＳ Ｐゴシック"/>
              </a:rPr>
              <a:t>Emergency Nurse Practitioner</a:t>
            </a: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r>
              <a:rPr lang="en-US" altLang="en-US" sz="4000" b="1" dirty="0">
                <a:latin typeface="Book Antiqua"/>
                <a:ea typeface="ＭＳ Ｐゴシック"/>
              </a:rPr>
              <a:t>Certificate</a:t>
            </a: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r>
              <a:rPr lang="en-US" altLang="en-US" sz="4000" b="1" dirty="0">
                <a:latin typeface="Book Antiqua"/>
                <a:ea typeface="ＭＳ Ｐゴシック"/>
              </a:rPr>
              <a:t>Welcome Week Orientation</a:t>
            </a: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r>
              <a:rPr lang="en-US" altLang="en-US" sz="4000" b="1" dirty="0">
                <a:latin typeface="Book Antiqua"/>
                <a:ea typeface="ＭＳ Ｐゴシック"/>
              </a:rPr>
              <a:t>August 2019</a:t>
            </a:r>
            <a:br>
              <a:rPr lang="en-US" altLang="en-US" sz="40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16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br>
              <a:rPr lang="en-US" altLang="en-US" sz="16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</a:br>
            <a:endParaRPr lang="en-US" altLang="en-US" sz="20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5" name="Picture 4" descr="WesternU logo horz 7-10-0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17850" y="457200"/>
            <a:ext cx="5340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21364"/>
            <a:ext cx="9144000" cy="536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43" name="Group 13"/>
          <p:cNvGrpSpPr>
            <a:grpSpLocks/>
          </p:cNvGrpSpPr>
          <p:nvPr/>
        </p:nvGrpSpPr>
        <p:grpSpPr bwMode="auto">
          <a:xfrm>
            <a:off x="3932238" y="3149600"/>
            <a:ext cx="1685925" cy="2387600"/>
            <a:chOff x="3272028" y="2001583"/>
            <a:chExt cx="1685543" cy="2387853"/>
          </a:xfrm>
        </p:grpSpPr>
        <p:sp>
          <p:nvSpPr>
            <p:cNvPr id="19" name="Rectangle 18"/>
            <p:cNvSpPr/>
            <p:nvPr/>
          </p:nvSpPr>
          <p:spPr>
            <a:xfrm>
              <a:off x="3272028" y="2001583"/>
              <a:ext cx="1685543" cy="238785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3272028" y="2001583"/>
              <a:ext cx="1685543" cy="2387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4906" tIns="0" rIns="0" bIns="0" spcCol="1270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/>
            </a:p>
          </p:txBody>
        </p:sp>
      </p:grpSp>
      <p:grpSp>
        <p:nvGrpSpPr>
          <p:cNvPr id="10244" name="Group 27"/>
          <p:cNvGrpSpPr>
            <a:grpSpLocks/>
          </p:cNvGrpSpPr>
          <p:nvPr/>
        </p:nvGrpSpPr>
        <p:grpSpPr bwMode="auto">
          <a:xfrm>
            <a:off x="5770563" y="2170113"/>
            <a:ext cx="1685925" cy="3051175"/>
            <a:chOff x="5273611" y="1338778"/>
            <a:chExt cx="1685543" cy="3050658"/>
          </a:xfrm>
        </p:grpSpPr>
        <p:sp>
          <p:nvSpPr>
            <p:cNvPr id="29" name="Rectangle 28"/>
            <p:cNvSpPr/>
            <p:nvPr/>
          </p:nvSpPr>
          <p:spPr>
            <a:xfrm>
              <a:off x="5273611" y="1338778"/>
              <a:ext cx="1685543" cy="305065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5273611" y="1338778"/>
              <a:ext cx="1685543" cy="30506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41891" tIns="0" rIns="0" bIns="0" spcCol="1270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24000" y="228600"/>
            <a:ext cx="69342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latin typeface="Book Antiqua"/>
                <a:ea typeface="ＭＳ Ｐゴシック"/>
              </a:rPr>
              <a:t>Procedural Skills</a:t>
            </a: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178529"/>
              </p:ext>
            </p:extLst>
          </p:nvPr>
        </p:nvGraphicFramePr>
        <p:xfrm>
          <a:off x="1409700" y="871539"/>
          <a:ext cx="7162800" cy="256455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77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60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Book Antiqua" panose="02040602050305030304" pitchFamily="18" charset="0"/>
                        </a:rPr>
                        <a:t>Fall</a:t>
                      </a:r>
                      <a:r>
                        <a:rPr lang="en-US" sz="2400" baseline="0" dirty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2400" dirty="0">
                          <a:latin typeface="Book Antiqua" panose="02040602050305030304" pitchFamily="18" charset="0"/>
                        </a:rPr>
                        <a:t>Semester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309"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i="1" dirty="0">
                          <a:latin typeface="Book Antiqua"/>
                        </a:rPr>
                        <a:t>Barkley &amp; Associates Procedural Skills Part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Book Antiqua" panose="02040602050305030304" pitchFamily="18" charset="0"/>
                        </a:rPr>
                        <a:t>SW</a:t>
                      </a:r>
                    </a:p>
                    <a:p>
                      <a:pPr algn="ctr"/>
                      <a:r>
                        <a:rPr lang="en-US" dirty="0">
                          <a:latin typeface="Book Antiqua"/>
                        </a:rPr>
                        <a:t>Houston, TX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0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Spring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 Semester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845"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i="1" dirty="0">
                          <a:latin typeface="Book Antiqua"/>
                        </a:rPr>
                        <a:t>Pomona Campus: Procedural</a:t>
                      </a:r>
                      <a:r>
                        <a:rPr lang="en-US" i="1" baseline="0" dirty="0">
                          <a:latin typeface="Book Antiqua"/>
                        </a:rPr>
                        <a:t> Skill Part II</a:t>
                      </a:r>
                      <a:endParaRPr lang="en-US" i="1" dirty="0">
                        <a:latin typeface="Book Antiqu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Book Antiqua" panose="02040602050305030304" pitchFamily="18" charset="0"/>
                        </a:rPr>
                        <a:t>SW</a:t>
                      </a:r>
                    </a:p>
                    <a:p>
                      <a:pPr algn="ctr"/>
                      <a:r>
                        <a:rPr lang="en-US" dirty="0">
                          <a:latin typeface="Book Antiqua"/>
                        </a:rPr>
                        <a:t>February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23950" y="3790950"/>
            <a:ext cx="7696200" cy="20313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dirty="0">
                <a:latin typeface="Book Antiqua"/>
                <a:ea typeface="ＭＳ Ｐゴシック"/>
              </a:rPr>
              <a:t>Regarding ENP Procedural Skills Sessions</a:t>
            </a:r>
            <a:endParaRPr lang="en-US" dirty="0">
              <a:latin typeface="Book Antiqua" panose="02040602050305030304" pitchFamily="18" charset="0"/>
            </a:endParaRPr>
          </a:p>
          <a:p>
            <a:pPr algn="ctr"/>
            <a:endParaRPr lang="en-US" dirty="0">
              <a:latin typeface="Book Antiqua" panose="02040602050305030304" pitchFamily="18" charset="0"/>
            </a:endParaRP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. This will be a live hands on  </a:t>
            </a:r>
            <a:r>
              <a:rPr lang="en-US" b="1" dirty="0">
                <a:latin typeface="Book Antiqua" panose="02040602050305030304" pitchFamily="18" charset="0"/>
              </a:rPr>
              <a:t>MANDATORY </a:t>
            </a:r>
            <a:r>
              <a:rPr lang="en-US" dirty="0">
                <a:latin typeface="Book Antiqua" panose="02040602050305030304" pitchFamily="18" charset="0"/>
              </a:rPr>
              <a:t>clinical practice experience for ENP students</a:t>
            </a:r>
          </a:p>
          <a:p>
            <a:pPr algn="ctr"/>
            <a:endParaRPr lang="en-US" dirty="0">
              <a:latin typeface="Book Antiqua" panose="02040602050305030304" pitchFamily="18" charset="0"/>
            </a:endParaRPr>
          </a:p>
          <a:p>
            <a:pPr lvl="1" algn="ctr">
              <a:buFont typeface="Arial" pitchFamily="34" charset="0"/>
              <a:buChar char="•"/>
            </a:pPr>
            <a:r>
              <a:rPr lang="en-US" dirty="0">
                <a:latin typeface="Book Antiqua"/>
                <a:ea typeface="ＭＳ Ｐゴシック"/>
              </a:rPr>
              <a:t>Fall 2019: 07:45 – 17:00  	Class procedural skills I</a:t>
            </a:r>
          </a:p>
          <a:p>
            <a:pPr lvl="1" algn="ctr">
              <a:buFont typeface="Arial" pitchFamily="34" charset="0"/>
              <a:buChar char="•"/>
            </a:pPr>
            <a:r>
              <a:rPr lang="en-US" dirty="0">
                <a:latin typeface="Book Antiqua"/>
                <a:ea typeface="ＭＳ Ｐゴシック"/>
              </a:rPr>
              <a:t>Spring 2020: 07:45 – 1700  	Class procedural skills </a:t>
            </a:r>
            <a:r>
              <a:rPr lang="en-US" sz="1600" dirty="0">
                <a:latin typeface="Book Antiqua"/>
                <a:ea typeface="ＭＳ Ｐゴシック"/>
              </a:rPr>
              <a:t>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2926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143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Questions?</a:t>
            </a: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21364"/>
            <a:ext cx="9144000" cy="536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1581150"/>
            <a:ext cx="3200400" cy="560153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b="1" dirty="0">
              <a:latin typeface="Book Antiqua" pitchFamily="18" charset="0"/>
            </a:endParaRPr>
          </a:p>
          <a:p>
            <a:pPr algn="ctr"/>
            <a:r>
              <a:rPr lang="en-US" b="1" dirty="0">
                <a:latin typeface="Book Antiqua" pitchFamily="18" charset="0"/>
              </a:rPr>
              <a:t>Donna M. Emanuele, DNP, FNP-BC, FAANP</a:t>
            </a:r>
          </a:p>
          <a:p>
            <a:pPr algn="ctr"/>
            <a:r>
              <a:rPr lang="en-US" dirty="0">
                <a:latin typeface="Book Antiqua" pitchFamily="18" charset="0"/>
              </a:rPr>
              <a:t>Associate Professor</a:t>
            </a:r>
          </a:p>
          <a:p>
            <a:pPr algn="ctr"/>
            <a:r>
              <a:rPr lang="en-US" dirty="0">
                <a:latin typeface="Book Antiqua" pitchFamily="18" charset="0"/>
              </a:rPr>
              <a:t>ENP Certificate Director</a:t>
            </a:r>
          </a:p>
          <a:p>
            <a:pPr algn="ctr"/>
            <a:r>
              <a:rPr lang="en-US" u="sng" dirty="0">
                <a:latin typeface="Book Antiqua" pitchFamily="18" charset="0"/>
                <a:hlinkClick r:id="rId5"/>
              </a:rPr>
              <a:t>demanuele@westernu.edu</a:t>
            </a:r>
            <a:endParaRPr lang="en-US" u="sng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818-419-2778 </a:t>
            </a:r>
          </a:p>
          <a:p>
            <a:pPr algn="ctr"/>
            <a:endParaRPr lang="en-US" b="1" dirty="0">
              <a:latin typeface="Book Antiqua" pitchFamily="18" charset="0"/>
            </a:endParaRPr>
          </a:p>
          <a:p>
            <a:pPr algn="ctr"/>
            <a:r>
              <a:rPr lang="en-US" b="1" dirty="0">
                <a:latin typeface="Book Antiqua" pitchFamily="18" charset="0"/>
              </a:rPr>
              <a:t>Chris </a:t>
            </a:r>
            <a:r>
              <a:rPr lang="en-US" b="1" dirty="0" err="1">
                <a:latin typeface="Book Antiqua" pitchFamily="18" charset="0"/>
              </a:rPr>
              <a:t>Magladry</a:t>
            </a:r>
            <a:r>
              <a:rPr lang="en-US" b="1" dirty="0">
                <a:latin typeface="Book Antiqua" pitchFamily="18" charset="0"/>
              </a:rPr>
              <a:t>, DNP, RN, FNP-BC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Assistant Professor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ENP Course Developer, Lead Faculty and Clinical Coordinator</a:t>
            </a:r>
          </a:p>
          <a:p>
            <a:pPr algn="ctr"/>
            <a:r>
              <a:rPr lang="en-US" dirty="0">
                <a:latin typeface="Book Antiqua" pitchFamily="18" charset="0"/>
                <a:hlinkClick r:id="rId6"/>
              </a:rPr>
              <a:t>magladryc@westernu.edu</a:t>
            </a:r>
            <a:endParaRPr lang="en-US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(909) 469-5580</a:t>
            </a:r>
          </a:p>
          <a:p>
            <a:pPr algn="ctr"/>
            <a:endParaRPr lang="en-US" dirty="0">
              <a:latin typeface="Book Antiqua" pitchFamily="18" charset="0"/>
            </a:endParaRPr>
          </a:p>
          <a:p>
            <a:pPr algn="ctr"/>
            <a:endParaRPr lang="en-US" dirty="0">
              <a:latin typeface="Book Antiqua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en-US" sz="1600" dirty="0">
              <a:latin typeface="Book Antiqua" panose="0204060205030503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206" y="1953524"/>
            <a:ext cx="4419600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dirty="0"/>
          </a:p>
          <a:p>
            <a:pPr algn="ctr">
              <a:defRPr/>
            </a:pPr>
            <a:r>
              <a:rPr lang="en-US" b="1" dirty="0">
                <a:latin typeface="Book Antiqua"/>
                <a:ea typeface="ＭＳ Ｐゴシック"/>
              </a:rPr>
              <a:t>Practice Affiliations Approvals</a:t>
            </a:r>
          </a:p>
          <a:p>
            <a:pPr algn="ctr">
              <a:defRPr/>
            </a:pPr>
            <a:endParaRPr lang="en-US" b="1" dirty="0">
              <a:latin typeface="Book Antiqua"/>
              <a:ea typeface="ＭＳ Ｐゴシック"/>
            </a:endParaRPr>
          </a:p>
          <a:p>
            <a:pPr algn="ctr">
              <a:defRPr/>
            </a:pPr>
            <a:r>
              <a:rPr lang="en-US" b="1" dirty="0">
                <a:latin typeface="Book Antiqua"/>
                <a:ea typeface="ＭＳ Ｐゴシック"/>
              </a:rPr>
              <a:t>Jenny Castro and Kelley Montz</a:t>
            </a:r>
            <a:endParaRPr lang="en-US" b="1" dirty="0">
              <a:latin typeface="Book Antiqua" panose="02040602050305030304" pitchFamily="18" charset="0"/>
            </a:endParaRPr>
          </a:p>
          <a:p>
            <a:pPr algn="ctr"/>
            <a:r>
              <a:rPr lang="en-US" dirty="0">
                <a:solidFill>
                  <a:srgbClr val="212121"/>
                </a:solidFill>
                <a:latin typeface="Book Antiqua"/>
                <a:ea typeface="ＭＳ Ｐゴシック"/>
              </a:rPr>
              <a:t>College of Graduate Nursing</a:t>
            </a:r>
            <a:br>
              <a:rPr lang="en-US" dirty="0">
                <a:latin typeface="Book Antiqua" pitchFamily="18" charset="0"/>
              </a:rPr>
            </a:br>
            <a:r>
              <a:rPr lang="en-US" dirty="0">
                <a:solidFill>
                  <a:srgbClr val="212121"/>
                </a:solidFill>
                <a:latin typeface="Book Antiqua"/>
                <a:ea typeface="ＭＳ Ｐゴシック"/>
              </a:rPr>
              <a:t>Western University of Health Sciences</a:t>
            </a:r>
            <a:br>
              <a:rPr lang="en-US" dirty="0">
                <a:latin typeface="Book Antiqua" pitchFamily="18" charset="0"/>
              </a:rPr>
            </a:br>
            <a:endParaRPr lang="en-US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r>
              <a:rPr lang="en-US" dirty="0">
                <a:solidFill>
                  <a:srgbClr val="212121"/>
                </a:solidFill>
                <a:latin typeface="Book Antiqua"/>
                <a:ea typeface="ＭＳ Ｐゴシック"/>
                <a:hlinkClick r:id="rId7"/>
              </a:rPr>
              <a:t>kmontz@westernu.edu</a:t>
            </a:r>
            <a:endParaRPr lang="en-US" dirty="0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endParaRPr lang="en-US" dirty="0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r>
              <a:rPr lang="en-US" dirty="0">
                <a:solidFill>
                  <a:srgbClr val="212121"/>
                </a:solidFill>
                <a:latin typeface="Book Antiqua"/>
                <a:ea typeface="ＭＳ Ｐゴシック"/>
                <a:hlinkClick r:id="rId8"/>
              </a:rPr>
              <a:t>Jlcastro@westernu.edu</a:t>
            </a:r>
            <a:endParaRPr lang="en-US" dirty="0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endParaRPr lang="en-US" dirty="0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endParaRPr lang="en-US" dirty="0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endParaRPr lang="en-US" dirty="0">
              <a:solidFill>
                <a:srgbClr val="212121"/>
              </a:solidFill>
              <a:latin typeface="Book Antiqua" pitchFamily="18" charset="0"/>
            </a:endParaRPr>
          </a:p>
          <a:p>
            <a:pPr algn="ctr"/>
            <a:endParaRPr lang="en-US" dirty="0">
              <a:latin typeface="Book Antiqua" pitchFamily="18" charset="0"/>
            </a:endParaRPr>
          </a:p>
        </p:txBody>
      </p:sp>
      <p:sp>
        <p:nvSpPr>
          <p:cNvPr id="22530" name="AutoShape 2" descr="https://mail.westernu.edu/owa/service.svc/s/GetPersonaPhoto?email=jlcastro%40westernu.edu&amp;UA=0&amp;size=HR96x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4114800" y="1219200"/>
            <a:ext cx="489562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Book Antiqua" panose="02040602050305030304" pitchFamily="18" charset="0"/>
                <a:ea typeface="+mn-ea"/>
              </a:rPr>
              <a:t>Welcome &amp; Introductions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 panose="02040602050305030304" pitchFamily="18" charset="0"/>
                <a:ea typeface="+mn-ea"/>
              </a:rPr>
              <a:t>Getting Acquainted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 panose="02040602050305030304" pitchFamily="18" charset="0"/>
                <a:ea typeface="+mn-ea"/>
              </a:rPr>
              <a:t>ENP Overview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Book Antiqua" panose="02040602050305030304" pitchFamily="18" charset="0"/>
                <a:ea typeface="+mn-ea"/>
              </a:rPr>
              <a:t>Program Expectations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 panose="02040602050305030304" pitchFamily="18" charset="0"/>
                <a:ea typeface="+mn-ea"/>
              </a:rPr>
              <a:t>ENP Professional Standards –SOP &amp; Clinical Practice Sites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 panose="02040602050305030304" pitchFamily="18" charset="0"/>
              </a:rPr>
              <a:t>Course curriculum, SWs, Procedural Skills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 panose="02040602050305030304" pitchFamily="18" charset="0"/>
                <a:ea typeface="+mn-ea"/>
              </a:rPr>
              <a:t>ENP Grand Rounds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Book Antiqua" panose="02040602050305030304" pitchFamily="18" charset="0"/>
                <a:ea typeface="+mn-ea"/>
              </a:rPr>
              <a:t>Technology Overview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 panose="02040602050305030304" pitchFamily="18" charset="0"/>
                <a:ea typeface="+mn-ea"/>
              </a:rPr>
              <a:t>Bb/e-Logs &amp; clinical hours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Book Antiqua" panose="02040602050305030304" pitchFamily="18" charset="0"/>
                <a:ea typeface="+mn-ea"/>
              </a:rPr>
              <a:t>ENP Scholarship Requirement: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/>
                <a:ea typeface="+mn-ea"/>
              </a:rPr>
              <a:t>Multiple Choice Examinations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dirty="0">
                <a:latin typeface="Book Antiqua"/>
                <a:ea typeface="+mn-ea"/>
              </a:rPr>
              <a:t>Rosh Review Online National Certification Review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Book Antiqua" panose="02040602050305030304" pitchFamily="18" charset="0"/>
                <a:ea typeface="+mn-ea"/>
              </a:rPr>
              <a:t>ENP Faculty &amp; Team Support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latin typeface="Book Antiqua" panose="02040602050305030304" pitchFamily="18" charset="0"/>
                <a:ea typeface="+mn-ea"/>
              </a:rPr>
              <a:t>Questions, Evaluation &amp; Next Steps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Book Antiqua" panose="02040602050305030304" pitchFamily="18" charset="0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938" y="427435"/>
            <a:ext cx="82296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>
                <a:latin typeface="Book Antiqua" panose="02040602050305030304" pitchFamily="18" charset="0"/>
                <a:ea typeface="+mn-ea"/>
              </a:rPr>
              <a:t>Agenda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23456"/>
            <a:ext cx="9144000" cy="536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cholarly-pen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2200"/>
            <a:ext cx="2946400" cy="2209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43100" y="371598"/>
            <a:ext cx="5257800" cy="5762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>
                <a:latin typeface="Book Antiqua" panose="02040602050305030304" pitchFamily="18" charset="0"/>
                <a:ea typeface="ＭＳ Ｐゴシック" panose="020B0600070205080204" pitchFamily="34" charset="-128"/>
              </a:rPr>
              <a:t>Introductions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21364"/>
            <a:ext cx="9144000" cy="536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3334" y="4286250"/>
            <a:ext cx="6394532" cy="20313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Dr. Donna Emanuele, DNP, RN, CNS, FNP-BC, FAANP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Director, ENP Post Graduate Certificate</a:t>
            </a:r>
          </a:p>
          <a:p>
            <a:pPr algn="ctr"/>
            <a:endParaRPr lang="en-US" b="1" dirty="0">
              <a:latin typeface="Book Antiqua" panose="02040602050305030304" pitchFamily="18" charset="0"/>
            </a:endParaRPr>
          </a:p>
          <a:p>
            <a:pPr algn="ctr"/>
            <a:r>
              <a:rPr lang="en-US" b="1" dirty="0">
                <a:latin typeface="Book Antiqua" panose="02040602050305030304" pitchFamily="18" charset="0"/>
              </a:rPr>
              <a:t>Dr. Christine </a:t>
            </a:r>
            <a:r>
              <a:rPr lang="en-US" b="1" dirty="0" err="1">
                <a:latin typeface="Book Antiqua" panose="02040602050305030304" pitchFamily="18" charset="0"/>
              </a:rPr>
              <a:t>Magladry</a:t>
            </a:r>
            <a:r>
              <a:rPr lang="en-US" b="1" dirty="0">
                <a:latin typeface="Book Antiqua" panose="02040602050305030304" pitchFamily="18" charset="0"/>
              </a:rPr>
              <a:t>, DNP, RN, FNP-BC</a:t>
            </a:r>
          </a:p>
          <a:p>
            <a:pPr algn="ctr"/>
            <a:r>
              <a:rPr lang="en-US" dirty="0">
                <a:latin typeface="Book Antiqua"/>
                <a:ea typeface="ＭＳ Ｐゴシック"/>
              </a:rPr>
              <a:t>Course Developer, Lead Faculty and ENP Clinical Coordinator</a:t>
            </a:r>
          </a:p>
          <a:p>
            <a:endParaRPr lang="en-US" dirty="0"/>
          </a:p>
        </p:txBody>
      </p:sp>
      <p:pic>
        <p:nvPicPr>
          <p:cNvPr id="7" name="Picture 2" descr="http://www.westernu.edu/nursing/nursing-facultystaff/bin/images/staff/demanue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529" y="1371600"/>
            <a:ext cx="1981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magladr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5324" y="1371600"/>
            <a:ext cx="2009775" cy="2667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862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9938" y="427435"/>
            <a:ext cx="82296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>
                <a:latin typeface="Book Antiqua" panose="02040602050305030304" pitchFamily="18" charset="0"/>
                <a:ea typeface="+mn-ea"/>
              </a:rPr>
              <a:t>Introductions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207770" y="1447800"/>
            <a:ext cx="7704667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800" b="1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032404" y="1219200"/>
            <a:ext cx="7704667" cy="487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3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Each person introduce yourself  (10 minutes)</a:t>
            </a:r>
          </a:p>
          <a:p>
            <a:pPr lvl="1"/>
            <a:r>
              <a:rPr lang="en-US" altLang="en-US" sz="3000" i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Personal information you want to share</a:t>
            </a:r>
          </a:p>
          <a:p>
            <a:pPr lvl="1"/>
            <a:r>
              <a:rPr lang="en-US" altLang="en-US" sz="3000" i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Where you work, your specialty</a:t>
            </a:r>
          </a:p>
          <a:p>
            <a:pPr lvl="1"/>
            <a:r>
              <a:rPr lang="en-US" altLang="en-US" sz="3000" i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Why you are pursuing the ENP post graduate certificate </a:t>
            </a:r>
          </a:p>
          <a:p>
            <a:r>
              <a:rPr lang="en-US" altLang="en-US" sz="3400" dirty="0">
                <a:latin typeface="Book Antiqua"/>
                <a:ea typeface="ＭＳ Ｐゴシック"/>
              </a:rPr>
              <a:t>Discuss with colleagues and faculty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64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91683" y="420688"/>
            <a:ext cx="7704667" cy="12192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000000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rPr>
              <a:t>ENP Post Graduate Certificate Leadership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21364"/>
            <a:ext cx="9144000" cy="536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29150" y="4717063"/>
            <a:ext cx="451484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Christine </a:t>
            </a:r>
            <a:r>
              <a:rPr lang="en-US" b="1" dirty="0" err="1">
                <a:latin typeface="Book Antiqua" panose="02040602050305030304" pitchFamily="18" charset="0"/>
              </a:rPr>
              <a:t>Magladry</a:t>
            </a:r>
            <a:r>
              <a:rPr lang="en-US" b="1" dirty="0">
                <a:latin typeface="Book Antiqua" panose="02040602050305030304" pitchFamily="18" charset="0"/>
              </a:rPr>
              <a:t>, DNP, RN, FNP-BC 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Assistant Professor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 ENP Post Graduate Certificate Faculty &amp;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Clinical Coordinator ;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DNP Faculty</a:t>
            </a:r>
          </a:p>
          <a:p>
            <a:pPr algn="ctr"/>
            <a:endParaRPr lang="en-US" b="1" dirty="0">
              <a:latin typeface="Book Antiqua" panose="02040602050305030304" pitchFamily="18" charset="0"/>
            </a:endParaRPr>
          </a:p>
          <a:p>
            <a:pPr algn="ctr"/>
            <a:endParaRPr lang="en-US" dirty="0">
              <a:latin typeface="Book Antiqua" panose="02040602050305030304" pitchFamily="18" charset="0"/>
            </a:endParaRPr>
          </a:p>
          <a:p>
            <a:pPr algn="ctr"/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1026" name="Picture 2" descr="http://www.westernu.edu/nursing/nursing-facultystaff/bin/images/staff/demanue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28800"/>
            <a:ext cx="2343150" cy="277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2890" y="4678963"/>
            <a:ext cx="3270777" cy="14773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b="1" dirty="0">
                <a:latin typeface="Book Antiqua" pitchFamily="18" charset="0"/>
              </a:rPr>
              <a:t>Donna M. Emanuele, DNP, CNS, FNP-BC, FAANP</a:t>
            </a:r>
          </a:p>
          <a:p>
            <a:pPr algn="ctr"/>
            <a:r>
              <a:rPr lang="en-US" dirty="0">
                <a:latin typeface="Book Antiqua" pitchFamily="18" charset="0"/>
              </a:rPr>
              <a:t>Associate Professor</a:t>
            </a:r>
          </a:p>
          <a:p>
            <a:pPr algn="ctr"/>
            <a:r>
              <a:rPr lang="en-US" dirty="0">
                <a:latin typeface="Book Antiqua" pitchFamily="18" charset="0"/>
              </a:rPr>
              <a:t>Director  DNP  Program and ENP Post Graduate Certificate</a:t>
            </a:r>
          </a:p>
        </p:txBody>
      </p:sp>
      <p:pic>
        <p:nvPicPr>
          <p:cNvPr id="10" name="Content Placeholder 9" descr="cmagladry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5410200" y="1856580"/>
            <a:ext cx="2343150" cy="273446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cap="none" dirty="0">
                <a:latin typeface="Book Antiqua" pitchFamily="18" charset="0"/>
              </a:rPr>
              <a:t>Community Of Inquiry Framework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31C6-5A21-453A-BE16-BA2939F9F11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rys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799" y="1219200"/>
            <a:ext cx="48863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12259" y="5886450"/>
            <a:ext cx="6993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Book Antiqua" pitchFamily="18" charset="0"/>
              </a:rPr>
              <a:t>Swan, K. P., Richardson, J. C., Ice, P., Garrison, D. R., Cleveland-</a:t>
            </a:r>
            <a:r>
              <a:rPr lang="en-US" sz="1000" dirty="0" err="1">
                <a:latin typeface="Book Antiqua" pitchFamily="18" charset="0"/>
              </a:rPr>
              <a:t>innes</a:t>
            </a:r>
            <a:r>
              <a:rPr lang="en-US" sz="1000" dirty="0">
                <a:latin typeface="Book Antiqua" pitchFamily="18" charset="0"/>
              </a:rPr>
              <a:t>, M., &amp; </a:t>
            </a:r>
            <a:r>
              <a:rPr lang="en-US" sz="1000" dirty="0" err="1">
                <a:latin typeface="Book Antiqua" pitchFamily="18" charset="0"/>
              </a:rPr>
              <a:t>Arbaugh</a:t>
            </a:r>
            <a:r>
              <a:rPr lang="en-US" sz="1000" dirty="0">
                <a:latin typeface="Book Antiqua" pitchFamily="18" charset="0"/>
              </a:rPr>
              <a:t>, J. B. (2008).Validating A measurement tool of presence in online communities of inquiry. </a:t>
            </a:r>
            <a:r>
              <a:rPr lang="en-US" sz="1000" i="1" dirty="0">
                <a:latin typeface="Book Antiqua" pitchFamily="18" charset="0"/>
              </a:rPr>
              <a:t>E-mentor, 2</a:t>
            </a:r>
            <a:r>
              <a:rPr lang="en-US" sz="1000" dirty="0">
                <a:latin typeface="Book Antiqua" pitchFamily="18" charset="0"/>
              </a:rPr>
              <a:t>(24). www.E-mentor.Edu.Pl/Eng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57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850373"/>
              </p:ext>
            </p:extLst>
          </p:nvPr>
        </p:nvGraphicFramePr>
        <p:xfrm>
          <a:off x="833887" y="1061049"/>
          <a:ext cx="7878792" cy="5428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152400"/>
            <a:ext cx="8229600" cy="121920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latin typeface="Book Antiqua" pitchFamily="18" charset="0"/>
              </a:rPr>
              <a:t>Parallel/Complementary Learning Arenas  </a:t>
            </a:r>
            <a:br>
              <a:rPr lang="en-US" b="1" dirty="0"/>
            </a:b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68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04667" cy="1752599"/>
          </a:xfrm>
        </p:spPr>
        <p:txBody>
          <a:bodyPr>
            <a:normAutofit/>
          </a:bodyPr>
          <a:lstStyle/>
          <a:p>
            <a:r>
              <a:rPr lang="en-US" b="1" dirty="0">
                <a:latin typeface="Book Antiqua" pitchFamily="18" charset="0"/>
              </a:rPr>
              <a:t>Perfection or Excellence?  </a:t>
            </a:r>
            <a:br>
              <a:rPr lang="en-US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(Zenger Miller)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39896" cy="5029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being right.</a:t>
            </a: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fear.</a:t>
            </a: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anger and frustration.</a:t>
            </a: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control.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judgment.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taking.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doubt.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pressure.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6000" i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Perfection is the destination.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46904" y="1676400"/>
            <a:ext cx="3739896" cy="4876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willing to be wrong.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taking a risk.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powerful.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spontaneous.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accepting.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giving.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confidence.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i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Excellence is natural.</a:t>
            </a:r>
            <a:endParaRPr lang="en-US" sz="59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59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Excellence is the journey.</a:t>
            </a:r>
            <a:endParaRPr lang="en-US" sz="59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31C6-5A21-453A-BE16-BA2939F9F112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250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21364"/>
            <a:ext cx="9144000" cy="5366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673379"/>
              </p:ext>
            </p:extLst>
          </p:nvPr>
        </p:nvGraphicFramePr>
        <p:xfrm>
          <a:off x="2901562" y="544902"/>
          <a:ext cx="6222762" cy="550381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64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9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Book Antiqua" panose="02040602050305030304" pitchFamily="18" charset="0"/>
                        </a:rPr>
                        <a:t>Fall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Book Antiqua" panose="02040602050305030304" pitchFamily="18" charset="0"/>
                        </a:rPr>
                        <a:t>Spring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 Antiqua"/>
                        </a:rPr>
                        <a:t>Skills</a:t>
                      </a:r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22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latin typeface="Book Antiqua"/>
                        </a:rPr>
                        <a:t>Semester 1-Fall 2019</a:t>
                      </a:r>
                      <a:endParaRPr lang="en-US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ook Antiqua"/>
                        </a:rPr>
                        <a:t>Procedures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383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r>
                        <a:rPr lang="en-US" dirty="0">
                          <a:latin typeface="Book Antiqua" panose="02040602050305030304" pitchFamily="18" charset="0"/>
                        </a:rPr>
                        <a:t>Weekly ROS content</a:t>
                      </a:r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 review</a:t>
                      </a:r>
                    </a:p>
                    <a:p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ENP Grand Rounds (4)</a:t>
                      </a:r>
                    </a:p>
                    <a:p>
                      <a:r>
                        <a:rPr lang="en-US" baseline="0" dirty="0">
                          <a:latin typeface="Book Antiqua"/>
                        </a:rPr>
                        <a:t>Multiple choice examination (end of semester)</a:t>
                      </a:r>
                    </a:p>
                    <a:p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Seminar Weekend attendance procedural skills </a:t>
                      </a:r>
                    </a:p>
                    <a:p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Clinical hours: Urgent Care (90)</a:t>
                      </a:r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 Antiqua"/>
                        </a:rPr>
                        <a:t> November 15, 2019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latin typeface="Book Antiqua"/>
                        </a:rPr>
                        <a:t>Houston, Texas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79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latin typeface="Book Antiqua"/>
                        </a:rPr>
                        <a:t>Semester 2-Spring 2020</a:t>
                      </a:r>
                      <a:endParaRPr lang="en-US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ook Antiqua"/>
                        </a:rPr>
                        <a:t>Procedures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1979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dirty="0">
                          <a:latin typeface="Book Antiqua" panose="02040602050305030304" pitchFamily="18" charset="0"/>
                        </a:rPr>
                        <a:t>Weekly ROS content</a:t>
                      </a:r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 review</a:t>
                      </a:r>
                    </a:p>
                    <a:p>
                      <a:pPr>
                        <a:buNone/>
                      </a:pPr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ENP Grand Rounds (4)</a:t>
                      </a:r>
                    </a:p>
                    <a:p>
                      <a:pPr>
                        <a:buNone/>
                      </a:pPr>
                      <a:r>
                        <a:rPr lang="en-US" baseline="0" dirty="0">
                          <a:latin typeface="Book Antiqua"/>
                        </a:rPr>
                        <a:t>National certification review and exit examination (end of semester)</a:t>
                      </a:r>
                    </a:p>
                    <a:p>
                      <a:pPr>
                        <a:buNone/>
                      </a:pPr>
                      <a:r>
                        <a:rPr lang="en-US" baseline="0" dirty="0">
                          <a:latin typeface="Book Antiqua" panose="02040602050305030304" pitchFamily="18" charset="0"/>
                        </a:rPr>
                        <a:t>Seminar Weekend attendance procedural skills</a:t>
                      </a:r>
                    </a:p>
                    <a:p>
                      <a:pPr>
                        <a:buNone/>
                      </a:pPr>
                      <a:r>
                        <a:rPr lang="en-US" baseline="0" dirty="0">
                          <a:latin typeface="Book Antiqua"/>
                        </a:rPr>
                        <a:t>Clinical Hours: Emergency Dept. (180)</a:t>
                      </a:r>
                      <a:endParaRPr lang="en-US" dirty="0">
                        <a:latin typeface="Book Antiqu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latin typeface="Book Antiqua"/>
                        </a:rPr>
                        <a:t>February 16, </a:t>
                      </a:r>
                      <a:endParaRPr lang="en-US" dirty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ok Antiqua"/>
                        </a:rPr>
                        <a:t>2020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latin typeface="Book Antiqua"/>
                        </a:rPr>
                        <a:t>Pomona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629231"/>
            <a:ext cx="2743200" cy="3508653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 anchor="t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What’s Ahead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White coat ceremony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2-semesters of courses (Fall &amp; Spring)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/>
                <a:ea typeface="ＭＳ Ｐゴシック"/>
              </a:rPr>
              <a:t>Objective Testing</a:t>
            </a:r>
            <a:endParaRPr lang="en-US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Clinical Hours ( hrs total 270 UC/ED)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/>
                <a:ea typeface="ＭＳ Ｐゴシック"/>
              </a:rPr>
              <a:t>Procedural skills training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National cert. review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Certificate  granted!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sternU theme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D1415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Properties xmlns="http://schemas.microsoft.com/sharepoint/v3" xsi:nil="true"/>
    <SharedWithUsers xmlns="58f314eb-0310-4be0-a72e-565756c5f47e">
      <UserInfo>
        <DisplayName/>
        <AccountId xsi:nil="true"/>
        <AccountType/>
      </UserInfo>
    </SharedWithUsers>
    <_ip_UnifiedCompliancePolicyUIAction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7BF289F86304AA65CF265375B8BF5" ma:contentTypeVersion="12" ma:contentTypeDescription="Create a new document." ma:contentTypeScope="" ma:versionID="5e8badd140decc6297d72d29e3059476">
  <xsd:schema xmlns:xsd="http://www.w3.org/2001/XMLSchema" xmlns:xs="http://www.w3.org/2001/XMLSchema" xmlns:p="http://schemas.microsoft.com/office/2006/metadata/properties" xmlns:ns1="http://schemas.microsoft.com/sharepoint/v3" xmlns:ns2="ca7719d7-bef7-4ba6-b740-152604a4b0d8" xmlns:ns3="58f314eb-0310-4be0-a72e-565756c5f47e" targetNamespace="http://schemas.microsoft.com/office/2006/metadata/properties" ma:root="true" ma:fieldsID="8651335304bacefbec41b100a639b8fb" ns1:_="" ns2:_="" ns3:_="">
    <xsd:import namespace="http://schemas.microsoft.com/sharepoint/v3"/>
    <xsd:import namespace="ca7719d7-bef7-4ba6-b740-152604a4b0d8"/>
    <xsd:import namespace="58f314eb-0310-4be0-a72e-565756c5f4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719d7-bef7-4ba6-b740-152604a4b0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314eb-0310-4be0-a72e-565756c5f4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88A9B7-A68E-4D3D-BB39-ADDE0A256505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ca7719d7-bef7-4ba6-b740-152604a4b0d8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58f314eb-0310-4be0-a72e-565756c5f47e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383D688-D306-4C8B-A261-A114A3366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D999A3-5FF4-4DC8-9051-D51ACA2B95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7719d7-bef7-4ba6-b740-152604a4b0d8"/>
    <ds:schemaRef ds:uri="58f314eb-0310-4be0-a72e-565756c5f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WesternU theme</Template>
  <TotalTime>126</TotalTime>
  <Words>578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Corbel</vt:lpstr>
      <vt:lpstr>Verdana</vt:lpstr>
      <vt:lpstr>Wingdings</vt:lpstr>
      <vt:lpstr>WesternU theme</vt:lpstr>
      <vt:lpstr>     College of Graduate Nursing Emergency Nurse Practitioner Certificate  Welcome Week Orientation August 2019   </vt:lpstr>
      <vt:lpstr>PowerPoint Presentation</vt:lpstr>
      <vt:lpstr>Introductions</vt:lpstr>
      <vt:lpstr>PowerPoint Presentation</vt:lpstr>
      <vt:lpstr>ENP Post Graduate Certificate Leadership</vt:lpstr>
      <vt:lpstr> Community Of Inquiry Framework </vt:lpstr>
      <vt:lpstr>PowerPoint Presentation</vt:lpstr>
      <vt:lpstr>Perfection or Excellence?   (Zenger Miller)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Graduate Nursing Doctor of Nursing Practice (DNP)  Welcome Week Orientation 2017</dc:title>
  <dc:creator>Owner</dc:creator>
  <cp:lastModifiedBy>Eva Badouin</cp:lastModifiedBy>
  <cp:revision>205</cp:revision>
  <dcterms:modified xsi:type="dcterms:W3CDTF">2019-07-09T19:28:45Z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A816E5C1-C9F5-41B4-B188-A397696FE3CB</vt:lpwstr>
  </property>
  <property fmtid="{D5CDD505-2E9C-101B-9397-08002B2CF9AE}" pid="3" name="ArticulatePath">
    <vt:lpwstr>DNP Preview Day012616</vt:lpwstr>
  </property>
  <property fmtid="{D5CDD505-2E9C-101B-9397-08002B2CF9AE}" pid="4" name="ContentTypeId">
    <vt:lpwstr>0x0101008387BF289F86304AA65CF265375B8BF5</vt:lpwstr>
  </property>
  <property fmtid="{D5CDD505-2E9C-101B-9397-08002B2CF9AE}" pid="5" name="_SourceUrl">
    <vt:lpwstr/>
  </property>
  <property fmtid="{D5CDD505-2E9C-101B-9397-08002B2CF9AE}" pid="6" name="ComplianceAssetId">
    <vt:lpwstr/>
  </property>
  <property fmtid="{D5CDD505-2E9C-101B-9397-08002B2CF9AE}" pid="7" name="Order">
    <vt:r8>18226200</vt:r8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_SharedFileIndex">
    <vt:lpwstr/>
  </property>
  <property fmtid="{D5CDD505-2E9C-101B-9397-08002B2CF9AE}" pid="11" name="TemplateUrl">
    <vt:lpwstr/>
  </property>
</Properties>
</file>