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48"/>
  </p:notesMasterIdLst>
  <p:sldIdLst>
    <p:sldId id="256" r:id="rId5"/>
    <p:sldId id="275" r:id="rId6"/>
    <p:sldId id="307" r:id="rId7"/>
    <p:sldId id="298" r:id="rId8"/>
    <p:sldId id="297" r:id="rId9"/>
    <p:sldId id="308" r:id="rId10"/>
    <p:sldId id="293" r:id="rId11"/>
    <p:sldId id="299" r:id="rId12"/>
    <p:sldId id="300" r:id="rId13"/>
    <p:sldId id="302" r:id="rId14"/>
    <p:sldId id="303" r:id="rId15"/>
    <p:sldId id="296" r:id="rId16"/>
    <p:sldId id="301" r:id="rId17"/>
    <p:sldId id="294" r:id="rId18"/>
    <p:sldId id="276" r:id="rId19"/>
    <p:sldId id="286" r:id="rId20"/>
    <p:sldId id="289" r:id="rId21"/>
    <p:sldId id="290" r:id="rId22"/>
    <p:sldId id="282" r:id="rId23"/>
    <p:sldId id="309" r:id="rId24"/>
    <p:sldId id="310" r:id="rId25"/>
    <p:sldId id="311" r:id="rId26"/>
    <p:sldId id="312" r:id="rId27"/>
    <p:sldId id="292" r:id="rId28"/>
    <p:sldId id="304" r:id="rId29"/>
    <p:sldId id="277" r:id="rId30"/>
    <p:sldId id="284" r:id="rId31"/>
    <p:sldId id="270" r:id="rId32"/>
    <p:sldId id="305" r:id="rId33"/>
    <p:sldId id="306" r:id="rId34"/>
    <p:sldId id="281" r:id="rId35"/>
    <p:sldId id="278" r:id="rId36"/>
    <p:sldId id="258" r:id="rId37"/>
    <p:sldId id="257" r:id="rId38"/>
    <p:sldId id="274" r:id="rId39"/>
    <p:sldId id="273" r:id="rId40"/>
    <p:sldId id="279" r:id="rId41"/>
    <p:sldId id="259" r:id="rId42"/>
    <p:sldId id="272" r:id="rId43"/>
    <p:sldId id="280" r:id="rId44"/>
    <p:sldId id="283" r:id="rId45"/>
    <p:sldId id="313" r:id="rId46"/>
    <p:sldId id="269" r:id="rId47"/>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4A041A-2FA0-1014-2BF5-1A7FAC247F7F}" v="45" dt="2021-06-03T18:30:41.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57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6AA8F0-9E51-4137-AFED-0B255D458B6A}" type="doc">
      <dgm:prSet loTypeId="urn:microsoft.com/office/officeart/2005/8/layout/default" loCatId="list" qsTypeId="urn:microsoft.com/office/officeart/2005/8/quickstyle/simple1" qsCatId="simple" csTypeId="urn:microsoft.com/office/officeart/2005/8/colors/accent6_3" csCatId="accent6" phldr="1"/>
      <dgm:spPr/>
      <dgm:t>
        <a:bodyPr/>
        <a:lstStyle/>
        <a:p>
          <a:endParaRPr lang="en-US"/>
        </a:p>
      </dgm:t>
    </dgm:pt>
    <dgm:pt modelId="{C601D3B5-731A-43EC-96E7-C0FA88770C8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3600" dirty="0"/>
            <a:t>Self Awareness</a:t>
          </a:r>
        </a:p>
      </dgm:t>
    </dgm:pt>
    <dgm:pt modelId="{5C14F4CC-76CA-4B38-95C8-2AA88E69A4CF}" type="parTrans" cxnId="{9F751CF8-D463-4710-AADA-5BFAD8BBF369}">
      <dgm:prSet/>
      <dgm:spPr/>
      <dgm:t>
        <a:bodyPr/>
        <a:lstStyle/>
        <a:p>
          <a:endParaRPr lang="en-US"/>
        </a:p>
      </dgm:t>
    </dgm:pt>
    <dgm:pt modelId="{7A45C630-42CC-49F7-ACF0-4D7129B82A4B}" type="sibTrans" cxnId="{9F751CF8-D463-4710-AADA-5BFAD8BBF369}">
      <dgm:prSet/>
      <dgm:spPr/>
      <dgm:t>
        <a:bodyPr/>
        <a:lstStyle/>
        <a:p>
          <a:endParaRPr lang="en-US"/>
        </a:p>
      </dgm:t>
    </dgm:pt>
    <dgm:pt modelId="{5B7AE67D-7B3C-4DE0-AB4C-F2501714594D}">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3600" dirty="0"/>
            <a:t>Awareness of Others</a:t>
          </a:r>
        </a:p>
      </dgm:t>
    </dgm:pt>
    <dgm:pt modelId="{0A757131-A899-4DE4-ABF6-908D5A5E3FAD}" type="parTrans" cxnId="{2495E491-1E72-4076-B532-BA7350E10A5E}">
      <dgm:prSet/>
      <dgm:spPr/>
      <dgm:t>
        <a:bodyPr/>
        <a:lstStyle/>
        <a:p>
          <a:endParaRPr lang="en-US"/>
        </a:p>
      </dgm:t>
    </dgm:pt>
    <dgm:pt modelId="{49E8B7FC-8FA6-4D42-BD2F-CB6EC8B2D587}" type="sibTrans" cxnId="{2495E491-1E72-4076-B532-BA7350E10A5E}">
      <dgm:prSet/>
      <dgm:spPr/>
      <dgm:t>
        <a:bodyPr/>
        <a:lstStyle/>
        <a:p>
          <a:endParaRPr lang="en-US"/>
        </a:p>
      </dgm:t>
    </dgm:pt>
    <dgm:pt modelId="{AE082875-A382-4661-AAF7-1F47C521FC38}">
      <dgm:prSet phldrT="[Text]" custT="1"/>
      <dgm:spPr/>
      <dgm:t>
        <a:bodyPr/>
        <a:lstStyle/>
        <a:p>
          <a:r>
            <a:rPr lang="en-US" sz="3600" dirty="0"/>
            <a:t>Self Management</a:t>
          </a:r>
        </a:p>
      </dgm:t>
    </dgm:pt>
    <dgm:pt modelId="{1F749AC4-D345-4C8B-A0F7-0606263C0C13}" type="parTrans" cxnId="{59953079-7EDF-4BB1-9CBC-9CA2940DBCAC}">
      <dgm:prSet/>
      <dgm:spPr/>
      <dgm:t>
        <a:bodyPr/>
        <a:lstStyle/>
        <a:p>
          <a:endParaRPr lang="en-US"/>
        </a:p>
      </dgm:t>
    </dgm:pt>
    <dgm:pt modelId="{F8A9FA09-2704-42D4-98F0-DBCA03E6AEC3}" type="sibTrans" cxnId="{59953079-7EDF-4BB1-9CBC-9CA2940DBCAC}">
      <dgm:prSet/>
      <dgm:spPr/>
      <dgm:t>
        <a:bodyPr/>
        <a:lstStyle/>
        <a:p>
          <a:endParaRPr lang="en-US"/>
        </a:p>
      </dgm:t>
    </dgm:pt>
    <dgm:pt modelId="{737D68F4-B1DD-4D04-B598-8D534ACEFE0F}">
      <dgm:prSet phldrT="[Text]" custT="1"/>
      <dgm:spPr/>
      <dgm:t>
        <a:bodyPr/>
        <a:lstStyle/>
        <a:p>
          <a:r>
            <a:rPr lang="en-US" sz="3600" dirty="0"/>
            <a:t>Relationship Management</a:t>
          </a:r>
        </a:p>
      </dgm:t>
    </dgm:pt>
    <dgm:pt modelId="{6F14ABA2-5577-467B-A330-C8C7D8347D62}" type="parTrans" cxnId="{B6A5991B-787C-4ED9-8377-344B7E2C3901}">
      <dgm:prSet/>
      <dgm:spPr/>
      <dgm:t>
        <a:bodyPr/>
        <a:lstStyle/>
        <a:p>
          <a:endParaRPr lang="en-US"/>
        </a:p>
      </dgm:t>
    </dgm:pt>
    <dgm:pt modelId="{7498F65F-DDDB-4179-8931-F16DB7ACBD9E}" type="sibTrans" cxnId="{B6A5991B-787C-4ED9-8377-344B7E2C3901}">
      <dgm:prSet/>
      <dgm:spPr/>
      <dgm:t>
        <a:bodyPr/>
        <a:lstStyle/>
        <a:p>
          <a:endParaRPr lang="en-US"/>
        </a:p>
      </dgm:t>
    </dgm:pt>
    <dgm:pt modelId="{F93828ED-CA93-4FDC-A6E6-B940A996F079}" type="pres">
      <dgm:prSet presAssocID="{B16AA8F0-9E51-4137-AFED-0B255D458B6A}" presName="diagram" presStyleCnt="0">
        <dgm:presLayoutVars>
          <dgm:dir/>
          <dgm:resizeHandles val="exact"/>
        </dgm:presLayoutVars>
      </dgm:prSet>
      <dgm:spPr/>
    </dgm:pt>
    <dgm:pt modelId="{DEFDADD7-1C1A-4A52-8F0A-AF35FF3532E8}" type="pres">
      <dgm:prSet presAssocID="{C601D3B5-731A-43EC-96E7-C0FA88770C80}" presName="node" presStyleLbl="node1" presStyleIdx="0" presStyleCnt="4">
        <dgm:presLayoutVars>
          <dgm:bulletEnabled val="1"/>
        </dgm:presLayoutVars>
      </dgm:prSet>
      <dgm:spPr/>
    </dgm:pt>
    <dgm:pt modelId="{58CE5395-0A5C-43AC-91C5-A52BC6EA8DA9}" type="pres">
      <dgm:prSet presAssocID="{7A45C630-42CC-49F7-ACF0-4D7129B82A4B}" presName="sibTrans" presStyleCnt="0"/>
      <dgm:spPr/>
    </dgm:pt>
    <dgm:pt modelId="{B2B89B4C-EC18-4B8F-9864-3DD93FEB56CD}" type="pres">
      <dgm:prSet presAssocID="{5B7AE67D-7B3C-4DE0-AB4C-F2501714594D}" presName="node" presStyleLbl="node1" presStyleIdx="1" presStyleCnt="4">
        <dgm:presLayoutVars>
          <dgm:bulletEnabled val="1"/>
        </dgm:presLayoutVars>
      </dgm:prSet>
      <dgm:spPr/>
    </dgm:pt>
    <dgm:pt modelId="{67B7F932-0F12-4C68-BCC0-1D3DDA589280}" type="pres">
      <dgm:prSet presAssocID="{49E8B7FC-8FA6-4D42-BD2F-CB6EC8B2D587}" presName="sibTrans" presStyleCnt="0"/>
      <dgm:spPr/>
    </dgm:pt>
    <dgm:pt modelId="{12653F2A-C9CF-4AB2-A4B7-6D6226CD6D9D}" type="pres">
      <dgm:prSet presAssocID="{AE082875-A382-4661-AAF7-1F47C521FC38}" presName="node" presStyleLbl="node1" presStyleIdx="2" presStyleCnt="4">
        <dgm:presLayoutVars>
          <dgm:bulletEnabled val="1"/>
        </dgm:presLayoutVars>
      </dgm:prSet>
      <dgm:spPr/>
    </dgm:pt>
    <dgm:pt modelId="{D8261446-4DE2-472B-8C0D-6ADA89E891B4}" type="pres">
      <dgm:prSet presAssocID="{F8A9FA09-2704-42D4-98F0-DBCA03E6AEC3}" presName="sibTrans" presStyleCnt="0"/>
      <dgm:spPr/>
    </dgm:pt>
    <dgm:pt modelId="{01EFB1A5-264D-4B52-81EB-ED9C516F0439}" type="pres">
      <dgm:prSet presAssocID="{737D68F4-B1DD-4D04-B598-8D534ACEFE0F}" presName="node" presStyleLbl="node1" presStyleIdx="3" presStyleCnt="4">
        <dgm:presLayoutVars>
          <dgm:bulletEnabled val="1"/>
        </dgm:presLayoutVars>
      </dgm:prSet>
      <dgm:spPr/>
    </dgm:pt>
  </dgm:ptLst>
  <dgm:cxnLst>
    <dgm:cxn modelId="{B6A5991B-787C-4ED9-8377-344B7E2C3901}" srcId="{B16AA8F0-9E51-4137-AFED-0B255D458B6A}" destId="{737D68F4-B1DD-4D04-B598-8D534ACEFE0F}" srcOrd="3" destOrd="0" parTransId="{6F14ABA2-5577-467B-A330-C8C7D8347D62}" sibTransId="{7498F65F-DDDB-4179-8931-F16DB7ACBD9E}"/>
    <dgm:cxn modelId="{7BC8B821-EECF-470C-99AC-3F65EFB6F24E}" type="presOf" srcId="{AE082875-A382-4661-AAF7-1F47C521FC38}" destId="{12653F2A-C9CF-4AB2-A4B7-6D6226CD6D9D}" srcOrd="0" destOrd="0" presId="urn:microsoft.com/office/officeart/2005/8/layout/default"/>
    <dgm:cxn modelId="{70A73A5F-DA17-4317-BFC3-D252BA9F744E}" type="presOf" srcId="{C601D3B5-731A-43EC-96E7-C0FA88770C80}" destId="{DEFDADD7-1C1A-4A52-8F0A-AF35FF3532E8}" srcOrd="0" destOrd="0" presId="urn:microsoft.com/office/officeart/2005/8/layout/default"/>
    <dgm:cxn modelId="{59953079-7EDF-4BB1-9CBC-9CA2940DBCAC}" srcId="{B16AA8F0-9E51-4137-AFED-0B255D458B6A}" destId="{AE082875-A382-4661-AAF7-1F47C521FC38}" srcOrd="2" destOrd="0" parTransId="{1F749AC4-D345-4C8B-A0F7-0606263C0C13}" sibTransId="{F8A9FA09-2704-42D4-98F0-DBCA03E6AEC3}"/>
    <dgm:cxn modelId="{2495E491-1E72-4076-B532-BA7350E10A5E}" srcId="{B16AA8F0-9E51-4137-AFED-0B255D458B6A}" destId="{5B7AE67D-7B3C-4DE0-AB4C-F2501714594D}" srcOrd="1" destOrd="0" parTransId="{0A757131-A899-4DE4-ABF6-908D5A5E3FAD}" sibTransId="{49E8B7FC-8FA6-4D42-BD2F-CB6EC8B2D587}"/>
    <dgm:cxn modelId="{7E5C7B93-70D6-4EE6-A04D-1E1CA2F21FD9}" type="presOf" srcId="{737D68F4-B1DD-4D04-B598-8D534ACEFE0F}" destId="{01EFB1A5-264D-4B52-81EB-ED9C516F0439}" srcOrd="0" destOrd="0" presId="urn:microsoft.com/office/officeart/2005/8/layout/default"/>
    <dgm:cxn modelId="{B0EC439B-93EE-4D95-ADB8-9590ED28B736}" type="presOf" srcId="{5B7AE67D-7B3C-4DE0-AB4C-F2501714594D}" destId="{B2B89B4C-EC18-4B8F-9864-3DD93FEB56CD}" srcOrd="0" destOrd="0" presId="urn:microsoft.com/office/officeart/2005/8/layout/default"/>
    <dgm:cxn modelId="{D7B90FBB-F663-4561-BA28-1361AD999F72}" type="presOf" srcId="{B16AA8F0-9E51-4137-AFED-0B255D458B6A}" destId="{F93828ED-CA93-4FDC-A6E6-B940A996F079}" srcOrd="0" destOrd="0" presId="urn:microsoft.com/office/officeart/2005/8/layout/default"/>
    <dgm:cxn modelId="{9F751CF8-D463-4710-AADA-5BFAD8BBF369}" srcId="{B16AA8F0-9E51-4137-AFED-0B255D458B6A}" destId="{C601D3B5-731A-43EC-96E7-C0FA88770C80}" srcOrd="0" destOrd="0" parTransId="{5C14F4CC-76CA-4B38-95C8-2AA88E69A4CF}" sibTransId="{7A45C630-42CC-49F7-ACF0-4D7129B82A4B}"/>
    <dgm:cxn modelId="{22CEB002-2C5D-4B67-BB37-A33DFC66796C}" type="presParOf" srcId="{F93828ED-CA93-4FDC-A6E6-B940A996F079}" destId="{DEFDADD7-1C1A-4A52-8F0A-AF35FF3532E8}" srcOrd="0" destOrd="0" presId="urn:microsoft.com/office/officeart/2005/8/layout/default"/>
    <dgm:cxn modelId="{F8767215-DF55-4BA3-9873-C0C7B94196CE}" type="presParOf" srcId="{F93828ED-CA93-4FDC-A6E6-B940A996F079}" destId="{58CE5395-0A5C-43AC-91C5-A52BC6EA8DA9}" srcOrd="1" destOrd="0" presId="urn:microsoft.com/office/officeart/2005/8/layout/default"/>
    <dgm:cxn modelId="{6B436CF2-466F-4E90-935E-A505EC3E0F02}" type="presParOf" srcId="{F93828ED-CA93-4FDC-A6E6-B940A996F079}" destId="{B2B89B4C-EC18-4B8F-9864-3DD93FEB56CD}" srcOrd="2" destOrd="0" presId="urn:microsoft.com/office/officeart/2005/8/layout/default"/>
    <dgm:cxn modelId="{1F7AF52A-77E6-4613-9907-DB55D945AB03}" type="presParOf" srcId="{F93828ED-CA93-4FDC-A6E6-B940A996F079}" destId="{67B7F932-0F12-4C68-BCC0-1D3DDA589280}" srcOrd="3" destOrd="0" presId="urn:microsoft.com/office/officeart/2005/8/layout/default"/>
    <dgm:cxn modelId="{D8D83DC6-DCDB-4D70-B6F7-535FBB0EF74B}" type="presParOf" srcId="{F93828ED-CA93-4FDC-A6E6-B940A996F079}" destId="{12653F2A-C9CF-4AB2-A4B7-6D6226CD6D9D}" srcOrd="4" destOrd="0" presId="urn:microsoft.com/office/officeart/2005/8/layout/default"/>
    <dgm:cxn modelId="{03F1EC6D-162A-46DC-BE4F-2A9846843336}" type="presParOf" srcId="{F93828ED-CA93-4FDC-A6E6-B940A996F079}" destId="{D8261446-4DE2-472B-8C0D-6ADA89E891B4}" srcOrd="5" destOrd="0" presId="urn:microsoft.com/office/officeart/2005/8/layout/default"/>
    <dgm:cxn modelId="{66FF071C-9E37-4A27-A345-2A060E4C6FC2}" type="presParOf" srcId="{F93828ED-CA93-4FDC-A6E6-B940A996F079}" destId="{01EFB1A5-264D-4B52-81EB-ED9C516F043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DADD7-1C1A-4A52-8F0A-AF35FF3532E8}">
      <dsp:nvSpPr>
        <dsp:cNvPr id="0" name=""/>
        <dsp:cNvSpPr/>
      </dsp:nvSpPr>
      <dsp:spPr>
        <a:xfrm>
          <a:off x="563488" y="2562"/>
          <a:ext cx="3512981" cy="2107788"/>
        </a:xfrm>
        <a:prstGeom prst="rect">
          <a:avLst/>
        </a:prstGeom>
        <a:solidFill>
          <a:schemeClr val="accent1"/>
        </a:solidFill>
        <a:ln w="11429" cap="flat" cmpd="sng" algn="ctr">
          <a:solidFill>
            <a:schemeClr val="accent1">
              <a:shade val="50000"/>
            </a:schemeClr>
          </a:solidFill>
          <a:prstDash val="sysDash"/>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Self Awareness</a:t>
          </a:r>
        </a:p>
      </dsp:txBody>
      <dsp:txXfrm>
        <a:off x="563488" y="2562"/>
        <a:ext cx="3512981" cy="2107788"/>
      </dsp:txXfrm>
    </dsp:sp>
    <dsp:sp modelId="{B2B89B4C-EC18-4B8F-9864-3DD93FEB56CD}">
      <dsp:nvSpPr>
        <dsp:cNvPr id="0" name=""/>
        <dsp:cNvSpPr/>
      </dsp:nvSpPr>
      <dsp:spPr>
        <a:xfrm>
          <a:off x="4427768" y="2562"/>
          <a:ext cx="3512981" cy="2107788"/>
        </a:xfrm>
        <a:prstGeom prst="rect">
          <a:avLst/>
        </a:prstGeom>
        <a:solidFill>
          <a:schemeClr val="accent3"/>
        </a:solidFill>
        <a:ln w="11429" cap="flat" cmpd="sng" algn="ctr">
          <a:solidFill>
            <a:schemeClr val="accent3">
              <a:shade val="50000"/>
            </a:schemeClr>
          </a:solidFill>
          <a:prstDash val="sysDash"/>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Awareness of Others</a:t>
          </a:r>
        </a:p>
      </dsp:txBody>
      <dsp:txXfrm>
        <a:off x="4427768" y="2562"/>
        <a:ext cx="3512981" cy="2107788"/>
      </dsp:txXfrm>
    </dsp:sp>
    <dsp:sp modelId="{12653F2A-C9CF-4AB2-A4B7-6D6226CD6D9D}">
      <dsp:nvSpPr>
        <dsp:cNvPr id="0" name=""/>
        <dsp:cNvSpPr/>
      </dsp:nvSpPr>
      <dsp:spPr>
        <a:xfrm>
          <a:off x="563488" y="2461649"/>
          <a:ext cx="3512981" cy="2107788"/>
        </a:xfrm>
        <a:prstGeom prst="rect">
          <a:avLst/>
        </a:prstGeom>
        <a:solidFill>
          <a:schemeClr val="accent6">
            <a:shade val="80000"/>
            <a:hueOff val="-231371"/>
            <a:satOff val="1755"/>
            <a:lumOff val="1681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Self Management</a:t>
          </a:r>
        </a:p>
      </dsp:txBody>
      <dsp:txXfrm>
        <a:off x="563488" y="2461649"/>
        <a:ext cx="3512981" cy="2107788"/>
      </dsp:txXfrm>
    </dsp:sp>
    <dsp:sp modelId="{01EFB1A5-264D-4B52-81EB-ED9C516F0439}">
      <dsp:nvSpPr>
        <dsp:cNvPr id="0" name=""/>
        <dsp:cNvSpPr/>
      </dsp:nvSpPr>
      <dsp:spPr>
        <a:xfrm>
          <a:off x="4427768" y="2461649"/>
          <a:ext cx="3512981" cy="2107788"/>
        </a:xfrm>
        <a:prstGeom prst="rect">
          <a:avLst/>
        </a:prstGeom>
        <a:solidFill>
          <a:schemeClr val="accent6">
            <a:shade val="80000"/>
            <a:hueOff val="-347056"/>
            <a:satOff val="2632"/>
            <a:lumOff val="2522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Relationship Management</a:t>
          </a:r>
        </a:p>
      </dsp:txBody>
      <dsp:txXfrm>
        <a:off x="4427768" y="2461649"/>
        <a:ext cx="3512981" cy="21077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80F5AD-D72A-4B07-9F2B-21B6D8EADD73}" type="datetimeFigureOut">
              <a:rPr lang="en-US" smtClean="0"/>
              <a:pPr/>
              <a:t>6/6/2021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4DAE1-6E51-4DF7-AE99-12CDF7D0A900}" type="slidenum">
              <a:rPr lang="en-US" smtClean="0"/>
              <a:pPr/>
              <a:t>‹#›</a:t>
            </a:fld>
            <a:endParaRPr lang="en-US" dirty="0"/>
          </a:p>
        </p:txBody>
      </p:sp>
    </p:spTree>
    <p:extLst>
      <p:ext uri="{BB962C8B-B14F-4D97-AF65-F5344CB8AC3E}">
        <p14:creationId xmlns:p14="http://schemas.microsoft.com/office/powerpoint/2010/main" val="2610271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5369CCB1-08CA-42B6-8164-BF98422B62C3}" type="datetimeFigureOut">
              <a:rPr lang="en-US" smtClean="0"/>
              <a:pPr/>
              <a:t>6/6/2021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C8082F7-5C83-4367-9415-BD5DA349D6C4}"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369CCB1-08CA-42B6-8164-BF98422B62C3}" type="datetimeFigureOut">
              <a:rPr lang="en-US" smtClean="0"/>
              <a:pPr/>
              <a:t>6/6/2021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082F7-5C83-4367-9415-BD5DA349D6C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4C8082F7-5C83-4367-9415-BD5DA349D6C4}"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369CCB1-08CA-42B6-8164-BF98422B62C3}" type="datetimeFigureOut">
              <a:rPr lang="en-US" smtClean="0"/>
              <a:pPr/>
              <a:t>6/6/2021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5369CCB1-08CA-42B6-8164-BF98422B62C3}" type="datetimeFigureOut">
              <a:rPr lang="en-US" smtClean="0"/>
              <a:pPr/>
              <a:t>6/6/2021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4C8082F7-5C83-4367-9415-BD5DA349D6C4}"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5369CCB1-08CA-42B6-8164-BF98422B62C3}" type="datetimeFigureOut">
              <a:rPr lang="en-US" smtClean="0"/>
              <a:pPr/>
              <a:t>6/6/2021</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C8082F7-5C83-4367-9415-BD5DA349D6C4}"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5369CCB1-08CA-42B6-8164-BF98422B62C3}" type="datetimeFigureOut">
              <a:rPr lang="en-US" smtClean="0"/>
              <a:pPr/>
              <a:t>6/6/2021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082F7-5C83-4367-9415-BD5DA349D6C4}"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5369CCB1-08CA-42B6-8164-BF98422B62C3}" type="datetimeFigureOut">
              <a:rPr lang="en-US" smtClean="0"/>
              <a:pPr/>
              <a:t>6/6/2021</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C8082F7-5C83-4367-9415-BD5DA349D6C4}"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369CCB1-08CA-42B6-8164-BF98422B62C3}" type="datetimeFigureOut">
              <a:rPr lang="en-US" smtClean="0"/>
              <a:pPr/>
              <a:t>6/6/2021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4C8082F7-5C83-4367-9415-BD5DA349D6C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369CCB1-08CA-42B6-8164-BF98422B62C3}" type="datetimeFigureOut">
              <a:rPr lang="en-US" smtClean="0"/>
              <a:pPr/>
              <a:t>6/6/2021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C8082F7-5C83-4367-9415-BD5DA349D6C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C8082F7-5C83-4367-9415-BD5DA349D6C4}"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369CCB1-08CA-42B6-8164-BF98422B62C3}" type="datetimeFigureOut">
              <a:rPr lang="en-US" smtClean="0"/>
              <a:pPr/>
              <a:t>6/6/2021</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4C8082F7-5C83-4367-9415-BD5DA349D6C4}"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5369CCB1-08CA-42B6-8164-BF98422B62C3}" type="datetimeFigureOut">
              <a:rPr lang="en-US" smtClean="0"/>
              <a:pPr/>
              <a:t>6/6/2021</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369CCB1-08CA-42B6-8164-BF98422B62C3}" type="datetimeFigureOut">
              <a:rPr lang="en-US" smtClean="0"/>
              <a:pPr/>
              <a:t>6/6/2021</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C8082F7-5C83-4367-9415-BD5DA349D6C4}"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hyperlink" Target="http://positivechange.org/five-strategies-of-appreciative-leadership/" TargetMode="Externa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2743200"/>
            <a:ext cx="6934200" cy="3657600"/>
          </a:xfrm>
        </p:spPr>
        <p:txBody>
          <a:bodyPr vert="horz" lIns="91440" tIns="45720" rIns="91440" bIns="45720" anchor="t">
            <a:normAutofit fontScale="40000" lnSpcReduction="20000"/>
          </a:bodyPr>
          <a:lstStyle/>
          <a:p>
            <a:pPr algn="l"/>
            <a:endParaRPr lang="en-US" sz="3600" dirty="0"/>
          </a:p>
          <a:p>
            <a:pPr algn="l"/>
            <a:endParaRPr lang="en-US" sz="3600" dirty="0"/>
          </a:p>
          <a:p>
            <a:r>
              <a:rPr lang="en-US" sz="6000" dirty="0"/>
              <a:t>Reflections and</a:t>
            </a:r>
          </a:p>
          <a:p>
            <a:r>
              <a:rPr lang="en-US" sz="6000" dirty="0"/>
              <a:t>Reflective Practice </a:t>
            </a:r>
          </a:p>
          <a:p>
            <a:r>
              <a:rPr lang="en-US" sz="6000" dirty="0"/>
              <a:t>of a DNP Scholar</a:t>
            </a:r>
          </a:p>
          <a:p>
            <a:endParaRPr lang="en-US" sz="3700" i="1" dirty="0"/>
          </a:p>
          <a:p>
            <a:pPr algn="r"/>
            <a:endParaRPr lang="en-US" sz="3000" i="1" dirty="0"/>
          </a:p>
          <a:p>
            <a:pPr algn="r"/>
            <a:r>
              <a:rPr lang="en-US" sz="3000" i="1" dirty="0"/>
              <a:t>Donna M. Emanuele, DNP, FNP-BC,ENP-C FAANP</a:t>
            </a:r>
          </a:p>
          <a:p>
            <a:pPr algn="r"/>
            <a:r>
              <a:rPr lang="en-US" sz="3000" i="1" dirty="0"/>
              <a:t>Associate Professor of Nursing</a:t>
            </a:r>
          </a:p>
          <a:p>
            <a:pPr algn="r"/>
            <a:r>
              <a:rPr lang="en-US" sz="3000" dirty="0"/>
              <a:t>		DNP Program Director</a:t>
            </a:r>
          </a:p>
          <a:p>
            <a:pPr algn="r"/>
            <a:r>
              <a:rPr lang="en-US" sz="3000" i="1" dirty="0"/>
              <a:t>Western University of Health Sciences</a:t>
            </a:r>
          </a:p>
          <a:p>
            <a:pPr algn="r"/>
            <a:r>
              <a:rPr lang="en-US" sz="3700" i="1" dirty="0"/>
              <a:t>		</a:t>
            </a:r>
            <a:r>
              <a:rPr lang="en-US" sz="1800" i="1" dirty="0"/>
              <a:t>	</a:t>
            </a:r>
            <a:endParaRPr lang="en-US" dirty="0"/>
          </a:p>
          <a:p>
            <a:pPr algn="r"/>
            <a:r>
              <a:rPr lang="en-US" sz="2400" dirty="0"/>
              <a:t>		  	</a:t>
            </a:r>
            <a:endParaRPr lang="en-US" dirty="0"/>
          </a:p>
          <a:p>
            <a:endParaRPr lang="en-US" dirty="0"/>
          </a:p>
        </p:txBody>
      </p:sp>
      <p:sp>
        <p:nvSpPr>
          <p:cNvPr id="2" name="Title 1"/>
          <p:cNvSpPr>
            <a:spLocks noGrp="1"/>
          </p:cNvSpPr>
          <p:nvPr>
            <p:ph type="ctrTitle"/>
          </p:nvPr>
        </p:nvSpPr>
        <p:spPr>
          <a:xfrm>
            <a:off x="685800" y="609600"/>
            <a:ext cx="7772400" cy="1219199"/>
          </a:xfrm>
        </p:spPr>
        <p:txBody>
          <a:bodyPr/>
          <a:lstStyle/>
          <a:p>
            <a:r>
              <a:rPr lang="en-US" dirty="0"/>
              <a:t>The Doctor of Nursing Practice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187686"/>
            <a:ext cx="2057400" cy="19083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Kolb’s Experiential Learning Cycle, 1984</a:t>
            </a:r>
          </a:p>
        </p:txBody>
      </p:sp>
      <p:pic>
        <p:nvPicPr>
          <p:cNvPr id="7" name="Picture 2" descr="https://facultyinnovate.utexas.edu/sites/default/files/Doris-Figure-V2.pn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5940665" cy="45307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1065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Gibb’s Reflective Cycle, 1988</a:t>
            </a:r>
          </a:p>
        </p:txBody>
      </p:sp>
      <p:pic>
        <p:nvPicPr>
          <p:cNvPr id="10242"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905000" y="1676400"/>
            <a:ext cx="54102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605927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Do You Build Your DNP Toolbox?</a:t>
            </a:r>
          </a:p>
        </p:txBody>
      </p:sp>
      <p:sp>
        <p:nvSpPr>
          <p:cNvPr id="3" name="Content Placeholder 2"/>
          <p:cNvSpPr>
            <a:spLocks noGrp="1"/>
          </p:cNvSpPr>
          <p:nvPr>
            <p:ph sz="half" idx="1"/>
          </p:nvPr>
        </p:nvSpPr>
        <p:spPr>
          <a:xfrm>
            <a:off x="609600" y="1524000"/>
            <a:ext cx="3810000" cy="4495800"/>
          </a:xfrm>
        </p:spPr>
        <p:txBody>
          <a:bodyPr>
            <a:normAutofit/>
          </a:bodyPr>
          <a:lstStyle/>
          <a:p>
            <a:endParaRPr lang="en-US" dirty="0"/>
          </a:p>
          <a:p>
            <a:r>
              <a:rPr lang="en-US" dirty="0"/>
              <a:t>Time </a:t>
            </a:r>
          </a:p>
          <a:p>
            <a:r>
              <a:rPr lang="en-US" dirty="0"/>
              <a:t>Reflection &amp; Professional Development Plan</a:t>
            </a:r>
          </a:p>
          <a:p>
            <a:r>
              <a:rPr lang="en-US" dirty="0"/>
              <a:t>Clarification</a:t>
            </a:r>
          </a:p>
          <a:p>
            <a:r>
              <a:rPr lang="en-US" dirty="0"/>
              <a:t>Validation</a:t>
            </a:r>
          </a:p>
          <a:p>
            <a:r>
              <a:rPr lang="en-US" dirty="0"/>
              <a:t>Analysis</a:t>
            </a:r>
          </a:p>
          <a:p>
            <a:r>
              <a:rPr lang="en-US" dirty="0"/>
              <a:t>Application</a:t>
            </a:r>
          </a:p>
          <a:p>
            <a:r>
              <a:rPr lang="en-US" dirty="0"/>
              <a:t>Dissemination</a:t>
            </a:r>
          </a:p>
          <a:p>
            <a:pPr marL="0" indent="0">
              <a:buNone/>
            </a:pPr>
            <a:endParaRPr lang="en-US" dirty="0"/>
          </a:p>
        </p:txBody>
      </p:sp>
      <p:pic>
        <p:nvPicPr>
          <p:cNvPr id="2050" name="Picture 2" descr="C:\Users\user\AppData\Local\Microsoft\Windows\INetCache\IE\5W1QGCO4\Picture_55[1].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6800" y="1752600"/>
            <a:ext cx="3832860"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705300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Student Learner to DNP Scholar</a:t>
            </a:r>
          </a:p>
        </p:txBody>
      </p:sp>
      <p:pic>
        <p:nvPicPr>
          <p:cNvPr id="2051"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2286000" y="1752600"/>
            <a:ext cx="4648200" cy="425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81645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Essential Attributes “Tools”</a:t>
            </a:r>
          </a:p>
        </p:txBody>
      </p:sp>
      <p:sp>
        <p:nvSpPr>
          <p:cNvPr id="3" name="Content Placeholder 2"/>
          <p:cNvSpPr>
            <a:spLocks noGrp="1"/>
          </p:cNvSpPr>
          <p:nvPr>
            <p:ph sz="half" idx="1"/>
          </p:nvPr>
        </p:nvSpPr>
        <p:spPr>
          <a:xfrm>
            <a:off x="609600" y="1447800"/>
            <a:ext cx="4038600" cy="5181600"/>
          </a:xfrm>
        </p:spPr>
        <p:txBody>
          <a:bodyPr/>
          <a:lstStyle/>
          <a:p>
            <a:r>
              <a:rPr lang="en-US" dirty="0"/>
              <a:t>Learn from one’s experiences</a:t>
            </a:r>
          </a:p>
          <a:p>
            <a:r>
              <a:rPr lang="en-US" dirty="0"/>
              <a:t>Develop &amp; maintain competence over a practice lifetime</a:t>
            </a:r>
          </a:p>
          <a:p>
            <a:r>
              <a:rPr lang="en-US" dirty="0"/>
              <a:t>Identify your learning needs</a:t>
            </a:r>
          </a:p>
          <a:p>
            <a:pPr lvl="1"/>
            <a:r>
              <a:rPr lang="en-US" dirty="0"/>
              <a:t>Present application of skills and competencies</a:t>
            </a:r>
          </a:p>
        </p:txBody>
      </p:sp>
      <p:sp>
        <p:nvSpPr>
          <p:cNvPr id="4" name="Content Placeholder 3"/>
          <p:cNvSpPr>
            <a:spLocks noGrp="1"/>
          </p:cNvSpPr>
          <p:nvPr>
            <p:ph sz="half" idx="2"/>
          </p:nvPr>
        </p:nvSpPr>
        <p:spPr>
          <a:xfrm>
            <a:off x="4800600" y="1447800"/>
            <a:ext cx="4038600" cy="5105400"/>
          </a:xfrm>
        </p:spPr>
        <p:txBody>
          <a:bodyPr vert="horz" anchor="t">
            <a:normAutofit/>
          </a:bodyPr>
          <a:lstStyle/>
          <a:p>
            <a:r>
              <a:rPr lang="en-US" dirty="0"/>
              <a:t>Professional identify development</a:t>
            </a:r>
          </a:p>
          <a:p>
            <a:pPr lvl="1"/>
            <a:r>
              <a:rPr lang="en-US" dirty="0"/>
              <a:t>Understanding your personal values, beliefs, &amp; attitudes within your professional culture (and the world around you)</a:t>
            </a:r>
          </a:p>
          <a:p>
            <a:pPr lvl="1"/>
            <a:r>
              <a:rPr lang="en-US" dirty="0"/>
              <a:t>Linking new to existing knowledge</a:t>
            </a:r>
          </a:p>
          <a:p>
            <a:pPr lvl="1"/>
            <a:r>
              <a:rPr lang="en-US" dirty="0"/>
              <a:t>Becoming more self-aware to engage in self-monitoring and self-regulation </a:t>
            </a:r>
          </a:p>
          <a:p>
            <a:pPr lvl="1"/>
            <a:endParaRPr lang="en-US" dirty="0"/>
          </a:p>
        </p:txBody>
      </p:sp>
      <p:sp>
        <p:nvSpPr>
          <p:cNvPr id="5" name="TextBox 4"/>
          <p:cNvSpPr txBox="1"/>
          <p:nvPr/>
        </p:nvSpPr>
        <p:spPr>
          <a:xfrm>
            <a:off x="685800" y="5678466"/>
            <a:ext cx="3717684" cy="400110"/>
          </a:xfrm>
          <a:prstGeom prst="rect">
            <a:avLst/>
          </a:prstGeom>
          <a:noFill/>
        </p:spPr>
        <p:txBody>
          <a:bodyPr wrap="none" rtlCol="0">
            <a:spAutoFit/>
          </a:bodyPr>
          <a:lstStyle/>
          <a:p>
            <a:r>
              <a:rPr lang="en-US" dirty="0"/>
              <a:t>Mann, </a:t>
            </a:r>
            <a:r>
              <a:rPr lang="en-US" sz="2000" dirty="0"/>
              <a:t>Gordon</a:t>
            </a:r>
            <a:r>
              <a:rPr lang="en-US" dirty="0"/>
              <a:t>, &amp; MacLeod, 2009</a:t>
            </a:r>
          </a:p>
        </p:txBody>
      </p:sp>
    </p:spTree>
    <p:custDataLst>
      <p:tags r:id="rId1"/>
    </p:custDataLst>
    <p:extLst>
      <p:ext uri="{BB962C8B-B14F-4D97-AF65-F5344CB8AC3E}">
        <p14:creationId xmlns:p14="http://schemas.microsoft.com/office/powerpoint/2010/main" val="2918353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964"/>
            <a:ext cx="8839200" cy="1752600"/>
          </a:xfrm>
        </p:spPr>
        <p:txBody>
          <a:bodyPr>
            <a:normAutofit fontScale="90000"/>
          </a:bodyPr>
          <a:lstStyle/>
          <a:p>
            <a:br>
              <a:rPr lang="en-US" sz="4000" dirty="0"/>
            </a:br>
            <a:br>
              <a:rPr lang="en-US" sz="4000" dirty="0"/>
            </a:br>
            <a:br>
              <a:rPr lang="en-US" sz="4000" dirty="0"/>
            </a:br>
            <a:br>
              <a:rPr lang="en-US" sz="4000" dirty="0"/>
            </a:br>
            <a:br>
              <a:rPr lang="en-US" sz="4000" dirty="0"/>
            </a:br>
            <a:br>
              <a:rPr lang="en-US" sz="4000" dirty="0"/>
            </a:br>
            <a:br>
              <a:rPr lang="en-US" sz="4000" dirty="0"/>
            </a:br>
            <a:r>
              <a:rPr lang="en-US" sz="4000" dirty="0"/>
              <a:t>Where are you going? </a:t>
            </a:r>
            <a:br>
              <a:rPr lang="en-US" sz="4000" dirty="0"/>
            </a:br>
            <a:r>
              <a:rPr lang="en-US" sz="4000" dirty="0"/>
              <a:t>Where do you begin?  </a:t>
            </a:r>
            <a:br>
              <a:rPr lang="en-US" sz="4000" dirty="0"/>
            </a:br>
            <a:endParaRPr lang="en-US" sz="4000" dirty="0"/>
          </a:p>
        </p:txBody>
      </p:sp>
      <p:sp>
        <p:nvSpPr>
          <p:cNvPr id="3" name="Content Placeholder 2"/>
          <p:cNvSpPr>
            <a:spLocks noGrp="1"/>
          </p:cNvSpPr>
          <p:nvPr>
            <p:ph sz="quarter" idx="1"/>
          </p:nvPr>
        </p:nvSpPr>
        <p:spPr>
          <a:xfrm>
            <a:off x="609600" y="1981199"/>
            <a:ext cx="8229600" cy="3657601"/>
          </a:xfrm>
        </p:spPr>
        <p:txBody>
          <a:bodyPr/>
          <a:lstStyle/>
          <a:p>
            <a:r>
              <a:rPr lang="en-US" sz="2800" dirty="0"/>
              <a:t>Being a good DNP scholar involves more than “merely” coming up with brilliant ideas &amp; implementing them. </a:t>
            </a:r>
          </a:p>
          <a:p>
            <a:r>
              <a:rPr lang="en-US" sz="2800" dirty="0"/>
              <a:t>Most scholars spend a majority of their time reading papers, discussing ideas with colleagues, writing &amp; revising papers, staring blankly into space -- and, of course, </a:t>
            </a:r>
            <a:r>
              <a:rPr lang="en-US" sz="2800" i="1" dirty="0"/>
              <a:t>having brilliant ideas and implementing them.</a:t>
            </a:r>
          </a:p>
          <a:p>
            <a:endParaRPr lang="en-US" dirty="0"/>
          </a:p>
          <a:p>
            <a:endParaRPr lang="en-US"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2819400"/>
            <a:ext cx="7772400" cy="1600200"/>
          </a:xfrm>
        </p:spPr>
        <p:txBody>
          <a:bodyPr>
            <a:normAutofit/>
          </a:bodyPr>
          <a:lstStyle/>
          <a:p>
            <a:pPr algn="ctr"/>
            <a:r>
              <a:rPr lang="en-US" sz="3200" dirty="0"/>
              <a:t>Appreciative Inquiry </a:t>
            </a:r>
          </a:p>
        </p:txBody>
      </p:sp>
      <p:sp>
        <p:nvSpPr>
          <p:cNvPr id="2" name="Title 1"/>
          <p:cNvSpPr>
            <a:spLocks noGrp="1"/>
          </p:cNvSpPr>
          <p:nvPr>
            <p:ph type="title"/>
          </p:nvPr>
        </p:nvSpPr>
        <p:spPr>
          <a:xfrm>
            <a:off x="838200" y="4800600"/>
            <a:ext cx="7772400" cy="1362075"/>
          </a:xfrm>
        </p:spPr>
        <p:txBody>
          <a:bodyPr/>
          <a:lstStyle/>
          <a:p>
            <a:pPr algn="ctr"/>
            <a:r>
              <a:rPr lang="en-US" sz="3600" dirty="0"/>
              <a:t>Appreciative Leadership </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9526" y="3299042"/>
            <a:ext cx="2870875" cy="282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18854" y="685800"/>
            <a:ext cx="1906292" cy="923330"/>
          </a:xfrm>
          <a:prstGeom prst="rect">
            <a:avLst/>
          </a:prstGeom>
          <a:noFill/>
        </p:spPr>
        <p:txBody>
          <a:bodyPr wrap="none" lIns="91440" tIns="45720" rIns="91440" bIns="45720">
            <a:spAutoFit/>
          </a:bodyPr>
          <a:lstStyle/>
          <a:p>
            <a:pPr algn="ctr"/>
            <a:r>
              <a:rPr lang="en-US"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DNP</a:t>
            </a:r>
          </a:p>
        </p:txBody>
      </p:sp>
    </p:spTree>
    <p:custDataLst>
      <p:tags r:id="rId1"/>
    </p:custDataLst>
    <p:extLst>
      <p:ext uri="{BB962C8B-B14F-4D97-AF65-F5344CB8AC3E}">
        <p14:creationId xmlns:p14="http://schemas.microsoft.com/office/powerpoint/2010/main" val="4184055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readytomanage.com/wp-content/uploads/2014/03/appreciative-inquiry-process-dia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832981"/>
            <a:ext cx="5448300" cy="4876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val="4237278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As DNP Scholars</a:t>
            </a:r>
          </a:p>
        </p:txBody>
      </p:sp>
      <p:pic>
        <p:nvPicPr>
          <p:cNvPr id="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609600" y="2209799"/>
            <a:ext cx="3245477" cy="31805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185072"/>
            <a:ext cx="3276600" cy="32465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471821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447799"/>
            <a:ext cx="8305800" cy="2862322"/>
          </a:xfrm>
          <a:prstGeom prst="rect">
            <a:avLst/>
          </a:prstGeom>
        </p:spPr>
        <p:txBody>
          <a:bodyPr wrap="square">
            <a:spAutoFit/>
          </a:bodyPr>
          <a:lstStyle/>
          <a:p>
            <a:pPr>
              <a:buNone/>
            </a:pPr>
            <a:r>
              <a:rPr lang="en-US" sz="4800" i="1" dirty="0">
                <a:solidFill>
                  <a:srgbClr val="0070C0"/>
                </a:solidFill>
              </a:rPr>
              <a:t>“Those who say it cannot be done should not interrupt those doing it.” </a:t>
            </a:r>
            <a:endParaRPr lang="en-US" sz="4800" dirty="0">
              <a:solidFill>
                <a:srgbClr val="0070C0"/>
              </a:solidFill>
            </a:endParaRPr>
          </a:p>
          <a:p>
            <a:pPr algn="r">
              <a:buNone/>
            </a:pPr>
            <a:r>
              <a:rPr lang="en-US" sz="3600" dirty="0">
                <a:solidFill>
                  <a:srgbClr val="002060"/>
                </a:solidFill>
              </a:rPr>
              <a:t>Author unknown </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95400"/>
            <a:ext cx="8229600" cy="2862322"/>
          </a:xfrm>
          <a:prstGeom prst="rect">
            <a:avLst/>
          </a:prstGeom>
        </p:spPr>
        <p:txBody>
          <a:bodyPr wrap="square">
            <a:spAutoFit/>
          </a:bodyPr>
          <a:lstStyle/>
          <a:p>
            <a:pPr algn="ctr"/>
            <a:r>
              <a:rPr lang="en-US" sz="4800" i="1" dirty="0">
                <a:solidFill>
                  <a:srgbClr val="0070C0"/>
                </a:solidFill>
              </a:rPr>
              <a:t>“There is no greater agony than bearing an untold story inside you.”</a:t>
            </a:r>
          </a:p>
          <a:p>
            <a:pPr algn="r"/>
            <a:r>
              <a:rPr lang="en-US" sz="3600" dirty="0">
                <a:solidFill>
                  <a:srgbClr val="002060"/>
                </a:solidFill>
              </a:rPr>
              <a:t>Maya Angelou</a:t>
            </a:r>
          </a:p>
        </p:txBody>
      </p:sp>
      <p:pic>
        <p:nvPicPr>
          <p:cNvPr id="4104" name="Picture 8" descr="C:\Users\user\AppData\Local\Microsoft\Windows\INetCache\IE\5W1QGCO4\Storytell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62400"/>
            <a:ext cx="2493495" cy="18970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0" y="2743200"/>
            <a:ext cx="7620000" cy="1673225"/>
          </a:xfrm>
        </p:spPr>
        <p:txBody>
          <a:bodyPr>
            <a:normAutofit/>
          </a:bodyPr>
          <a:lstStyle/>
          <a:p>
            <a:r>
              <a:rPr lang="en-US" sz="3200" dirty="0"/>
              <a:t>Appreciative Leadership</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96433"/>
            <a:ext cx="4038600" cy="294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14679" y="685800"/>
            <a:ext cx="1906292" cy="923330"/>
          </a:xfrm>
          <a:prstGeom prst="rect">
            <a:avLst/>
          </a:prstGeom>
          <a:noFill/>
        </p:spPr>
        <p:txBody>
          <a:bodyPr wrap="none" lIns="91440" tIns="45720" rIns="91440" bIns="45720">
            <a:spAutoFit/>
          </a:bodyPr>
          <a:lstStyle/>
          <a:p>
            <a:pPr algn="ctr"/>
            <a:r>
              <a:rPr lang="en-US"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DNP</a:t>
            </a:r>
          </a:p>
        </p:txBody>
      </p:sp>
    </p:spTree>
    <p:custDataLst>
      <p:tags r:id="rId1"/>
    </p:custDataLst>
    <p:extLst>
      <p:ext uri="{BB962C8B-B14F-4D97-AF65-F5344CB8AC3E}">
        <p14:creationId xmlns:p14="http://schemas.microsoft.com/office/powerpoint/2010/main" val="1429849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Paradigm Shift in Leadership</a:t>
            </a:r>
          </a:p>
        </p:txBody>
      </p:sp>
      <p:sp>
        <p:nvSpPr>
          <p:cNvPr id="3" name="Content Placeholder 2"/>
          <p:cNvSpPr>
            <a:spLocks noGrp="1"/>
          </p:cNvSpPr>
          <p:nvPr>
            <p:ph sz="half" idx="1"/>
          </p:nvPr>
        </p:nvSpPr>
        <p:spPr/>
        <p:txBody>
          <a:bodyPr>
            <a:normAutofit/>
          </a:bodyPr>
          <a:lstStyle/>
          <a:p>
            <a:r>
              <a:rPr lang="en-US" dirty="0"/>
              <a:t>Appreciative Leadership (AL) is “the relational capacity to mobilize creative potential and turn it into positive power—to set in motion positive ripples of confidence, energy, enthusiasm, and performance—to make a positive difference in the world.” (Whitney, 2010)</a:t>
            </a:r>
          </a:p>
        </p:txBody>
      </p:sp>
      <p:pic>
        <p:nvPicPr>
          <p:cNvPr id="1024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63820" y="1676400"/>
            <a:ext cx="327152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08384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Formative Ideas to AL (Whitney, 2010)</a:t>
            </a:r>
          </a:p>
        </p:txBody>
      </p:sp>
      <p:sp>
        <p:nvSpPr>
          <p:cNvPr id="3" name="Content Placeholder 2"/>
          <p:cNvSpPr>
            <a:spLocks noGrp="1"/>
          </p:cNvSpPr>
          <p:nvPr>
            <p:ph sz="half" idx="1"/>
          </p:nvPr>
        </p:nvSpPr>
        <p:spPr/>
        <p:txBody>
          <a:bodyPr>
            <a:normAutofit lnSpcReduction="10000"/>
          </a:bodyPr>
          <a:lstStyle/>
          <a:p>
            <a:pPr fontAlgn="base"/>
            <a:r>
              <a:rPr lang="en-US" dirty="0"/>
              <a:t>It involves relational processes and practices through which people come together and make things happen collaboratively.</a:t>
            </a:r>
          </a:p>
          <a:p>
            <a:pPr fontAlgn="base"/>
            <a:r>
              <a:rPr lang="en-US" dirty="0"/>
              <a:t>It is a positive worldview, based on the belief that every person, team and organization has positive potential.</a:t>
            </a:r>
          </a:p>
          <a:p>
            <a:endParaRPr lang="en-US" dirty="0"/>
          </a:p>
        </p:txBody>
      </p:sp>
      <p:sp>
        <p:nvSpPr>
          <p:cNvPr id="4" name="Content Placeholder 3"/>
          <p:cNvSpPr>
            <a:spLocks noGrp="1"/>
          </p:cNvSpPr>
          <p:nvPr>
            <p:ph sz="half" idx="2"/>
          </p:nvPr>
        </p:nvSpPr>
        <p:spPr/>
        <p:txBody>
          <a:bodyPr>
            <a:normAutofit lnSpcReduction="10000"/>
          </a:bodyPr>
          <a:lstStyle/>
          <a:p>
            <a:pPr fontAlgn="base"/>
            <a:r>
              <a:rPr lang="en-US" dirty="0"/>
              <a:t>It recognizes potential and seeks to turn it into positive power; that is life-affirming results.</a:t>
            </a:r>
          </a:p>
          <a:p>
            <a:pPr fontAlgn="base"/>
            <a:r>
              <a:rPr lang="en-US" dirty="0"/>
              <a:t>It creates waves of positive change rippling outward.</a:t>
            </a:r>
          </a:p>
          <a:p>
            <a:pPr marL="0" indent="0">
              <a:buNone/>
            </a:pPr>
            <a:r>
              <a:rPr lang="en-US" i="1" dirty="0">
                <a:solidFill>
                  <a:srgbClr val="C00000"/>
                </a:solidFill>
              </a:rPr>
              <a:t>**focus on learning what is working rather than what is wrong in the practice environment and build upon that </a:t>
            </a:r>
          </a:p>
        </p:txBody>
      </p:sp>
    </p:spTree>
    <p:custDataLst>
      <p:tags r:id="rId1"/>
    </p:custDataLst>
    <p:extLst>
      <p:ext uri="{BB962C8B-B14F-4D97-AF65-F5344CB8AC3E}">
        <p14:creationId xmlns:p14="http://schemas.microsoft.com/office/powerpoint/2010/main" val="228519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5-Areas of Relational Practice(Whitney, 2010)</a:t>
            </a:r>
          </a:p>
        </p:txBody>
      </p:sp>
      <p:sp>
        <p:nvSpPr>
          <p:cNvPr id="3" name="Content Placeholder 2"/>
          <p:cNvSpPr>
            <a:spLocks noGrp="1"/>
          </p:cNvSpPr>
          <p:nvPr>
            <p:ph sz="half" idx="1"/>
          </p:nvPr>
        </p:nvSpPr>
        <p:spPr>
          <a:xfrm>
            <a:off x="301752" y="1371600"/>
            <a:ext cx="4038600" cy="4953000"/>
          </a:xfrm>
        </p:spPr>
        <p:txBody>
          <a:bodyPr>
            <a:normAutofit fontScale="92500" lnSpcReduction="10000"/>
          </a:bodyPr>
          <a:lstStyle/>
          <a:p>
            <a:pPr fontAlgn="base"/>
            <a:r>
              <a:rPr lang="en-US" sz="3000" dirty="0"/>
              <a:t>Different needs that people have for high performance:</a:t>
            </a:r>
          </a:p>
          <a:p>
            <a:pPr lvl="1" fontAlgn="base"/>
            <a:r>
              <a:rPr lang="en-US" sz="2600" dirty="0">
                <a:solidFill>
                  <a:srgbClr val="C00000"/>
                </a:solidFill>
              </a:rPr>
              <a:t>Inquiry:</a:t>
            </a:r>
            <a:r>
              <a:rPr lang="en-US" sz="2600" dirty="0"/>
              <a:t> people need to know they belong.</a:t>
            </a:r>
          </a:p>
          <a:p>
            <a:pPr lvl="1" fontAlgn="base"/>
            <a:r>
              <a:rPr lang="en-US" sz="2600" dirty="0">
                <a:solidFill>
                  <a:srgbClr val="C00000"/>
                </a:solidFill>
              </a:rPr>
              <a:t>Illumination:</a:t>
            </a:r>
            <a:r>
              <a:rPr lang="en-US" sz="2600" dirty="0"/>
              <a:t> people need to feel valued for what they have to contribute.</a:t>
            </a:r>
          </a:p>
          <a:p>
            <a:pPr lvl="1" fontAlgn="base"/>
            <a:r>
              <a:rPr lang="en-US" sz="2600" dirty="0">
                <a:solidFill>
                  <a:srgbClr val="C00000"/>
                </a:solidFill>
              </a:rPr>
              <a:t>Inclusion: </a:t>
            </a:r>
            <a:r>
              <a:rPr lang="en-US" sz="2600" dirty="0"/>
              <a:t>people need to know where the organization or community is headed.</a:t>
            </a:r>
          </a:p>
          <a:p>
            <a:pPr lvl="1" fontAlgn="base"/>
            <a:endParaRPr lang="en-US" dirty="0"/>
          </a:p>
          <a:p>
            <a:pPr marL="274320" lvl="1" indent="0" fontAlgn="base">
              <a:buNone/>
            </a:pPr>
            <a:endParaRPr lang="en-US" dirty="0"/>
          </a:p>
          <a:p>
            <a:endParaRPr lang="en-US" dirty="0"/>
          </a:p>
        </p:txBody>
      </p:sp>
      <p:sp>
        <p:nvSpPr>
          <p:cNvPr id="4" name="Content Placeholder 3"/>
          <p:cNvSpPr>
            <a:spLocks noGrp="1"/>
          </p:cNvSpPr>
          <p:nvPr>
            <p:ph sz="half" idx="2"/>
          </p:nvPr>
        </p:nvSpPr>
        <p:spPr>
          <a:xfrm>
            <a:off x="4800600" y="1371600"/>
            <a:ext cx="4038600" cy="4953000"/>
          </a:xfrm>
        </p:spPr>
        <p:txBody>
          <a:bodyPr>
            <a:normAutofit fontScale="92500" lnSpcReduction="10000"/>
          </a:bodyPr>
          <a:lstStyle/>
          <a:p>
            <a:pPr lvl="1" fontAlgn="base"/>
            <a:endParaRPr lang="en-US" dirty="0"/>
          </a:p>
          <a:p>
            <a:pPr lvl="1" fontAlgn="base"/>
            <a:r>
              <a:rPr lang="en-US" sz="2600" dirty="0">
                <a:solidFill>
                  <a:srgbClr val="C00000"/>
                </a:solidFill>
              </a:rPr>
              <a:t>Inspiration:</a:t>
            </a:r>
            <a:r>
              <a:rPr lang="en-US" sz="2600" dirty="0"/>
              <a:t> people need to know that excellence is expected and can be depended on.</a:t>
            </a:r>
          </a:p>
          <a:p>
            <a:pPr lvl="1" fontAlgn="base"/>
            <a:r>
              <a:rPr lang="en-US" sz="2600" dirty="0">
                <a:solidFill>
                  <a:srgbClr val="C00000"/>
                </a:solidFill>
              </a:rPr>
              <a:t>Integrity:</a:t>
            </a:r>
            <a:r>
              <a:rPr lang="en-US" sz="2600" dirty="0"/>
              <a:t> people need to know that they are contributing to the greater good. </a:t>
            </a:r>
          </a:p>
          <a:p>
            <a:pPr marL="274320" lvl="1" indent="0" fontAlgn="base">
              <a:buNone/>
            </a:pPr>
            <a:r>
              <a:rPr lang="en-US" sz="2600" dirty="0">
                <a:solidFill>
                  <a:srgbClr val="C00000"/>
                </a:solidFill>
              </a:rPr>
              <a:t>**Different strategies for different needs</a:t>
            </a:r>
          </a:p>
          <a:p>
            <a:pPr marL="0" lvl="1" indent="0">
              <a:buClr>
                <a:schemeClr val="accent1"/>
              </a:buClr>
              <a:buSzPct val="85000"/>
              <a:buNone/>
            </a:pPr>
            <a:endParaRPr lang="en-US" sz="1600" dirty="0"/>
          </a:p>
          <a:p>
            <a:pPr marL="0" lvl="1" indent="0">
              <a:buClr>
                <a:schemeClr val="accent1"/>
              </a:buClr>
              <a:buSzPct val="85000"/>
              <a:buNone/>
            </a:pPr>
            <a:r>
              <a:rPr lang="en-US" sz="1600" dirty="0"/>
              <a:t>Source: </a:t>
            </a:r>
            <a:r>
              <a:rPr lang="en-US" sz="1600" dirty="0">
                <a:hlinkClick r:id="rId3"/>
              </a:rPr>
              <a:t>http://positivechange.org/five-strategies-of-appreciative-leadership/</a:t>
            </a:r>
            <a:endParaRPr lang="en-US" sz="1600" dirty="0"/>
          </a:p>
          <a:p>
            <a:pPr marL="0" indent="0">
              <a:buNone/>
            </a:pPr>
            <a:endParaRPr lang="en-US" dirty="0"/>
          </a:p>
        </p:txBody>
      </p:sp>
    </p:spTree>
    <p:custDataLst>
      <p:tags r:id="rId1"/>
    </p:custDataLst>
    <p:extLst>
      <p:ext uri="{BB962C8B-B14F-4D97-AF65-F5344CB8AC3E}">
        <p14:creationId xmlns:p14="http://schemas.microsoft.com/office/powerpoint/2010/main" val="4283476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EI and DNP Scholars</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83620935"/>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74652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a:t>Winning Performance</a:t>
            </a:r>
          </a:p>
        </p:txBody>
      </p:sp>
      <p:sp>
        <p:nvSpPr>
          <p:cNvPr id="3" name="Text Placeholder 2"/>
          <p:cNvSpPr>
            <a:spLocks noGrp="1"/>
          </p:cNvSpPr>
          <p:nvPr>
            <p:ph type="body" sz="half" idx="3"/>
          </p:nvPr>
        </p:nvSpPr>
        <p:spPr/>
        <p:txBody>
          <a:bodyPr/>
          <a:lstStyle/>
          <a:p>
            <a:pPr algn="ctr"/>
            <a:r>
              <a:rPr lang="en-US" dirty="0"/>
              <a:t>Thriving Outcomes</a:t>
            </a:r>
          </a:p>
        </p:txBody>
      </p:sp>
      <p:sp>
        <p:nvSpPr>
          <p:cNvPr id="6" name="Title 5"/>
          <p:cNvSpPr>
            <a:spLocks noGrp="1"/>
          </p:cNvSpPr>
          <p:nvPr>
            <p:ph type="title"/>
          </p:nvPr>
        </p:nvSpPr>
        <p:spPr/>
        <p:txBody>
          <a:bodyPr>
            <a:normAutofit/>
          </a:bodyPr>
          <a:lstStyle/>
          <a:p>
            <a:r>
              <a:rPr lang="en-US" sz="3600" dirty="0"/>
              <a:t>Asking the Right Questions</a:t>
            </a:r>
          </a:p>
        </p:txBody>
      </p:sp>
      <p:pic>
        <p:nvPicPr>
          <p:cNvPr id="12293" name="Picture 5"/>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907280" y="2971800"/>
            <a:ext cx="362712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descr="C:\Users\user\AppData\Local\Microsoft\Windows\INetCache\IE\0MTF5SK3\EI_chart[1].png"/>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bwMode="auto">
          <a:xfrm>
            <a:off x="609600" y="2971800"/>
            <a:ext cx="3695700" cy="2571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44834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Becoming a DNP Scholar means…</a:t>
            </a:r>
          </a:p>
        </p:txBody>
      </p:sp>
      <p:sp>
        <p:nvSpPr>
          <p:cNvPr id="3" name="Content Placeholder 2"/>
          <p:cNvSpPr>
            <a:spLocks noGrp="1"/>
          </p:cNvSpPr>
          <p:nvPr>
            <p:ph sz="quarter" idx="1"/>
          </p:nvPr>
        </p:nvSpPr>
        <p:spPr>
          <a:xfrm>
            <a:off x="609600" y="1066800"/>
            <a:ext cx="8229600" cy="3429000"/>
          </a:xfrm>
        </p:spPr>
        <p:txBody>
          <a:bodyPr>
            <a:normAutofit/>
          </a:bodyPr>
          <a:lstStyle/>
          <a:p>
            <a:pPr algn="ctr">
              <a:buNone/>
            </a:pPr>
            <a:endParaRPr lang="en-US" sz="4800" dirty="0"/>
          </a:p>
          <a:p>
            <a:pPr algn="ctr">
              <a:buNone/>
            </a:pPr>
            <a:r>
              <a:rPr lang="en-US" sz="3600" dirty="0">
                <a:solidFill>
                  <a:srgbClr val="0070C0"/>
                </a:solidFill>
              </a:rPr>
              <a:t>Becoming part of a   </a:t>
            </a:r>
          </a:p>
          <a:p>
            <a:pPr algn="ctr">
              <a:buNone/>
            </a:pPr>
            <a:r>
              <a:rPr lang="en-US" sz="3600" dirty="0">
                <a:solidFill>
                  <a:srgbClr val="0070C0"/>
                </a:solidFill>
              </a:rPr>
              <a:t>larger scholarship  </a:t>
            </a:r>
          </a:p>
          <a:p>
            <a:pPr algn="ctr">
              <a:buNone/>
            </a:pPr>
            <a:r>
              <a:rPr lang="en-US" sz="3600" dirty="0">
                <a:solidFill>
                  <a:srgbClr val="0070C0"/>
                </a:solidFill>
              </a:rPr>
              <a:t>Community</a:t>
            </a:r>
          </a:p>
          <a:p>
            <a:pPr algn="ctr">
              <a:buNone/>
            </a:pPr>
            <a:endParaRPr lang="en-US" sz="4800" dirty="0">
              <a:solidFill>
                <a:srgbClr val="002060"/>
              </a:solidFill>
            </a:endParaRPr>
          </a:p>
          <a:p>
            <a:pPr>
              <a:buNone/>
            </a:pPr>
            <a:endParaRPr lang="en-US" dirty="0"/>
          </a:p>
        </p:txBody>
      </p:sp>
      <p:pic>
        <p:nvPicPr>
          <p:cNvPr id="7178" name="Picture 10" descr="https://images-na.ssl-images-amazon.com/images/I/41342deom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648200"/>
            <a:ext cx="2209800" cy="1752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648200"/>
            <a:ext cx="6477000" cy="1758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2286000"/>
          </a:xfrm>
        </p:spPr>
        <p:txBody>
          <a:bodyPr>
            <a:normAutofit fontScale="90000"/>
          </a:bodyPr>
          <a:lstStyle/>
          <a:p>
            <a:pPr algn="ctr"/>
            <a:r>
              <a:rPr lang="en-US" sz="3100" dirty="0"/>
              <a:t>Planning and Structuring the DNP Scholarly Project</a:t>
            </a:r>
            <a:br>
              <a:rPr lang="en-US" sz="4000" dirty="0"/>
            </a:br>
            <a:br>
              <a:rPr lang="en-US" sz="4000" dirty="0"/>
            </a:br>
            <a:br>
              <a:rPr lang="en-US" sz="4000" dirty="0"/>
            </a:br>
            <a:endParaRPr lang="en-US" sz="40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52600"/>
            <a:ext cx="4914378" cy="3938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is a DNP Scholarly Project?</a:t>
            </a:r>
          </a:p>
        </p:txBody>
      </p:sp>
      <p:sp>
        <p:nvSpPr>
          <p:cNvPr id="3" name="Content Placeholder 2"/>
          <p:cNvSpPr>
            <a:spLocks noGrp="1"/>
          </p:cNvSpPr>
          <p:nvPr>
            <p:ph sz="quarter" idx="1"/>
          </p:nvPr>
        </p:nvSpPr>
        <p:spPr>
          <a:xfrm>
            <a:off x="301752" y="1527048"/>
            <a:ext cx="8503920" cy="4645152"/>
          </a:xfrm>
        </p:spPr>
        <p:txBody>
          <a:bodyPr>
            <a:normAutofit/>
          </a:bodyPr>
          <a:lstStyle/>
          <a:p>
            <a:r>
              <a:rPr lang="en-US" sz="2800" dirty="0"/>
              <a:t>Builds upon student expertise through practice inquiry:</a:t>
            </a:r>
          </a:p>
          <a:p>
            <a:pPr lvl="1"/>
            <a:r>
              <a:rPr lang="en-US" sz="2000" dirty="0"/>
              <a:t>“Practice Inquiry is an ongoing, systematic investigation of questions about nursing therapeutics and clinical phenomena with the intent to appraise and translate all forms of ‘best evidence’ to practice, and to evaluate the translational impact on the quality of health care and health outcomes.” (Magyary, Whitney &amp; Brown, 2006, p. 143)</a:t>
            </a:r>
          </a:p>
          <a:p>
            <a:pPr lvl="1"/>
            <a:r>
              <a:rPr lang="en-US" sz="2000" dirty="0"/>
              <a:t>“The DNP focuses on providing leadership for evidence‐based practice. </a:t>
            </a:r>
          </a:p>
          <a:p>
            <a:pPr lvl="2"/>
            <a:r>
              <a:rPr lang="en-US" sz="1800" dirty="0"/>
              <a:t>This requires competence in translating research in practice, evaluating evidence, applying research in decision‐making, and implementing viable clinical innovations to change practice.” (AACN DNP FAQs, updated 2009).</a:t>
            </a:r>
          </a:p>
        </p:txBody>
      </p:sp>
      <p:sp>
        <p:nvSpPr>
          <p:cNvPr id="5" name="TextBox 4"/>
          <p:cNvSpPr txBox="1"/>
          <p:nvPr/>
        </p:nvSpPr>
        <p:spPr>
          <a:xfrm>
            <a:off x="609600" y="5932582"/>
            <a:ext cx="8229600" cy="461665"/>
          </a:xfrm>
          <a:prstGeom prst="rect">
            <a:avLst/>
          </a:prstGeom>
          <a:noFill/>
        </p:spPr>
        <p:txBody>
          <a:bodyPr wrap="square" rtlCol="0">
            <a:spAutoFit/>
          </a:bodyPr>
          <a:lstStyle/>
          <a:p>
            <a:r>
              <a:rPr lang="en-US" sz="1200" dirty="0"/>
              <a:t>Magyary, D., Whitney, J. , &amp; Brown, M.A. (2006). Advancing practice inquiry: Research foundations Doctor of Nursing Practice. Nursing Outlook, 54(3), 139‐142.</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Areas of DNP Practice Inquiry</a:t>
            </a:r>
          </a:p>
        </p:txBody>
      </p:sp>
      <p:sp>
        <p:nvSpPr>
          <p:cNvPr id="3" name="Content Placeholder 2"/>
          <p:cNvSpPr>
            <a:spLocks noGrp="1"/>
          </p:cNvSpPr>
          <p:nvPr>
            <p:ph sz="quarter" idx="1"/>
          </p:nvPr>
        </p:nvSpPr>
        <p:spPr/>
        <p:txBody>
          <a:bodyPr vert="horz" lIns="91440" tIns="45720" rIns="91440" bIns="45720" anchor="t">
            <a:normAutofit/>
          </a:bodyPr>
          <a:lstStyle/>
          <a:p>
            <a:r>
              <a:rPr lang="en-US" sz="2800" dirty="0"/>
              <a:t>DNP practitioner focus</a:t>
            </a:r>
          </a:p>
          <a:p>
            <a:pPr lvl="1"/>
            <a:r>
              <a:rPr lang="en-US" sz="2400" dirty="0"/>
              <a:t>Translational science | Science of improvement</a:t>
            </a:r>
          </a:p>
          <a:p>
            <a:pPr lvl="1"/>
            <a:r>
              <a:rPr lang="en-US" sz="2400" dirty="0"/>
              <a:t>Program evaluation </a:t>
            </a:r>
          </a:p>
          <a:p>
            <a:pPr lvl="1"/>
            <a:r>
              <a:rPr lang="en-US" sz="2400" dirty="0"/>
              <a:t>Practice change (improvement) programs </a:t>
            </a:r>
          </a:p>
          <a:p>
            <a:pPr lvl="1"/>
            <a:r>
              <a:rPr lang="en-US" sz="2400" dirty="0"/>
              <a:t>Quality improvement </a:t>
            </a:r>
          </a:p>
          <a:p>
            <a:pPr lvl="1"/>
            <a:r>
              <a:rPr lang="en-US" sz="2400" dirty="0"/>
              <a:t>Translating evidence to clinical practice</a:t>
            </a:r>
          </a:p>
        </p:txBody>
      </p:sp>
      <p:sp>
        <p:nvSpPr>
          <p:cNvPr id="7" name="TextBox 6"/>
          <p:cNvSpPr txBox="1"/>
          <p:nvPr/>
        </p:nvSpPr>
        <p:spPr>
          <a:xfrm>
            <a:off x="533400" y="5396340"/>
            <a:ext cx="8077200" cy="1107996"/>
          </a:xfrm>
          <a:prstGeom prst="rect">
            <a:avLst/>
          </a:prstGeom>
          <a:noFill/>
        </p:spPr>
        <p:txBody>
          <a:bodyPr wrap="square" rtlCol="0">
            <a:spAutoFit/>
          </a:bodyPr>
          <a:lstStyle/>
          <a:p>
            <a:r>
              <a:rPr lang="en-US" sz="1200" dirty="0"/>
              <a:t>AACN DNP Task Force, 2006.</a:t>
            </a:r>
          </a:p>
          <a:p>
            <a:endParaRPr lang="en-US" sz="1200" dirty="0"/>
          </a:p>
          <a:p>
            <a:r>
              <a:rPr lang="en-US" sz="1200" dirty="0"/>
              <a:t>Source: AACN. DNP Implementation Task Force http://www.aacn.nche.edu/aacn-publications/white-papers/DNP-Implementation-TF-Report-8-15.pdf </a:t>
            </a:r>
          </a:p>
          <a:p>
            <a:endParaRPr lang="en-US" dirty="0"/>
          </a:p>
        </p:txBody>
      </p:sp>
      <p:sp>
        <p:nvSpPr>
          <p:cNvPr id="8" name="TextBox 7"/>
          <p:cNvSpPr txBox="1"/>
          <p:nvPr/>
        </p:nvSpPr>
        <p:spPr>
          <a:xfrm>
            <a:off x="533400" y="5594959"/>
            <a:ext cx="8001000" cy="553998"/>
          </a:xfrm>
          <a:prstGeom prst="rect">
            <a:avLst/>
          </a:prstGeom>
          <a:noFill/>
        </p:spPr>
        <p:txBody>
          <a:bodyPr wrap="square" rtlCol="0">
            <a:spAutoFit/>
          </a:bodyPr>
          <a:lstStyle/>
          <a:p>
            <a:r>
              <a:rPr lang="en-US" sz="1200" dirty="0"/>
              <a:t>Brown, M. A. (2011). Advancing Practice Through the DNP Capstone [PowerPoint]. Washington, D.C.: AACN</a:t>
            </a:r>
          </a:p>
          <a:p>
            <a:endParaRPr lang="en-US" dirty="0"/>
          </a:p>
        </p:txBody>
      </p:sp>
    </p:spTree>
    <p:custDataLst>
      <p:tags r:id="rId1"/>
    </p:custDataLst>
    <p:extLst>
      <p:ext uri="{BB962C8B-B14F-4D97-AF65-F5344CB8AC3E}">
        <p14:creationId xmlns:p14="http://schemas.microsoft.com/office/powerpoint/2010/main" val="2567270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200" dirty="0"/>
              <a:t>Reflective Thinking</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071" y="3352800"/>
            <a:ext cx="4572000" cy="282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628249" y="609600"/>
            <a:ext cx="1906292" cy="923330"/>
          </a:xfrm>
          <a:prstGeom prst="rect">
            <a:avLst/>
          </a:prstGeom>
          <a:noFill/>
        </p:spPr>
        <p:txBody>
          <a:bodyPr wrap="none" lIns="91440" tIns="45720" rIns="91440" bIns="45720">
            <a:spAutoFit/>
          </a:bodyPr>
          <a:lstStyle/>
          <a:p>
            <a:pPr algn="ctr"/>
            <a:r>
              <a:rPr lang="en-US"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DNP</a:t>
            </a:r>
          </a:p>
        </p:txBody>
      </p:sp>
    </p:spTree>
    <p:custDataLst>
      <p:tags r:id="rId1"/>
    </p:custDataLst>
    <p:extLst>
      <p:ext uri="{BB962C8B-B14F-4D97-AF65-F5344CB8AC3E}">
        <p14:creationId xmlns:p14="http://schemas.microsoft.com/office/powerpoint/2010/main" val="3213402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Scholarly Project Deliverables</a:t>
            </a:r>
          </a:p>
        </p:txBody>
      </p:sp>
      <p:sp>
        <p:nvSpPr>
          <p:cNvPr id="3" name="Content Placeholder 2"/>
          <p:cNvSpPr>
            <a:spLocks noGrp="1"/>
          </p:cNvSpPr>
          <p:nvPr>
            <p:ph sz="quarter" idx="1"/>
          </p:nvPr>
        </p:nvSpPr>
        <p:spPr/>
        <p:txBody>
          <a:bodyPr>
            <a:normAutofit/>
          </a:bodyPr>
          <a:lstStyle/>
          <a:p>
            <a:r>
              <a:rPr lang="en-US" dirty="0"/>
              <a:t>Demonstrates synthesis of the student’s work and lays the foundation for future scholarship </a:t>
            </a:r>
          </a:p>
          <a:p>
            <a:pPr lvl="1"/>
            <a:r>
              <a:rPr lang="en-US" dirty="0"/>
              <a:t>Produces a tangible and deliverable academic product</a:t>
            </a:r>
          </a:p>
          <a:p>
            <a:r>
              <a:rPr lang="en-US" dirty="0"/>
              <a:t>Derived from the practice immersion experience </a:t>
            </a:r>
          </a:p>
          <a:p>
            <a:r>
              <a:rPr lang="en-US" dirty="0"/>
              <a:t>Documents outcomes of student’s educational experiences </a:t>
            </a:r>
          </a:p>
          <a:p>
            <a:pPr lvl="1"/>
            <a:r>
              <a:rPr lang="en-US" dirty="0"/>
              <a:t>Provides a measurable medium for evaluating immersion experience </a:t>
            </a:r>
          </a:p>
          <a:p>
            <a:r>
              <a:rPr lang="en-US" dirty="0"/>
              <a:t>Summarizes student’s growth in knowledge and expertise</a:t>
            </a:r>
          </a:p>
        </p:txBody>
      </p:sp>
      <p:sp>
        <p:nvSpPr>
          <p:cNvPr id="4" name="TextBox 3"/>
          <p:cNvSpPr txBox="1"/>
          <p:nvPr/>
        </p:nvSpPr>
        <p:spPr>
          <a:xfrm>
            <a:off x="533400" y="5867400"/>
            <a:ext cx="8153400" cy="553998"/>
          </a:xfrm>
          <a:prstGeom prst="rect">
            <a:avLst/>
          </a:prstGeom>
          <a:noFill/>
        </p:spPr>
        <p:txBody>
          <a:bodyPr wrap="square" rtlCol="0">
            <a:spAutoFit/>
          </a:bodyPr>
          <a:lstStyle/>
          <a:p>
            <a:r>
              <a:rPr lang="en-US" sz="1200" dirty="0"/>
              <a:t>Brown, M. A. (2011). Advancing Practice Through the DNP Capstone [PowerPoint]. Washington, D.C.: AACN</a:t>
            </a:r>
          </a:p>
          <a:p>
            <a:endParaRPr lang="en-US" dirty="0"/>
          </a:p>
        </p:txBody>
      </p:sp>
    </p:spTree>
    <p:custDataLst>
      <p:tags r:id="rId1"/>
    </p:custDataLst>
    <p:extLst>
      <p:ext uri="{BB962C8B-B14F-4D97-AF65-F5344CB8AC3E}">
        <p14:creationId xmlns:p14="http://schemas.microsoft.com/office/powerpoint/2010/main" val="904868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Tips &amp; Strategies</a:t>
            </a:r>
          </a:p>
        </p:txBody>
      </p:sp>
      <p:sp>
        <p:nvSpPr>
          <p:cNvPr id="3" name="Content Placeholder 2"/>
          <p:cNvSpPr>
            <a:spLocks noGrp="1"/>
          </p:cNvSpPr>
          <p:nvPr>
            <p:ph sz="quarter" idx="1"/>
          </p:nvPr>
        </p:nvSpPr>
        <p:spPr>
          <a:xfrm>
            <a:off x="301752" y="1527048"/>
            <a:ext cx="8503920" cy="4721352"/>
          </a:xfrm>
        </p:spPr>
        <p:txBody>
          <a:bodyPr/>
          <a:lstStyle/>
          <a:p>
            <a:r>
              <a:rPr lang="en-US" sz="2800" dirty="0"/>
              <a:t>Staying Motivated</a:t>
            </a:r>
          </a:p>
          <a:p>
            <a:pPr lvl="1"/>
            <a:r>
              <a:rPr lang="en-US" dirty="0"/>
              <a:t>We all suffer from insecurity, anxiety, and even boredom</a:t>
            </a:r>
          </a:p>
          <a:p>
            <a:pPr lvl="1"/>
            <a:r>
              <a:rPr lang="en-US" dirty="0"/>
              <a:t>Be realistic about what you can accomplish, and try to concentrate on giving yourself positive feedback for tasks you do complete, instead of negative feedback for those you don't</a:t>
            </a:r>
          </a:p>
        </p:txBody>
      </p:sp>
      <p:pic>
        <p:nvPicPr>
          <p:cNvPr id="5123" name="Picture 3" descr="C:\Users\user\AppData\Local\Microsoft\Windows\INetCache\IE\3YRFYFY2\미리_다짐하는_9월_목표_프로모션10[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393" y="3733800"/>
            <a:ext cx="297180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AppData\Local\Microsoft\Windows\INetCache\IE\0MTF5SK3\succes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733799"/>
            <a:ext cx="292240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user\AppData\Local\Microsoft\Windows\INetCache\IE\5W1QGCO4\6comp-motivate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2194" y="3733800"/>
            <a:ext cx="1942578" cy="2285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Tips &amp; Strategies</a:t>
            </a:r>
          </a:p>
        </p:txBody>
      </p:sp>
      <p:sp>
        <p:nvSpPr>
          <p:cNvPr id="3" name="Content Placeholder 2"/>
          <p:cNvSpPr>
            <a:spLocks noGrp="1"/>
          </p:cNvSpPr>
          <p:nvPr>
            <p:ph sz="quarter" idx="1"/>
          </p:nvPr>
        </p:nvSpPr>
        <p:spPr>
          <a:xfrm>
            <a:off x="609600" y="1219200"/>
            <a:ext cx="8229600" cy="4759325"/>
          </a:xfrm>
        </p:spPr>
        <p:txBody>
          <a:bodyPr/>
          <a:lstStyle/>
          <a:p>
            <a:endParaRPr lang="en-US" dirty="0"/>
          </a:p>
          <a:p>
            <a:r>
              <a:rPr lang="en-US" dirty="0"/>
              <a:t>Time Management is Key</a:t>
            </a:r>
          </a:p>
          <a:p>
            <a:pPr lvl="1"/>
            <a:r>
              <a:rPr lang="en-US" dirty="0"/>
              <a:t>Stay focused</a:t>
            </a:r>
          </a:p>
          <a:p>
            <a:pPr lvl="1"/>
            <a:r>
              <a:rPr lang="en-US" dirty="0"/>
              <a:t>Organize activities to force you to manage your time and to do something every day</a:t>
            </a:r>
          </a:p>
          <a:p>
            <a:r>
              <a:rPr lang="en-US" dirty="0"/>
              <a:t>Setting daily, weekly, and monthly goals </a:t>
            </a:r>
          </a:p>
          <a:p>
            <a:r>
              <a:rPr lang="en-US" dirty="0"/>
              <a:t>Use a “buddy system” where you and another student meet/talk regularly</a:t>
            </a:r>
          </a:p>
          <a:p>
            <a:r>
              <a:rPr lang="en-US" dirty="0"/>
              <a:t>Find people to work with</a:t>
            </a:r>
          </a:p>
        </p:txBody>
      </p:sp>
      <p:pic>
        <p:nvPicPr>
          <p:cNvPr id="6147" name="Picture 3" descr="C:\Users\user\AppData\Local\Microsoft\Windows\INetCache\IE\5W1QGCO4\8469417081_2386f1bbc9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495800"/>
            <a:ext cx="2108200" cy="15811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Tips &amp; Strategies</a:t>
            </a:r>
          </a:p>
        </p:txBody>
      </p:sp>
      <p:sp>
        <p:nvSpPr>
          <p:cNvPr id="3" name="Content Placeholder 2"/>
          <p:cNvSpPr>
            <a:spLocks noGrp="1"/>
          </p:cNvSpPr>
          <p:nvPr>
            <p:ph sz="quarter" idx="1"/>
          </p:nvPr>
        </p:nvSpPr>
        <p:spPr/>
        <p:txBody>
          <a:bodyPr vert="horz" anchor="t">
            <a:normAutofit/>
          </a:bodyPr>
          <a:lstStyle/>
          <a:p>
            <a:r>
              <a:rPr lang="en-US" dirty="0"/>
              <a:t>Allocate enough time to ‘decide’ on your topic</a:t>
            </a:r>
          </a:p>
          <a:p>
            <a:r>
              <a:rPr lang="en-US" dirty="0"/>
              <a:t>Match your particular niche</a:t>
            </a:r>
          </a:p>
          <a:p>
            <a:r>
              <a:rPr lang="en-US" dirty="0"/>
              <a:t>Decide on a topic which you already have some knowledge of or one you are ‘passionate’ about</a:t>
            </a:r>
          </a:p>
          <a:p>
            <a:pPr lvl="1"/>
            <a:r>
              <a:rPr lang="en-US" dirty="0"/>
              <a:t>The topic should keep you motivated over a 2-year period</a:t>
            </a:r>
          </a:p>
        </p:txBody>
      </p:sp>
      <p:pic>
        <p:nvPicPr>
          <p:cNvPr id="7173" name="Picture 5" descr="C:\Users\user\AppData\Local\Microsoft\Windows\INetCache\IE\0MTF5SK3\TimeToPl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022942"/>
            <a:ext cx="3810000" cy="19510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Organizing for Success</a:t>
            </a:r>
          </a:p>
        </p:txBody>
      </p:sp>
      <p:sp>
        <p:nvSpPr>
          <p:cNvPr id="3" name="Content Placeholder 2"/>
          <p:cNvSpPr>
            <a:spLocks noGrp="1"/>
          </p:cNvSpPr>
          <p:nvPr>
            <p:ph sz="quarter" idx="1"/>
          </p:nvPr>
        </p:nvSpPr>
        <p:spPr/>
        <p:txBody>
          <a:bodyPr/>
          <a:lstStyle/>
          <a:p>
            <a:r>
              <a:rPr lang="en-US" sz="3200" dirty="0"/>
              <a:t>Early Identification of Problem </a:t>
            </a:r>
          </a:p>
          <a:p>
            <a:pPr lvl="1"/>
            <a:r>
              <a:rPr lang="en-US" sz="2800" dirty="0"/>
              <a:t>Turning preliminary thoughts into a scholarly concept</a:t>
            </a:r>
          </a:p>
          <a:p>
            <a:pPr lvl="1"/>
            <a:r>
              <a:rPr lang="en-US" sz="2800" dirty="0"/>
              <a:t>Formulating a practice question</a:t>
            </a:r>
          </a:p>
          <a:p>
            <a:pPr lvl="2"/>
            <a:r>
              <a:rPr lang="en-US" dirty="0"/>
              <a:t>Good questions cannot be posed without knowledge of what researchers already know</a:t>
            </a:r>
          </a:p>
          <a:p>
            <a:pPr marL="594360" lvl="2" indent="0">
              <a:buNone/>
            </a:pPr>
            <a:r>
              <a:rPr lang="en-US" dirty="0"/>
              <a:t> </a:t>
            </a:r>
          </a:p>
          <a:p>
            <a:pPr>
              <a:buNone/>
            </a:pPr>
            <a:endParaRPr lang="en-US" sz="2000" dirty="0"/>
          </a:p>
          <a:p>
            <a:pPr marL="0" indent="0" algn="ctr">
              <a:buNone/>
            </a:pPr>
            <a:r>
              <a:rPr lang="en-US" sz="3600" i="1" dirty="0">
                <a:solidFill>
                  <a:srgbClr val="C00000"/>
                </a:solidFill>
              </a:rPr>
              <a:t>What does the evidence say?</a:t>
            </a:r>
          </a:p>
          <a:p>
            <a:pPr marL="0" indent="0">
              <a:buNone/>
            </a:pPr>
            <a:endParaRPr lang="en-US" dirty="0"/>
          </a:p>
        </p:txBody>
      </p:sp>
      <p:pic>
        <p:nvPicPr>
          <p:cNvPr id="8197" name="Picture 5" descr="C:\Users\user\AppData\Local\Microsoft\Windows\INetCache\IE\3YRFYFY2\21822-PsnwosD5HNWJdFBF-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1069" y="1066800"/>
            <a:ext cx="1043290" cy="1098932"/>
          </a:xfrm>
          <a:prstGeom prst="rect">
            <a:avLst/>
          </a:prstGeom>
          <a:noFill/>
          <a:extLst>
            <a:ext uri="{909E8E84-426E-40DD-AFC4-6F175D3DCCD1}">
              <a14:hiddenFill xmlns:a14="http://schemas.microsoft.com/office/drawing/2010/main">
                <a:solidFill>
                  <a:srgbClr val="FFFFFF"/>
                </a:solidFill>
              </a14:hiddenFill>
            </a:ext>
          </a:extLst>
        </p:spPr>
      </p:pic>
      <p:pic>
        <p:nvPicPr>
          <p:cNvPr id="8205" name="Picture 13" descr="C:\Users\user\AppData\Local\Microsoft\Windows\INetCache\IE\3YRFYFY2\question_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572011"/>
            <a:ext cx="866714" cy="9244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Organizing for Success</a:t>
            </a:r>
          </a:p>
        </p:txBody>
      </p:sp>
      <p:sp>
        <p:nvSpPr>
          <p:cNvPr id="3" name="Content Placeholder 2"/>
          <p:cNvSpPr>
            <a:spLocks noGrp="1"/>
          </p:cNvSpPr>
          <p:nvPr>
            <p:ph sz="quarter" idx="1"/>
          </p:nvPr>
        </p:nvSpPr>
        <p:spPr>
          <a:xfrm>
            <a:off x="301752" y="1527047"/>
            <a:ext cx="8503920" cy="4949953"/>
          </a:xfrm>
        </p:spPr>
        <p:txBody>
          <a:bodyPr>
            <a:normAutofit/>
          </a:bodyPr>
          <a:lstStyle/>
          <a:p>
            <a:r>
              <a:rPr lang="en-US" sz="2800" dirty="0"/>
              <a:t>Understand the Research Process</a:t>
            </a:r>
          </a:p>
          <a:p>
            <a:pPr lvl="1"/>
            <a:r>
              <a:rPr lang="en-US" sz="2300" dirty="0"/>
              <a:t>ROL</a:t>
            </a:r>
            <a:r>
              <a:rPr lang="en-US" sz="2400" dirty="0"/>
              <a:t> (critical /analytical appraisal of  the theoretical/empirical literature)</a:t>
            </a:r>
          </a:p>
          <a:p>
            <a:pPr lvl="2"/>
            <a:r>
              <a:rPr lang="en-US" i="1" dirty="0">
                <a:solidFill>
                  <a:schemeClr val="accent1">
                    <a:lumMod val="50000"/>
                  </a:schemeClr>
                </a:solidFill>
              </a:rPr>
              <a:t>the first step in posing a question worth answering is reviewing the literature on the topic </a:t>
            </a:r>
          </a:p>
          <a:p>
            <a:pPr lvl="1"/>
            <a:r>
              <a:rPr lang="en-US" sz="2400" dirty="0"/>
              <a:t>Methodology</a:t>
            </a:r>
          </a:p>
          <a:p>
            <a:pPr lvl="1"/>
            <a:r>
              <a:rPr lang="en-US" sz="2400" dirty="0"/>
              <a:t>Findings/Results</a:t>
            </a:r>
          </a:p>
          <a:p>
            <a:pPr lvl="1"/>
            <a:r>
              <a:rPr lang="en-US" sz="2400" dirty="0"/>
              <a:t>Summary/Conclusions</a:t>
            </a:r>
          </a:p>
          <a:p>
            <a:pPr lvl="1"/>
            <a:r>
              <a:rPr lang="en-US" sz="2400" dirty="0"/>
              <a:t>Implications/Discussion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200400"/>
            <a:ext cx="3962400" cy="312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Organizing for Success</a:t>
            </a:r>
          </a:p>
        </p:txBody>
      </p:sp>
      <p:sp>
        <p:nvSpPr>
          <p:cNvPr id="3" name="Content Placeholder 2"/>
          <p:cNvSpPr>
            <a:spLocks noGrp="1"/>
          </p:cNvSpPr>
          <p:nvPr>
            <p:ph sz="quarter" idx="1"/>
          </p:nvPr>
        </p:nvSpPr>
        <p:spPr/>
        <p:txBody>
          <a:bodyPr vert="horz" lIns="91440" tIns="45720" rIns="91440" bIns="45720" anchor="t">
            <a:normAutofit/>
          </a:bodyPr>
          <a:lstStyle/>
          <a:p>
            <a:r>
              <a:rPr lang="en-US" sz="2800" dirty="0"/>
              <a:t>Understand how a manuscript is written</a:t>
            </a:r>
          </a:p>
          <a:p>
            <a:r>
              <a:rPr lang="en-US" sz="2900" dirty="0"/>
              <a:t>Basic format and writing style (APA 7th ed.)</a:t>
            </a:r>
          </a:p>
          <a:p>
            <a:r>
              <a:rPr lang="en-US" sz="2800" dirty="0"/>
              <a:t>Written guidelines to supplement format (university specific)</a:t>
            </a:r>
          </a:p>
          <a:p>
            <a:r>
              <a:rPr lang="en-US" sz="2800" dirty="0"/>
              <a:t>Length</a:t>
            </a:r>
          </a:p>
          <a:p>
            <a:r>
              <a:rPr lang="en-US" sz="2800" dirty="0"/>
              <a:t>Expect numerous revisions to the DNP Scholarly Project</a:t>
            </a:r>
          </a:p>
          <a:p>
            <a:r>
              <a:rPr lang="en-US" sz="2800" dirty="0"/>
              <a:t>Access LEAD early and often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Organizing for Success</a:t>
            </a:r>
          </a:p>
        </p:txBody>
      </p:sp>
      <p:sp>
        <p:nvSpPr>
          <p:cNvPr id="3" name="Content Placeholder 2"/>
          <p:cNvSpPr>
            <a:spLocks noGrp="1"/>
          </p:cNvSpPr>
          <p:nvPr>
            <p:ph sz="quarter" idx="1"/>
          </p:nvPr>
        </p:nvSpPr>
        <p:spPr>
          <a:xfrm>
            <a:off x="457200" y="1600200"/>
            <a:ext cx="8229600" cy="4454525"/>
          </a:xfrm>
        </p:spPr>
        <p:txBody>
          <a:bodyPr>
            <a:noAutofit/>
          </a:bodyPr>
          <a:lstStyle/>
          <a:p>
            <a:r>
              <a:rPr lang="en-US" sz="2800" dirty="0"/>
              <a:t>Divide-and-conquer strategy on writing</a:t>
            </a:r>
          </a:p>
          <a:p>
            <a:pPr lvl="1"/>
            <a:r>
              <a:rPr lang="en-US" sz="2300" dirty="0"/>
              <a:t>Breaking down any project into smaller pieces is always a good tactic when things seem unmanageable</a:t>
            </a:r>
          </a:p>
          <a:p>
            <a:pPr lvl="1"/>
            <a:r>
              <a:rPr lang="en-US" sz="2300" dirty="0"/>
              <a:t>Instead of writing an entire manuscript, focus on the goal of writing a chapter, section, or outline</a:t>
            </a:r>
          </a:p>
          <a:p>
            <a:r>
              <a:rPr lang="en-US" sz="2800" dirty="0"/>
              <a:t>Identify tasks that you can do in an hour or less; then you can come up with a realistic daily schedule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Organizing for Success</a:t>
            </a:r>
          </a:p>
        </p:txBody>
      </p:sp>
      <p:sp>
        <p:nvSpPr>
          <p:cNvPr id="3" name="Content Placeholder 2"/>
          <p:cNvSpPr>
            <a:spLocks noGrp="1"/>
          </p:cNvSpPr>
          <p:nvPr>
            <p:ph sz="quarter" idx="1"/>
          </p:nvPr>
        </p:nvSpPr>
        <p:spPr/>
        <p:txBody>
          <a:bodyPr/>
          <a:lstStyle/>
          <a:p>
            <a:r>
              <a:rPr lang="en-US" dirty="0"/>
              <a:t>Social &amp; Academic Support</a:t>
            </a:r>
          </a:p>
          <a:p>
            <a:pPr lvl="1"/>
            <a:r>
              <a:rPr lang="en-US" dirty="0"/>
              <a:t>Involve and use your mentors</a:t>
            </a:r>
          </a:p>
          <a:p>
            <a:pPr lvl="1"/>
            <a:r>
              <a:rPr lang="en-US" dirty="0"/>
              <a:t>Discussions with your mentors help generate ideas for your DNP Scholarly Project and may steer you towards more interesting approaches</a:t>
            </a:r>
          </a:p>
          <a:p>
            <a:r>
              <a:rPr lang="en-US" dirty="0"/>
              <a:t>Talk to your peers</a:t>
            </a:r>
          </a:p>
          <a:p>
            <a:r>
              <a:rPr lang="en-US" dirty="0"/>
              <a:t>Engage the right resources</a:t>
            </a:r>
          </a:p>
          <a:p>
            <a:pPr lvl="1"/>
            <a:r>
              <a:rPr lang="en-US" dirty="0"/>
              <a:t>Surround yourself with Positive People </a:t>
            </a:r>
          </a:p>
          <a:p>
            <a:pPr lvl="1">
              <a:buNone/>
            </a:pPr>
            <a:endParaRPr lang="en-US" dirty="0"/>
          </a:p>
        </p:txBody>
      </p:sp>
      <p:pic>
        <p:nvPicPr>
          <p:cNvPr id="1030" name="Picture 6" descr="C:\Users\user\AppData\Local\Microsoft\Windows\INetCache\IE\7KXVDDRO\ThinkPositiv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962400"/>
            <a:ext cx="238125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Organizing for Success</a:t>
            </a:r>
          </a:p>
        </p:txBody>
      </p:sp>
      <p:sp>
        <p:nvSpPr>
          <p:cNvPr id="3" name="Content Placeholder 2"/>
          <p:cNvSpPr>
            <a:spLocks noGrp="1"/>
          </p:cNvSpPr>
          <p:nvPr>
            <p:ph sz="quarter" idx="1"/>
          </p:nvPr>
        </p:nvSpPr>
        <p:spPr>
          <a:xfrm>
            <a:off x="381000" y="1524000"/>
            <a:ext cx="8382000" cy="4876800"/>
          </a:xfrm>
        </p:spPr>
        <p:txBody>
          <a:bodyPr>
            <a:normAutofit fontScale="92500" lnSpcReduction="10000"/>
          </a:bodyPr>
          <a:lstStyle/>
          <a:p>
            <a:r>
              <a:rPr lang="en-US" sz="2800" dirty="0"/>
              <a:t>Work with your DNP Project Team-Advisor</a:t>
            </a:r>
          </a:p>
          <a:p>
            <a:pPr lvl="1"/>
            <a:r>
              <a:rPr lang="en-US" sz="2400" dirty="0"/>
              <a:t>Guides you to attain goals</a:t>
            </a:r>
          </a:p>
          <a:p>
            <a:pPr lvl="1"/>
            <a:r>
              <a:rPr lang="en-US" sz="2400" dirty="0"/>
              <a:t>Schedule of tasks and accomplishments: prospectus-proposal to final project </a:t>
            </a:r>
          </a:p>
          <a:p>
            <a:pPr lvl="1"/>
            <a:r>
              <a:rPr lang="en-US" sz="2400" dirty="0"/>
              <a:t>Timetable of  due dates</a:t>
            </a:r>
          </a:p>
          <a:p>
            <a:r>
              <a:rPr lang="en-US" sz="2800" dirty="0"/>
              <a:t>IRB approval</a:t>
            </a:r>
          </a:p>
          <a:p>
            <a:r>
              <a:rPr lang="en-US" sz="2900" dirty="0"/>
              <a:t>Seek their counsel to effective DNP Scholarly Project </a:t>
            </a:r>
          </a:p>
          <a:p>
            <a:pPr lvl="1"/>
            <a:r>
              <a:rPr lang="en-US" sz="2400" dirty="0"/>
              <a:t>Help &amp; advisement</a:t>
            </a:r>
          </a:p>
          <a:p>
            <a:pPr lvl="1"/>
            <a:r>
              <a:rPr lang="en-US" sz="2400" dirty="0"/>
              <a:t>Use them to your advantage</a:t>
            </a:r>
          </a:p>
          <a:p>
            <a:r>
              <a:rPr lang="en-US" sz="2800" dirty="0"/>
              <a:t>Understand students’, advisors’, and committee members’ responsibilities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Reflective Thinking Is</a:t>
            </a:r>
          </a:p>
        </p:txBody>
      </p:sp>
      <p:sp>
        <p:nvSpPr>
          <p:cNvPr id="3" name="Content Placeholder 2"/>
          <p:cNvSpPr>
            <a:spLocks noGrp="1"/>
          </p:cNvSpPr>
          <p:nvPr>
            <p:ph sz="quarter" idx="1"/>
          </p:nvPr>
        </p:nvSpPr>
        <p:spPr>
          <a:xfrm>
            <a:off x="301752" y="1527048"/>
            <a:ext cx="8503920" cy="4797552"/>
          </a:xfrm>
        </p:spPr>
        <p:txBody>
          <a:bodyPr>
            <a:normAutofit/>
          </a:bodyPr>
          <a:lstStyle/>
          <a:p>
            <a:r>
              <a:rPr lang="en-US" sz="3300" dirty="0"/>
              <a:t>Thinking that is purposeful and working towards a conclusion </a:t>
            </a:r>
          </a:p>
          <a:p>
            <a:pPr lvl="1"/>
            <a:r>
              <a:rPr lang="en-US" sz="2600" dirty="0"/>
              <a:t>Reflection begins with an unexpected difficulty, challenge or problem </a:t>
            </a:r>
            <a:r>
              <a:rPr lang="en-US" sz="1800" dirty="0"/>
              <a:t>(Dewey)</a:t>
            </a:r>
          </a:p>
          <a:p>
            <a:pPr lvl="2"/>
            <a:r>
              <a:rPr lang="en-US" sz="2600" dirty="0"/>
              <a:t>Where the thinker examines the sources of, and evidence supporting, a set of beliefs or expectations surrounding a situation, and to search and inquire in an effort to resolve doubt </a:t>
            </a:r>
            <a:r>
              <a:rPr lang="en-US" sz="1800" dirty="0"/>
              <a:t>(Musolino &amp; Mostrom, 2005). </a:t>
            </a:r>
          </a:p>
        </p:txBody>
      </p:sp>
    </p:spTree>
    <p:custDataLst>
      <p:tags r:id="rId1"/>
    </p:custDataLst>
    <p:extLst>
      <p:ext uri="{BB962C8B-B14F-4D97-AF65-F5344CB8AC3E}">
        <p14:creationId xmlns:p14="http://schemas.microsoft.com/office/powerpoint/2010/main" val="913387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Remember…</a:t>
            </a:r>
          </a:p>
        </p:txBody>
      </p:sp>
      <p:sp>
        <p:nvSpPr>
          <p:cNvPr id="3" name="Content Placeholder 2"/>
          <p:cNvSpPr>
            <a:spLocks noGrp="1"/>
          </p:cNvSpPr>
          <p:nvPr>
            <p:ph sz="quarter" idx="1"/>
          </p:nvPr>
        </p:nvSpPr>
        <p:spPr>
          <a:xfrm>
            <a:off x="301752" y="1527048"/>
            <a:ext cx="8503920" cy="4340352"/>
          </a:xfrm>
        </p:spPr>
        <p:txBody>
          <a:bodyPr>
            <a:normAutofit/>
          </a:bodyPr>
          <a:lstStyle/>
          <a:p>
            <a:pPr algn="ctr">
              <a:buNone/>
            </a:pPr>
            <a:endParaRPr lang="en-US" sz="3200" dirty="0">
              <a:solidFill>
                <a:srgbClr val="C00000"/>
              </a:solidFill>
            </a:endParaRPr>
          </a:p>
          <a:p>
            <a:pPr algn="ctr">
              <a:buNone/>
            </a:pPr>
            <a:r>
              <a:rPr lang="en-US" sz="3200" dirty="0">
                <a:solidFill>
                  <a:srgbClr val="C00000"/>
                </a:solidFill>
              </a:rPr>
              <a:t>Every task you complete gets you closer to the finish line</a:t>
            </a:r>
          </a:p>
        </p:txBody>
      </p:sp>
      <p:pic>
        <p:nvPicPr>
          <p:cNvPr id="13316" name="Picture 4" descr="C:\Users\user\AppData\Local\Microsoft\Windows\INetCache\IE\5W1QGCO4\6254407253_d1624faf33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505200"/>
            <a:ext cx="4876800"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3" name="Content Placeholder 2"/>
          <p:cNvSpPr>
            <a:spLocks noGrp="1"/>
          </p:cNvSpPr>
          <p:nvPr>
            <p:ph sz="quarter" idx="1"/>
          </p:nvPr>
        </p:nvSpPr>
        <p:spPr>
          <a:xfrm>
            <a:off x="533400" y="1600200"/>
            <a:ext cx="8229600" cy="4759325"/>
          </a:xfrm>
        </p:spPr>
        <p:txBody>
          <a:bodyPr>
            <a:normAutofit/>
          </a:bodyPr>
          <a:lstStyle/>
          <a:p>
            <a:r>
              <a:rPr lang="en-US" sz="2800" dirty="0"/>
              <a:t>Planning</a:t>
            </a:r>
          </a:p>
          <a:p>
            <a:r>
              <a:rPr lang="en-US" sz="2800" dirty="0"/>
              <a:t>Structuring the DNP Scholarly Project</a:t>
            </a:r>
          </a:p>
          <a:p>
            <a:r>
              <a:rPr lang="en-US" sz="2800" dirty="0"/>
              <a:t>Time Management</a:t>
            </a:r>
          </a:p>
          <a:p>
            <a:r>
              <a:rPr lang="en-US" sz="2800" dirty="0"/>
              <a:t>Writing</a:t>
            </a:r>
          </a:p>
          <a:p>
            <a:r>
              <a:rPr lang="en-US" sz="2800" dirty="0"/>
              <a:t>Staying Motivated</a:t>
            </a:r>
          </a:p>
          <a:p>
            <a:r>
              <a:rPr lang="en-US" sz="2800" dirty="0"/>
              <a:t>Social &amp; Academic Support</a:t>
            </a:r>
          </a:p>
          <a:p>
            <a:r>
              <a:rPr lang="en-US" sz="2800" dirty="0"/>
              <a:t>Dissemination and Presentation</a:t>
            </a:r>
          </a:p>
        </p:txBody>
      </p:sp>
      <p:pic>
        <p:nvPicPr>
          <p:cNvPr id="15363" name="Picture 3" descr="C:\Users\user\AppData\Local\Microsoft\Windows\INetCache\IE\3YRFYFY2\SurveyIc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895600"/>
            <a:ext cx="1905000" cy="2891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Four Agreements, 1997</a:t>
            </a:r>
          </a:p>
        </p:txBody>
      </p:sp>
      <p:sp>
        <p:nvSpPr>
          <p:cNvPr id="3" name="Content Placeholder 2"/>
          <p:cNvSpPr>
            <a:spLocks noGrp="1"/>
          </p:cNvSpPr>
          <p:nvPr>
            <p:ph sz="half" idx="1"/>
          </p:nvPr>
        </p:nvSpPr>
        <p:spPr/>
        <p:txBody>
          <a:bodyPr>
            <a:noAutofit/>
          </a:bodyPr>
          <a:lstStyle/>
          <a:p>
            <a:r>
              <a:rPr lang="en-US" sz="3200" dirty="0"/>
              <a:t>Be Impeccable With Your Word</a:t>
            </a:r>
          </a:p>
          <a:p>
            <a:r>
              <a:rPr lang="en-US" sz="3200" dirty="0"/>
              <a:t>Don’t Take Anything Personally</a:t>
            </a:r>
          </a:p>
          <a:p>
            <a:r>
              <a:rPr lang="en-US" sz="3200" dirty="0"/>
              <a:t>Don’t Make Any Assumptions</a:t>
            </a:r>
          </a:p>
          <a:p>
            <a:r>
              <a:rPr lang="en-US" sz="3200" dirty="0"/>
              <a:t>Always Do Your Best</a:t>
            </a:r>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81600" y="1524000"/>
            <a:ext cx="3230261" cy="468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862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Final Thoughts….</a:t>
            </a:r>
          </a:p>
        </p:txBody>
      </p:sp>
      <p:sp>
        <p:nvSpPr>
          <p:cNvPr id="3" name="Content Placeholder 2"/>
          <p:cNvSpPr>
            <a:spLocks noGrp="1"/>
          </p:cNvSpPr>
          <p:nvPr>
            <p:ph sz="quarter" idx="1"/>
          </p:nvPr>
        </p:nvSpPr>
        <p:spPr>
          <a:xfrm>
            <a:off x="609600" y="1295400"/>
            <a:ext cx="8229600" cy="4114799"/>
          </a:xfrm>
        </p:spPr>
        <p:txBody>
          <a:bodyPr/>
          <a:lstStyle/>
          <a:p>
            <a:pPr>
              <a:buNone/>
            </a:pPr>
            <a:endParaRPr lang="en-US" sz="3600" i="1" dirty="0"/>
          </a:p>
          <a:p>
            <a:pPr>
              <a:buNone/>
            </a:pPr>
            <a:r>
              <a:rPr lang="en-US" sz="3600" i="1" dirty="0">
                <a:solidFill>
                  <a:srgbClr val="0070C0"/>
                </a:solidFill>
              </a:rPr>
              <a:t>“love life, engage in it, give it all you've got. love it with a passion, because life truly does give back, many times over, what you put into it”</a:t>
            </a:r>
          </a:p>
          <a:p>
            <a:pPr algn="r">
              <a:buNone/>
            </a:pPr>
            <a:r>
              <a:rPr lang="en-US" sz="2800" dirty="0">
                <a:solidFill>
                  <a:srgbClr val="002060"/>
                </a:solidFill>
              </a:rPr>
              <a:t>Maya Angelou</a:t>
            </a:r>
          </a:p>
        </p:txBody>
      </p:sp>
      <p:pic>
        <p:nvPicPr>
          <p:cNvPr id="14339" name="Picture 3" descr="C:\Users\user\AppData\Local\Microsoft\Windows\INetCache\IE\5W1QGCO4\Low-Poly-Hear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4343400"/>
            <a:ext cx="1909724" cy="18260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Reflective Thinking</a:t>
            </a:r>
          </a:p>
        </p:txBody>
      </p:sp>
      <p:pic>
        <p:nvPicPr>
          <p:cNvPr id="6146" name="Picture 2" descr="C:\Users\user\AppData\Local\Microsoft\Windows\INetCache\IE\4L7I421B\rt2[1].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514600" y="1828800"/>
            <a:ext cx="4482904" cy="408488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val="3089563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200" dirty="0"/>
              <a:t>Reflective Practice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276600"/>
            <a:ext cx="5410200" cy="304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580754" y="609600"/>
            <a:ext cx="1906292" cy="923330"/>
          </a:xfrm>
          <a:prstGeom prst="rect">
            <a:avLst/>
          </a:prstGeom>
          <a:noFill/>
        </p:spPr>
        <p:txBody>
          <a:bodyPr wrap="none" lIns="91440" tIns="45720" rIns="91440" bIns="45720">
            <a:spAutoFit/>
          </a:bodyPr>
          <a:lstStyle/>
          <a:p>
            <a:pPr algn="ctr"/>
            <a:r>
              <a:rPr lang="en-US"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DNP</a:t>
            </a:r>
          </a:p>
        </p:txBody>
      </p:sp>
    </p:spTree>
    <p:custDataLst>
      <p:tags r:id="rId1"/>
    </p:custDataLst>
    <p:extLst>
      <p:ext uri="{BB962C8B-B14F-4D97-AF65-F5344CB8AC3E}">
        <p14:creationId xmlns:p14="http://schemas.microsoft.com/office/powerpoint/2010/main" val="180500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1375"/>
            <a:ext cx="8229600" cy="1143000"/>
          </a:xfrm>
        </p:spPr>
        <p:txBody>
          <a:bodyPr>
            <a:noAutofit/>
          </a:bodyPr>
          <a:lstStyle/>
          <a:p>
            <a:r>
              <a:rPr lang="en-US" sz="3600" dirty="0"/>
              <a:t>What is Reflective Practice</a:t>
            </a:r>
            <a:br>
              <a:rPr lang="en-US" sz="3600" dirty="0"/>
            </a:br>
            <a:endParaRPr lang="en-US" sz="3600" dirty="0"/>
          </a:p>
        </p:txBody>
      </p:sp>
      <p:sp>
        <p:nvSpPr>
          <p:cNvPr id="3" name="Content Placeholder 2"/>
          <p:cNvSpPr>
            <a:spLocks noGrp="1"/>
          </p:cNvSpPr>
          <p:nvPr>
            <p:ph sz="quarter" idx="1"/>
          </p:nvPr>
        </p:nvSpPr>
        <p:spPr/>
        <p:txBody>
          <a:bodyPr/>
          <a:lstStyle/>
          <a:p>
            <a:r>
              <a:rPr lang="en-US" dirty="0"/>
              <a:t>Part of a change that acknowledges the need for students to act and to think professionally as an integral part of learning throughout their courses of study, integrating theory and practice from the outset </a:t>
            </a:r>
            <a:r>
              <a:rPr lang="en-US" sz="2000" dirty="0"/>
              <a:t>(Mann, Gordon, &amp; MacLeod, 2009)</a:t>
            </a:r>
          </a:p>
          <a:p>
            <a:pPr lvl="6"/>
            <a:endParaRPr lang="en-US" sz="800" dirty="0"/>
          </a:p>
          <a:p>
            <a:pPr marL="0" indent="0">
              <a:buNone/>
            </a:pPr>
            <a:r>
              <a:rPr lang="en-US" dirty="0"/>
              <a:t>			</a:t>
            </a:r>
          </a:p>
        </p:txBody>
      </p:sp>
      <p:sp>
        <p:nvSpPr>
          <p:cNvPr id="4" name="TextBox 3"/>
          <p:cNvSpPr txBox="1"/>
          <p:nvPr/>
        </p:nvSpPr>
        <p:spPr>
          <a:xfrm>
            <a:off x="2971800" y="4055301"/>
            <a:ext cx="5791200" cy="1477328"/>
          </a:xfrm>
          <a:prstGeom prst="rect">
            <a:avLst/>
          </a:prstGeom>
          <a:noFill/>
        </p:spPr>
        <p:txBody>
          <a:bodyPr wrap="square" rtlCol="0">
            <a:spAutoFit/>
          </a:bodyPr>
          <a:lstStyle/>
          <a:p>
            <a:pPr algn="ctr"/>
            <a:r>
              <a:rPr lang="en-US" sz="2400" dirty="0">
                <a:solidFill>
                  <a:srgbClr val="C00000"/>
                </a:solidFill>
              </a:rPr>
              <a:t>Helps close the gap between </a:t>
            </a:r>
          </a:p>
          <a:p>
            <a:pPr algn="ctr"/>
            <a:r>
              <a:rPr lang="en-US" sz="2400" dirty="0">
                <a:solidFill>
                  <a:srgbClr val="C00000"/>
                </a:solidFill>
              </a:rPr>
              <a:t>theory and practice </a:t>
            </a:r>
          </a:p>
          <a:p>
            <a:pPr algn="ctr"/>
            <a:endParaRPr lang="en-US" sz="2400" dirty="0">
              <a:solidFill>
                <a:srgbClr val="C00000"/>
              </a:solidFill>
            </a:endParaRPr>
          </a:p>
          <a:p>
            <a:pPr algn="ctr"/>
            <a:r>
              <a:rPr lang="en-US" dirty="0">
                <a:solidFill>
                  <a:srgbClr val="C00000"/>
                </a:solidFill>
              </a:rPr>
              <a:t>(Working in Partnership Programme, 2006)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991888"/>
            <a:ext cx="2057400" cy="2057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380259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Reflective Practice</a:t>
            </a:r>
          </a:p>
        </p:txBody>
      </p:sp>
      <p:sp>
        <p:nvSpPr>
          <p:cNvPr id="3" name="Content Placeholder 2"/>
          <p:cNvSpPr>
            <a:spLocks noGrp="1"/>
          </p:cNvSpPr>
          <p:nvPr>
            <p:ph sz="quarter" idx="1"/>
          </p:nvPr>
        </p:nvSpPr>
        <p:spPr/>
        <p:txBody>
          <a:bodyPr/>
          <a:lstStyle/>
          <a:p>
            <a:r>
              <a:rPr lang="en-US" dirty="0"/>
              <a:t>Donald Schon (1983)</a:t>
            </a:r>
          </a:p>
          <a:p>
            <a:pPr lvl="1"/>
            <a:r>
              <a:rPr lang="en-US" dirty="0"/>
              <a:t>Expanded on theory of reflection</a:t>
            </a:r>
          </a:p>
          <a:p>
            <a:pPr lvl="1"/>
            <a:r>
              <a:rPr lang="en-US" dirty="0"/>
              <a:t>Developed concept of </a:t>
            </a:r>
            <a:r>
              <a:rPr lang="en-US" i="1" dirty="0"/>
              <a:t>Reflective Practice</a:t>
            </a:r>
          </a:p>
          <a:p>
            <a:r>
              <a:rPr lang="en-US" dirty="0"/>
              <a:t>Improving clinical practice and consequently quality of care, through exploring and evaluating one’s understanding of a problem rather than simply trying to solve it </a:t>
            </a:r>
            <a:r>
              <a:rPr lang="en-US" sz="2000" dirty="0"/>
              <a:t>(Leung, Pluye, Grad, &amp; Weston, 2010)</a:t>
            </a:r>
            <a:endParaRPr lang="en-US" sz="2000" i="1"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576175"/>
            <a:ext cx="22860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164213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DNP Scholars &amp; Reflection</a:t>
            </a:r>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3428999"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p:txBody>
          <a:bodyPr/>
          <a:lstStyle/>
          <a:p>
            <a:endParaRPr lang="en-US" dirty="0"/>
          </a:p>
          <a:p>
            <a:r>
              <a:rPr lang="en-US" sz="3200" dirty="0"/>
              <a:t>“to see things from a different perspective and then gain insight that makes it an effective learning experience”</a:t>
            </a:r>
            <a:r>
              <a:rPr lang="en-US" sz="2000" dirty="0"/>
              <a:t>(Ashby, 2006, p. 37). </a:t>
            </a:r>
          </a:p>
        </p:txBody>
      </p:sp>
    </p:spTree>
    <p:custDataLst>
      <p:tags r:id="rId1"/>
    </p:custDataLst>
    <p:extLst>
      <p:ext uri="{BB962C8B-B14F-4D97-AF65-F5344CB8AC3E}">
        <p14:creationId xmlns:p14="http://schemas.microsoft.com/office/powerpoint/2010/main" val="5862160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Properties xmlns="http://schemas.microsoft.com/sharepoint/v3" xsi:nil="true"/>
    <SharedWithUsers xmlns="58f314eb-0310-4be0-a72e-565756c5f47e">
      <UserInfo>
        <DisplayName/>
        <AccountId xsi:nil="true"/>
        <AccountType/>
      </UserInfo>
    </SharedWithUsers>
    <_ip_UnifiedCompliancePolicyUIAction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87BF289F86304AA65CF265375B8BF5" ma:contentTypeVersion="15" ma:contentTypeDescription="Create a new document." ma:contentTypeScope="" ma:versionID="9c8268500c78a2f8e368c0da368a4585">
  <xsd:schema xmlns:xsd="http://www.w3.org/2001/XMLSchema" xmlns:xs="http://www.w3.org/2001/XMLSchema" xmlns:p="http://schemas.microsoft.com/office/2006/metadata/properties" xmlns:ns1="http://schemas.microsoft.com/sharepoint/v3" xmlns:ns2="ca7719d7-bef7-4ba6-b740-152604a4b0d8" xmlns:ns3="58f314eb-0310-4be0-a72e-565756c5f47e" targetNamespace="http://schemas.microsoft.com/office/2006/metadata/properties" ma:root="true" ma:fieldsID="637732a3a81f199535ef60a7929829a9" ns1:_="" ns2:_="" ns3:_="">
    <xsd:import namespace="http://schemas.microsoft.com/sharepoint/v3"/>
    <xsd:import namespace="ca7719d7-bef7-4ba6-b740-152604a4b0d8"/>
    <xsd:import namespace="58f314eb-0310-4be0-a72e-565756c5f47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1:_ip_UnifiedCompliancePolicyProperties" minOccurs="0"/>
                <xsd:element ref="ns1:_ip_UnifiedCompliancePolicyUIActio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7719d7-bef7-4ba6-b740-152604a4b0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f314eb-0310-4be0-a72e-565756c5f47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C63C91-7C49-447D-92F3-A52DC86B9CA9}">
  <ds:schemaRefs>
    <ds:schemaRef ds:uri="http://schemas.microsoft.com/sharepoint/v3"/>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58f314eb-0310-4be0-a72e-565756c5f47e"/>
    <ds:schemaRef ds:uri="http://schemas.microsoft.com/office/infopath/2007/PartnerControls"/>
    <ds:schemaRef ds:uri="http://purl.org/dc/terms/"/>
    <ds:schemaRef ds:uri="http://purl.org/dc/dcmitype/"/>
    <ds:schemaRef ds:uri="ca7719d7-bef7-4ba6-b740-152604a4b0d8"/>
    <ds:schemaRef ds:uri="http://www.w3.org/XML/1998/namespace"/>
  </ds:schemaRefs>
</ds:datastoreItem>
</file>

<file path=customXml/itemProps2.xml><?xml version="1.0" encoding="utf-8"?>
<ds:datastoreItem xmlns:ds="http://schemas.openxmlformats.org/officeDocument/2006/customXml" ds:itemID="{D47997D7-43DD-49D0-AA70-6E8E08D960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7719d7-bef7-4ba6-b740-152604a4b0d8"/>
    <ds:schemaRef ds:uri="58f314eb-0310-4be0-a72e-565756c5f4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712E2E-9D5E-49B7-88AE-2D8C2BDA97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Civic</Template>
  <TotalTime>1229</TotalTime>
  <Words>1654</Words>
  <Application>Microsoft Office PowerPoint</Application>
  <PresentationFormat>On-screen Show (4:3)</PresentationFormat>
  <Paragraphs>215</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Calibri</vt:lpstr>
      <vt:lpstr>Georgia</vt:lpstr>
      <vt:lpstr>Wingdings</vt:lpstr>
      <vt:lpstr>Wingdings 2</vt:lpstr>
      <vt:lpstr>Civic</vt:lpstr>
      <vt:lpstr>The Doctor of Nursing Practice</vt:lpstr>
      <vt:lpstr>PowerPoint Presentation</vt:lpstr>
      <vt:lpstr>PowerPoint Presentation</vt:lpstr>
      <vt:lpstr>Reflective Thinking Is</vt:lpstr>
      <vt:lpstr>Reflective Thinking</vt:lpstr>
      <vt:lpstr>PowerPoint Presentation</vt:lpstr>
      <vt:lpstr>What is Reflective Practice </vt:lpstr>
      <vt:lpstr>Reflective Practice</vt:lpstr>
      <vt:lpstr>DNP Scholars &amp; Reflection</vt:lpstr>
      <vt:lpstr>Kolb’s Experiential Learning Cycle, 1984</vt:lpstr>
      <vt:lpstr>Gibb’s Reflective Cycle, 1988</vt:lpstr>
      <vt:lpstr>How Do You Build Your DNP Toolbox?</vt:lpstr>
      <vt:lpstr>Student Learner to DNP Scholar</vt:lpstr>
      <vt:lpstr>Essential Attributes “Tools”</vt:lpstr>
      <vt:lpstr>       Where are you going?  Where do you begin?   </vt:lpstr>
      <vt:lpstr>Appreciative Leadership </vt:lpstr>
      <vt:lpstr>PowerPoint Presentation</vt:lpstr>
      <vt:lpstr>As DNP Scholars</vt:lpstr>
      <vt:lpstr>PowerPoint Presentation</vt:lpstr>
      <vt:lpstr>PowerPoint Presentation</vt:lpstr>
      <vt:lpstr>Paradigm Shift in Leadership</vt:lpstr>
      <vt:lpstr>Four Formative Ideas to AL (Whitney, 2010)</vt:lpstr>
      <vt:lpstr>5-Areas of Relational Practice(Whitney, 2010)</vt:lpstr>
      <vt:lpstr>EI and DNP Scholars</vt:lpstr>
      <vt:lpstr>Asking the Right Questions</vt:lpstr>
      <vt:lpstr>Becoming a DNP Scholar means…</vt:lpstr>
      <vt:lpstr>Planning and Structuring the DNP Scholarly Project   </vt:lpstr>
      <vt:lpstr>What is a DNP Scholarly Project?</vt:lpstr>
      <vt:lpstr>Areas of DNP Practice Inquiry</vt:lpstr>
      <vt:lpstr>Scholarly Project Deliverables</vt:lpstr>
      <vt:lpstr>Tips &amp; Strategies</vt:lpstr>
      <vt:lpstr>Tips &amp; Strategies</vt:lpstr>
      <vt:lpstr>Tips &amp; Strategies</vt:lpstr>
      <vt:lpstr>Organizing for Success</vt:lpstr>
      <vt:lpstr>Organizing for Success</vt:lpstr>
      <vt:lpstr>Organizing for Success</vt:lpstr>
      <vt:lpstr>Organizing for Success</vt:lpstr>
      <vt:lpstr>Organizing for Success</vt:lpstr>
      <vt:lpstr>Organizing for Success</vt:lpstr>
      <vt:lpstr>Remember…</vt:lpstr>
      <vt:lpstr>Recap…</vt:lpstr>
      <vt:lpstr>The Four Agreements, 1997</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Doctor of Nursing Practice</dc:title>
  <dc:creator>Owner</dc:creator>
  <cp:lastModifiedBy>Eva Badouin</cp:lastModifiedBy>
  <cp:revision>162</cp:revision>
  <dcterms:created xsi:type="dcterms:W3CDTF">2010-05-04T01:32:14Z</dcterms:created>
  <dcterms:modified xsi:type="dcterms:W3CDTF">2021-06-06T21:09:05Z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ECAEF026-652B-41DD-92D6-F27707F65006</vt:lpwstr>
  </property>
  <property fmtid="{D5CDD505-2E9C-101B-9397-08002B2CF9AE}" pid="3" name="ArticulatePath">
    <vt:lpwstr>DNPWelcomeScholarly ExperienceEmanuel</vt:lpwstr>
  </property>
  <property fmtid="{D5CDD505-2E9C-101B-9397-08002B2CF9AE}" pid="4" name="ContentTypeId">
    <vt:lpwstr>0x0101008387BF289F86304AA65CF265375B8BF5</vt:lpwstr>
  </property>
  <property fmtid="{D5CDD505-2E9C-101B-9397-08002B2CF9AE}" pid="5" name="ComplianceAssetId">
    <vt:lpwstr/>
  </property>
</Properties>
</file>