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9"/>
  </p:notesMasterIdLst>
  <p:handoutMasterIdLst>
    <p:handoutMasterId r:id="rId40"/>
  </p:handoutMasterIdLst>
  <p:sldIdLst>
    <p:sldId id="256" r:id="rId4"/>
    <p:sldId id="289" r:id="rId5"/>
    <p:sldId id="257" r:id="rId6"/>
    <p:sldId id="262" r:id="rId7"/>
    <p:sldId id="258" r:id="rId8"/>
    <p:sldId id="259" r:id="rId9"/>
    <p:sldId id="260" r:id="rId10"/>
    <p:sldId id="261" r:id="rId11"/>
    <p:sldId id="263" r:id="rId12"/>
    <p:sldId id="285" r:id="rId13"/>
    <p:sldId id="291" r:id="rId14"/>
    <p:sldId id="286" r:id="rId15"/>
    <p:sldId id="278" r:id="rId16"/>
    <p:sldId id="279" r:id="rId17"/>
    <p:sldId id="280" r:id="rId18"/>
    <p:sldId id="281" r:id="rId19"/>
    <p:sldId id="283" r:id="rId20"/>
    <p:sldId id="282" r:id="rId21"/>
    <p:sldId id="265" r:id="rId22"/>
    <p:sldId id="288" r:id="rId23"/>
    <p:sldId id="266" r:id="rId24"/>
    <p:sldId id="292" r:id="rId25"/>
    <p:sldId id="267" r:id="rId26"/>
    <p:sldId id="268" r:id="rId27"/>
    <p:sldId id="269" r:id="rId28"/>
    <p:sldId id="270" r:id="rId29"/>
    <p:sldId id="271" r:id="rId30"/>
    <p:sldId id="272" r:id="rId31"/>
    <p:sldId id="273" r:id="rId32"/>
    <p:sldId id="274" r:id="rId33"/>
    <p:sldId id="264" r:id="rId34"/>
    <p:sldId id="275" r:id="rId35"/>
    <p:sldId id="290" r:id="rId36"/>
    <p:sldId id="287" r:id="rId37"/>
    <p:sldId id="284" r:id="rId38"/>
  </p:sldIdLst>
  <p:sldSz cx="13004800" cy="9753600"/>
  <p:notesSz cx="6858000" cy="9144000"/>
  <p:custDataLst>
    <p:tags r:id="rId41"/>
  </p:custDataLst>
  <p:defaultTextStyle>
    <a:defPPr>
      <a:defRPr lang="en-US"/>
    </a:defPPr>
    <a:lvl1pPr algn="l" rtl="0" eaLnBrk="0" fontAlgn="base" hangingPunct="0">
      <a:spcBef>
        <a:spcPct val="0"/>
      </a:spcBef>
      <a:spcAft>
        <a:spcPct val="0"/>
      </a:spcAft>
      <a:defRPr sz="4200" kern="1200">
        <a:solidFill>
          <a:srgbClr val="000000"/>
        </a:solidFill>
        <a:latin typeface="Bradley Hand ITC TT-Bold" charset="0"/>
        <a:ea typeface="ヒラギノ角ゴ ProN W6" charset="0"/>
        <a:cs typeface="ヒラギノ角ゴ ProN W6" charset="0"/>
        <a:sym typeface="Bradley Hand ITC TT-Bold" charset="0"/>
      </a:defRPr>
    </a:lvl1pPr>
    <a:lvl2pPr marL="457200" algn="l" rtl="0" eaLnBrk="0" fontAlgn="base" hangingPunct="0">
      <a:spcBef>
        <a:spcPct val="0"/>
      </a:spcBef>
      <a:spcAft>
        <a:spcPct val="0"/>
      </a:spcAft>
      <a:defRPr sz="4200" kern="1200">
        <a:solidFill>
          <a:srgbClr val="000000"/>
        </a:solidFill>
        <a:latin typeface="Bradley Hand ITC TT-Bold" charset="0"/>
        <a:ea typeface="ヒラギノ角ゴ ProN W6" charset="0"/>
        <a:cs typeface="ヒラギノ角ゴ ProN W6" charset="0"/>
        <a:sym typeface="Bradley Hand ITC TT-Bold" charset="0"/>
      </a:defRPr>
    </a:lvl2pPr>
    <a:lvl3pPr marL="914400" algn="l" rtl="0" eaLnBrk="0" fontAlgn="base" hangingPunct="0">
      <a:spcBef>
        <a:spcPct val="0"/>
      </a:spcBef>
      <a:spcAft>
        <a:spcPct val="0"/>
      </a:spcAft>
      <a:defRPr sz="4200" kern="1200">
        <a:solidFill>
          <a:srgbClr val="000000"/>
        </a:solidFill>
        <a:latin typeface="Bradley Hand ITC TT-Bold" charset="0"/>
        <a:ea typeface="ヒラギノ角ゴ ProN W6" charset="0"/>
        <a:cs typeface="ヒラギノ角ゴ ProN W6" charset="0"/>
        <a:sym typeface="Bradley Hand ITC TT-Bold" charset="0"/>
      </a:defRPr>
    </a:lvl3pPr>
    <a:lvl4pPr marL="1371600" algn="l" rtl="0" eaLnBrk="0" fontAlgn="base" hangingPunct="0">
      <a:spcBef>
        <a:spcPct val="0"/>
      </a:spcBef>
      <a:spcAft>
        <a:spcPct val="0"/>
      </a:spcAft>
      <a:defRPr sz="4200" kern="1200">
        <a:solidFill>
          <a:srgbClr val="000000"/>
        </a:solidFill>
        <a:latin typeface="Bradley Hand ITC TT-Bold" charset="0"/>
        <a:ea typeface="ヒラギノ角ゴ ProN W6" charset="0"/>
        <a:cs typeface="ヒラギノ角ゴ ProN W6" charset="0"/>
        <a:sym typeface="Bradley Hand ITC TT-Bold" charset="0"/>
      </a:defRPr>
    </a:lvl4pPr>
    <a:lvl5pPr marL="1828800" algn="l" rtl="0" eaLnBrk="0" fontAlgn="base" hangingPunct="0">
      <a:spcBef>
        <a:spcPct val="0"/>
      </a:spcBef>
      <a:spcAft>
        <a:spcPct val="0"/>
      </a:spcAft>
      <a:defRPr sz="4200" kern="1200">
        <a:solidFill>
          <a:srgbClr val="000000"/>
        </a:solidFill>
        <a:latin typeface="Bradley Hand ITC TT-Bold" charset="0"/>
        <a:ea typeface="ヒラギノ角ゴ ProN W6" charset="0"/>
        <a:cs typeface="ヒラギノ角ゴ ProN W6" charset="0"/>
        <a:sym typeface="Bradley Hand ITC TT-Bold" charset="0"/>
      </a:defRPr>
    </a:lvl5pPr>
    <a:lvl6pPr marL="2286000" algn="l" defTabSz="457200" rtl="0" eaLnBrk="1" latinLnBrk="0" hangingPunct="1">
      <a:defRPr sz="4200" kern="1200">
        <a:solidFill>
          <a:srgbClr val="000000"/>
        </a:solidFill>
        <a:latin typeface="Bradley Hand ITC TT-Bold" charset="0"/>
        <a:ea typeface="ヒラギノ角ゴ ProN W6" charset="0"/>
        <a:cs typeface="ヒラギノ角ゴ ProN W6" charset="0"/>
        <a:sym typeface="Bradley Hand ITC TT-Bold" charset="0"/>
      </a:defRPr>
    </a:lvl6pPr>
    <a:lvl7pPr marL="2743200" algn="l" defTabSz="457200" rtl="0" eaLnBrk="1" latinLnBrk="0" hangingPunct="1">
      <a:defRPr sz="4200" kern="1200">
        <a:solidFill>
          <a:srgbClr val="000000"/>
        </a:solidFill>
        <a:latin typeface="Bradley Hand ITC TT-Bold" charset="0"/>
        <a:ea typeface="ヒラギノ角ゴ ProN W6" charset="0"/>
        <a:cs typeface="ヒラギノ角ゴ ProN W6" charset="0"/>
        <a:sym typeface="Bradley Hand ITC TT-Bold" charset="0"/>
      </a:defRPr>
    </a:lvl7pPr>
    <a:lvl8pPr marL="3200400" algn="l" defTabSz="457200" rtl="0" eaLnBrk="1" latinLnBrk="0" hangingPunct="1">
      <a:defRPr sz="4200" kern="1200">
        <a:solidFill>
          <a:srgbClr val="000000"/>
        </a:solidFill>
        <a:latin typeface="Bradley Hand ITC TT-Bold" charset="0"/>
        <a:ea typeface="ヒラギノ角ゴ ProN W6" charset="0"/>
        <a:cs typeface="ヒラギノ角ゴ ProN W6" charset="0"/>
        <a:sym typeface="Bradley Hand ITC TT-Bold" charset="0"/>
      </a:defRPr>
    </a:lvl8pPr>
    <a:lvl9pPr marL="3657600" algn="l" defTabSz="457200" rtl="0" eaLnBrk="1" latinLnBrk="0" hangingPunct="1">
      <a:defRPr sz="4200" kern="1200">
        <a:solidFill>
          <a:srgbClr val="000000"/>
        </a:solidFill>
        <a:latin typeface="Bradley Hand ITC TT-Bold" charset="0"/>
        <a:ea typeface="ヒラギノ角ゴ ProN W6" charset="0"/>
        <a:cs typeface="ヒラギノ角ゴ ProN W6" charset="0"/>
        <a:sym typeface="Bradley Hand ITC TT-Bold"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062"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ヒラギノ角ゴ ProN W6" charset="0"/>
                <a:cs typeface="ヒラギノ角ゴ ProN W6"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3F415752-C81C-9C4D-A9C6-A178FAFB7E23}" type="datetimeFigureOut">
              <a:rPr lang="en-US"/>
              <a:pPr/>
              <a:t>12/7/2015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ヒラギノ角ゴ ProN W6" charset="0"/>
                <a:cs typeface="ヒラギノ角ゴ ProN W6"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789E2C5-3448-8F4A-8C4D-BCD1B1904DAD}" type="slidenum">
              <a:rPr lang="en-US"/>
              <a:pPr/>
              <a:t>‹#›</a:t>
            </a:fld>
            <a:endParaRPr lang="en-US"/>
          </a:p>
        </p:txBody>
      </p:sp>
    </p:spTree>
    <p:extLst>
      <p:ext uri="{BB962C8B-B14F-4D97-AF65-F5344CB8AC3E}">
        <p14:creationId xmlns:p14="http://schemas.microsoft.com/office/powerpoint/2010/main" val="59119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ヒラギノ角ゴ ProN W6" charset="0"/>
                <a:cs typeface="ヒラギノ角ゴ ProN W6"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72CBB57-5E73-3D44-A556-BC7BAD05E40F}" type="datetimeFigureOut">
              <a:rPr lang="en-US"/>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ヒラギノ角ゴ ProN W6" charset="0"/>
                <a:cs typeface="ヒラギノ角ゴ ProN W6"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1D679D7-A775-E440-9166-841EC424598C}" type="slidenum">
              <a:rPr lang="en-US"/>
              <a:pPr/>
              <a:t>‹#›</a:t>
            </a:fld>
            <a:endParaRPr lang="en-US"/>
          </a:p>
        </p:txBody>
      </p:sp>
    </p:spTree>
    <p:extLst>
      <p:ext uri="{BB962C8B-B14F-4D97-AF65-F5344CB8AC3E}">
        <p14:creationId xmlns:p14="http://schemas.microsoft.com/office/powerpoint/2010/main" val="283607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MS PGothic" charset="0"/>
              </a:rPr>
              <a:t>We see conflict just about everyday. In the workplace, and in the classroom.</a:t>
            </a:r>
          </a:p>
          <a:p>
            <a:pPr eaLnBrk="1" hangingPunct="1"/>
            <a:r>
              <a:rPr lang="en-US">
                <a:latin typeface="Calibri" charset="0"/>
                <a:ea typeface="MS PGothic" charset="0"/>
              </a:rPr>
              <a:t>Animation #1 – most of the time it can be unspoken</a:t>
            </a:r>
          </a:p>
          <a:p>
            <a:pPr eaLnBrk="1" hangingPunct="1"/>
            <a:r>
              <a:rPr lang="en-US">
                <a:latin typeface="Calibri" charset="0"/>
                <a:ea typeface="MS PGothic" charset="0"/>
              </a:rPr>
              <a:t>Animation #2 – there are times that it escalates to verbal</a:t>
            </a:r>
          </a:p>
          <a:p>
            <a:pPr eaLnBrk="1" hangingPunct="1"/>
            <a:r>
              <a:rPr lang="en-US">
                <a:latin typeface="Calibri" charset="0"/>
                <a:ea typeface="MS PGothic" charset="0"/>
              </a:rPr>
              <a:t>Animation #3 – but in our minds it probably feels like this</a:t>
            </a:r>
          </a:p>
          <a:p>
            <a:pPr eaLnBrk="1" hangingPunct="1"/>
            <a:endParaRPr lang="en-US">
              <a:latin typeface="Calibri" charset="0"/>
              <a:ea typeface="MS PGothic" charset="0"/>
            </a:endParaRPr>
          </a:p>
          <a:p>
            <a:pPr eaLnBrk="1" hangingPunct="1"/>
            <a:r>
              <a:rPr lang="en-US">
                <a:latin typeface="Calibri" charset="0"/>
                <a:ea typeface="MS PGothic" charset="0"/>
              </a:rPr>
              <a:t>Much of the time conflict is based on the difference between differing priorities of the participants involved.</a:t>
            </a:r>
          </a:p>
          <a:p>
            <a:pPr eaLnBrk="1" hangingPunct="1"/>
            <a:r>
              <a:rPr lang="en-US">
                <a:latin typeface="Calibri" charset="0"/>
                <a:ea typeface="MS PGothic" charset="0"/>
              </a:rPr>
              <a:t>The difference between expectations and performance manifests itself as conflict.</a:t>
            </a:r>
          </a:p>
          <a:p>
            <a:pPr eaLnBrk="1" hangingPunct="1"/>
            <a:r>
              <a:rPr lang="en-US">
                <a:latin typeface="Calibri" charset="0"/>
                <a:ea typeface="MS PGothic" charset="0"/>
              </a:rPr>
              <a:t>A factor regarding</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E18179E-BA1F-3347-BA20-7391223C8DAB}" type="slidenum">
              <a:rPr lang="en-US">
                <a:solidFill>
                  <a:srgbClr val="000000"/>
                </a:solidFill>
                <a:latin typeface="Bradley Hand ITC TT-Bold" charset="0"/>
                <a:ea typeface="ヒラギノ角ゴ ProN W6" charset="0"/>
                <a:cs typeface="ヒラギノ角ゴ ProN W6" charset="0"/>
              </a:rPr>
              <a:pPr/>
              <a:t>3</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60090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From the surge in child-safety rules and devices to the post-Columbine lockdown of public schools to the hotel-stylesecurity of today</a:t>
            </a:r>
            <a:r>
              <a:rPr lang="ja-JP" altLang="en-US">
                <a:latin typeface="Calibri" charset="0"/>
                <a:ea typeface="MS PGothic" charset="0"/>
              </a:rPr>
              <a:t>’</a:t>
            </a:r>
            <a:r>
              <a:rPr lang="en-US" altLang="ja-JP">
                <a:latin typeface="Calibri" charset="0"/>
                <a:ea typeface="MS PGothic" charset="0"/>
              </a:rPr>
              <a:t>s college dorm rooms, Millennials have been the focus of the most sweeping youth protection movement in American history.</a:t>
            </a:r>
          </a:p>
          <a:p>
            <a:pPr eaLnBrk="1" hangingPunct="1">
              <a:spcBef>
                <a:spcPct val="0"/>
              </a:spcBef>
            </a:pPr>
            <a:r>
              <a:rPr lang="en-US">
                <a:latin typeface="Calibri" charset="0"/>
                <a:ea typeface="MS PGothic" charset="0"/>
              </a:rPr>
              <a:t>-Howe and Strauss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D086AA1-C6FD-3340-BC84-BEF95D716BFC}" type="slidenum">
              <a:rPr lang="en-US">
                <a:solidFill>
                  <a:srgbClr val="000000"/>
                </a:solidFill>
                <a:latin typeface="Bradley Hand ITC TT-Bold" charset="0"/>
                <a:ea typeface="ヒラギノ角ゴ ProN W6" charset="0"/>
                <a:cs typeface="ヒラギノ角ゴ ProN W6" charset="0"/>
              </a:rPr>
              <a:pPr/>
              <a:t>25</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367201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With high levels of trust and optimism – and a newly felt connection to parents and future – Millennials are equating good news for themselves with good news for their country.</a:t>
            </a:r>
          </a:p>
          <a:p>
            <a:pPr eaLnBrk="1" hangingPunct="1">
              <a:spcBef>
                <a:spcPct val="0"/>
              </a:spcBef>
            </a:pPr>
            <a:r>
              <a:rPr lang="en-US">
                <a:latin typeface="Calibri" charset="0"/>
                <a:ea typeface="MS PGothic" charset="0"/>
              </a:rPr>
              <a:t>=Howe and Strauss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6B69716-0723-714B-B65C-7AE1D09107EF}" type="slidenum">
              <a:rPr lang="en-US">
                <a:solidFill>
                  <a:srgbClr val="000000"/>
                </a:solidFill>
                <a:latin typeface="Bradley Hand ITC TT-Bold" charset="0"/>
                <a:ea typeface="ヒラギノ角ゴ ProN W6" charset="0"/>
                <a:cs typeface="ヒラギノ角ゴ ProN W6" charset="0"/>
              </a:rPr>
              <a:pPr/>
              <a:t>26</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354457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From Barney and team sports to collaborative learning and community service, Millennials have developed strong team instincts and tight peer bonds.</a:t>
            </a:r>
          </a:p>
          <a:p>
            <a:pPr eaLnBrk="1" hangingPunct="1">
              <a:spcBef>
                <a:spcPct val="0"/>
              </a:spcBef>
            </a:pPr>
            <a:r>
              <a:rPr lang="en-US">
                <a:latin typeface="Calibri" charset="0"/>
                <a:ea typeface="MS PGothic" charset="0"/>
              </a:rPr>
              <a:t>-Strauss and Howe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AC68C0E-931B-3D44-B4AF-6CF8B24E47A8}" type="slidenum">
              <a:rPr lang="en-US">
                <a:solidFill>
                  <a:srgbClr val="000000"/>
                </a:solidFill>
                <a:latin typeface="Bradley Hand ITC TT-Bold" charset="0"/>
                <a:ea typeface="ヒラギノ角ゴ ProN W6" charset="0"/>
                <a:cs typeface="ヒラギノ角ゴ ProN W6" charset="0"/>
              </a:rPr>
              <a:pPr/>
              <a:t>27</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2028676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Taking pride in their improving behavior and comfortable with their parents</a:t>
            </a:r>
            <a:r>
              <a:rPr lang="ja-JP" altLang="en-US">
                <a:latin typeface="Calibri" charset="0"/>
                <a:ea typeface="MS PGothic" charset="0"/>
              </a:rPr>
              <a:t>’</a:t>
            </a:r>
            <a:r>
              <a:rPr lang="en-US" altLang="ja-JP">
                <a:latin typeface="Calibri" charset="0"/>
                <a:ea typeface="MS PGothic" charset="0"/>
              </a:rPr>
              <a:t> values, Millennials provide a modern twist to the traditional belief that social rules and standards can make life easier.</a:t>
            </a:r>
          </a:p>
          <a:p>
            <a:pPr eaLnBrk="1" hangingPunct="1">
              <a:spcBef>
                <a:spcPct val="0"/>
              </a:spcBef>
            </a:pPr>
            <a:r>
              <a:rPr lang="en-US">
                <a:latin typeface="Calibri" charset="0"/>
                <a:ea typeface="MS PGothic" charset="0"/>
              </a:rPr>
              <a:t>-Strauss and Howe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3CD8404-8693-9F42-A48D-720FD12D7E65}" type="slidenum">
              <a:rPr lang="en-US">
                <a:solidFill>
                  <a:srgbClr val="000000"/>
                </a:solidFill>
                <a:latin typeface="Bradley Hand ITC TT-Bold" charset="0"/>
                <a:ea typeface="ヒラギノ角ゴ ProN W6" charset="0"/>
                <a:cs typeface="ヒラギノ角ゴ ProN W6" charset="0"/>
              </a:rPr>
              <a:pPr/>
              <a:t>28</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3474295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Pushed to study hard, avoid personal risks, and take full advantage of the collective opportunities adults are offering them, Millennilas feel a </a:t>
            </a:r>
            <a:r>
              <a:rPr lang="ja-JP" altLang="en-US">
                <a:latin typeface="Calibri" charset="0"/>
                <a:ea typeface="MS PGothic" charset="0"/>
              </a:rPr>
              <a:t>“</a:t>
            </a:r>
            <a:r>
              <a:rPr lang="en-US" altLang="ja-JP">
                <a:latin typeface="Calibri" charset="0"/>
                <a:ea typeface="MS PGothic" charset="0"/>
              </a:rPr>
              <a:t>trophy kid</a:t>
            </a:r>
            <a:r>
              <a:rPr lang="ja-JP" altLang="en-US">
                <a:latin typeface="Calibri" charset="0"/>
                <a:ea typeface="MS PGothic" charset="0"/>
              </a:rPr>
              <a:t>”</a:t>
            </a:r>
            <a:r>
              <a:rPr lang="en-US" altLang="ja-JP">
                <a:latin typeface="Calibri" charset="0"/>
                <a:ea typeface="MS PGothic" charset="0"/>
              </a:rPr>
              <a:t> pressure to excel.</a:t>
            </a:r>
          </a:p>
          <a:p>
            <a:pPr eaLnBrk="1" hangingPunct="1">
              <a:spcBef>
                <a:spcPct val="0"/>
              </a:spcBef>
            </a:pPr>
            <a:r>
              <a:rPr lang="en-US">
                <a:latin typeface="Calibri" charset="0"/>
                <a:ea typeface="MS PGothic" charset="0"/>
              </a:rPr>
              <a:t>-Strauss and Howe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652CC9C-0B3D-1C43-861E-52091047EDC2}" type="slidenum">
              <a:rPr lang="en-US">
                <a:solidFill>
                  <a:srgbClr val="000000"/>
                </a:solidFill>
                <a:latin typeface="Bradley Hand ITC TT-Bold" charset="0"/>
                <a:ea typeface="ヒラギノ角ゴ ProN W6" charset="0"/>
                <a:cs typeface="ヒラギノ角ゴ ProN W6" charset="0"/>
              </a:rPr>
              <a:pPr/>
              <a:t>29</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171036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As accountability and higher school standard have risen to the top of America</a:t>
            </a:r>
            <a:r>
              <a:rPr lang="ja-JP" altLang="en-US">
                <a:latin typeface="Calibri" charset="0"/>
                <a:ea typeface="MS PGothic" charset="0"/>
              </a:rPr>
              <a:t>’</a:t>
            </a:r>
            <a:r>
              <a:rPr lang="en-US" altLang="ja-JP">
                <a:latin typeface="Calibri" charset="0"/>
                <a:ea typeface="MS PGothic" charset="0"/>
              </a:rPr>
              <a:t>s political agenda, Millennials have become a generation focused on achievement – and their late-wave members are on track to be the smartest, best-educated young adults in history.</a:t>
            </a:r>
          </a:p>
          <a:p>
            <a:pPr eaLnBrk="1" hangingPunct="1">
              <a:spcBef>
                <a:spcPct val="0"/>
              </a:spcBef>
            </a:pPr>
            <a:r>
              <a:rPr lang="en-US">
                <a:latin typeface="Calibri" charset="0"/>
                <a:ea typeface="MS PGothic" charset="0"/>
              </a:rPr>
              <a:t>-Strauss and Howe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E86B54B-7DEF-6441-A839-64FF2028527A}" type="slidenum">
              <a:rPr lang="en-US">
                <a:solidFill>
                  <a:srgbClr val="000000"/>
                </a:solidFill>
                <a:latin typeface="Bradley Hand ITC TT-Bold" charset="0"/>
                <a:ea typeface="ヒラギノ角ゴ ProN W6" charset="0"/>
                <a:cs typeface="ヒラギノ角ゴ ProN W6" charset="0"/>
              </a:rPr>
              <a:pPr/>
              <a:t>30</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100424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MS PGothic" charset="0"/>
              </a:rPr>
              <a:t>Strauss and Howe are considered two of the more prominent researchers when it comes to </a:t>
            </a:r>
            <a:r>
              <a:rPr lang="ja-JP" altLang="en-US">
                <a:latin typeface="Calibri" charset="0"/>
                <a:ea typeface="MS PGothic" charset="0"/>
              </a:rPr>
              <a:t>“</a:t>
            </a:r>
            <a:r>
              <a:rPr lang="en-US" altLang="ja-JP">
                <a:latin typeface="Calibri" charset="0"/>
                <a:ea typeface="MS PGothic" charset="0"/>
              </a:rPr>
              <a:t>generational</a:t>
            </a:r>
            <a:r>
              <a:rPr lang="ja-JP" altLang="en-US">
                <a:latin typeface="Calibri" charset="0"/>
                <a:ea typeface="MS PGothic" charset="0"/>
              </a:rPr>
              <a:t>”</a:t>
            </a:r>
            <a:r>
              <a:rPr lang="en-US" altLang="ja-JP">
                <a:latin typeface="Calibri" charset="0"/>
                <a:ea typeface="MS PGothic" charset="0"/>
              </a:rPr>
              <a:t> cohorts. They started to discuss the </a:t>
            </a:r>
            <a:r>
              <a:rPr lang="ja-JP" altLang="en-US">
                <a:latin typeface="Calibri" charset="0"/>
                <a:ea typeface="MS PGothic" charset="0"/>
              </a:rPr>
              <a:t>“</a:t>
            </a:r>
            <a:r>
              <a:rPr lang="en-US" altLang="ja-JP">
                <a:latin typeface="Calibri" charset="0"/>
                <a:ea typeface="MS PGothic" charset="0"/>
              </a:rPr>
              <a:t>millennials back in 2000, but their work </a:t>
            </a:r>
            <a:r>
              <a:rPr lang="ja-JP" altLang="en-US">
                <a:latin typeface="Calibri" charset="0"/>
                <a:ea typeface="MS PGothic" charset="0"/>
              </a:rPr>
              <a:t>“</a:t>
            </a:r>
            <a:r>
              <a:rPr lang="en-US" altLang="ja-JP">
                <a:latin typeface="Calibri" charset="0"/>
                <a:ea typeface="MS PGothic" charset="0"/>
              </a:rPr>
              <a:t>Millennials Go to College</a:t>
            </a:r>
            <a:r>
              <a:rPr lang="ja-JP" altLang="en-US">
                <a:latin typeface="Calibri" charset="0"/>
                <a:ea typeface="MS PGothic" charset="0"/>
              </a:rPr>
              <a:t>”</a:t>
            </a:r>
            <a:r>
              <a:rPr lang="en-US" altLang="ja-JP">
                <a:latin typeface="Calibri" charset="0"/>
                <a:ea typeface="MS PGothic" charset="0"/>
              </a:rPr>
              <a:t> has filled a void for educators looking to find out why there seems to be a </a:t>
            </a:r>
            <a:r>
              <a:rPr lang="ja-JP" altLang="en-US">
                <a:latin typeface="Calibri" charset="0"/>
                <a:ea typeface="MS PGothic" charset="0"/>
              </a:rPr>
              <a:t>“</a:t>
            </a:r>
            <a:r>
              <a:rPr lang="en-US" altLang="ja-JP">
                <a:latin typeface="Calibri" charset="0"/>
                <a:ea typeface="MS PGothic" charset="0"/>
              </a:rPr>
              <a:t>disconnect</a:t>
            </a:r>
            <a:r>
              <a:rPr lang="ja-JP" altLang="en-US">
                <a:latin typeface="Calibri" charset="0"/>
                <a:ea typeface="MS PGothic" charset="0"/>
              </a:rPr>
              <a:t>”</a:t>
            </a:r>
            <a:r>
              <a:rPr lang="en-US" altLang="ja-JP">
                <a:latin typeface="Calibri" charset="0"/>
                <a:ea typeface="MS PGothic" charset="0"/>
              </a:rPr>
              <a:t> in the classroom and to fill in details on these alien beings.</a:t>
            </a:r>
            <a:endParaRPr lang="en-US">
              <a:latin typeface="Calibri" charset="0"/>
              <a:ea typeface="MS PGothic"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AC76315-986E-8E40-A9F2-297512F13CC1}" type="slidenum">
              <a:rPr lang="en-US">
                <a:solidFill>
                  <a:srgbClr val="000000"/>
                </a:solidFill>
                <a:latin typeface="Bradley Hand ITC TT-Bold" charset="0"/>
                <a:ea typeface="ヒラギノ角ゴ ProN W6" charset="0"/>
                <a:cs typeface="ヒラギノ角ゴ ProN W6" charset="0"/>
              </a:rPr>
              <a:pPr/>
              <a:t>4</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225372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MS PGothic" charset="0"/>
              </a:rPr>
              <a:t>Much of the time conflict is based on the difference between differing priorities of the participants involved.</a:t>
            </a:r>
          </a:p>
          <a:p>
            <a:pPr eaLnBrk="1" hangingPunct="1"/>
            <a:r>
              <a:rPr lang="en-US">
                <a:latin typeface="Calibri" charset="0"/>
                <a:ea typeface="MS PGothic" charset="0"/>
              </a:rPr>
              <a:t>The difference between expectations and performance manifests itself as conflict.</a:t>
            </a:r>
          </a:p>
          <a:p>
            <a:pPr eaLnBrk="1" hangingPunct="1"/>
            <a:endParaRPr lang="en-US">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4DB4B38-FEEF-9F4F-B0A7-05F9F5E24962}" type="slidenum">
              <a:rPr lang="en-US">
                <a:solidFill>
                  <a:srgbClr val="000000"/>
                </a:solidFill>
                <a:latin typeface="Bradley Hand ITC TT-Bold" charset="0"/>
                <a:ea typeface="ヒラギノ角ゴ ProN W6" charset="0"/>
                <a:cs typeface="ヒラギノ角ゴ ProN W6" charset="0"/>
              </a:rPr>
              <a:pPr/>
              <a:t>5</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3994247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Generations cover a roughly 20 year period each – enough time for the cohort to reach sexual matuirity and independence and begin to start their own family units.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B2F027F-AAC5-F442-A8C6-F96D688E4B92}" type="slidenum">
              <a:rPr lang="en-US">
                <a:solidFill>
                  <a:srgbClr val="000000"/>
                </a:solidFill>
                <a:latin typeface="Bradley Hand ITC TT-Bold" charset="0"/>
                <a:ea typeface="ヒラギノ角ゴ ProN W6" charset="0"/>
                <a:cs typeface="ヒラギノ角ゴ ProN W6" charset="0"/>
              </a:rPr>
              <a:pPr/>
              <a:t>6</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109082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Different theories on the name. Robert Capa, British photographer captured images of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6460A12-A035-C049-BBB0-D5246983D302}" type="slidenum">
              <a:rPr lang="en-US">
                <a:solidFill>
                  <a:srgbClr val="000000"/>
                </a:solidFill>
                <a:latin typeface="Bradley Hand ITC TT-Bold" charset="0"/>
                <a:ea typeface="ヒラギノ角ゴ ProN W6" charset="0"/>
                <a:cs typeface="ヒラギノ角ゴ ProN W6" charset="0"/>
              </a:rPr>
              <a:pPr/>
              <a:t>8</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405973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Joel Stein – May 2013 Time article.</a:t>
            </a:r>
          </a:p>
          <a:p>
            <a:r>
              <a:rPr lang="en-US">
                <a:latin typeface="Calibri" charset="0"/>
                <a:ea typeface="MS PGothic" charset="0"/>
              </a:rPr>
              <a:t>Lots of controversy</a:t>
            </a:r>
          </a:p>
          <a:p>
            <a:endParaRPr lang="en-US">
              <a:latin typeface="Calibri" charset="0"/>
              <a:ea typeface="MS PGothic"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CE44593-8C3E-D241-88D9-E0FDD1331DCE}" type="slidenum">
              <a:rPr lang="en-US">
                <a:solidFill>
                  <a:srgbClr val="000000"/>
                </a:solidFill>
                <a:latin typeface="Bradley Hand ITC TT-Bold" charset="0"/>
                <a:ea typeface="ヒラギノ角ゴ ProN W6" charset="0"/>
                <a:cs typeface="ヒラギノ角ゴ ProN W6" charset="0"/>
              </a:rPr>
              <a:pPr/>
              <a:t>19</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217764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Interesting video to watch. After setting up the situation that we are complaining about the Millennials and implying that this is unique to this generation, Karsh uncovers the fact that the passage that he just read and was implied to be bashing the millennials, was actually from an earlier Time magazine article discussing the Baby Boomers. The “Millennial issue” is not unique, it is a “generational thing”.</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B217D06-531A-BD4D-850F-A84091C204CA}" type="slidenum">
              <a:rPr lang="en-US">
                <a:solidFill>
                  <a:srgbClr val="000000"/>
                </a:solidFill>
                <a:latin typeface="Bradley Hand ITC TT-Bold" charset="0"/>
                <a:ea typeface="ヒラギノ角ゴ ProN W6" charset="0"/>
                <a:cs typeface="ヒラギノ角ゴ ProN W6" charset="0"/>
              </a:rPr>
              <a:pPr/>
              <a:t>20</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160340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The Millennials respond. Yes, they appear a bit arrogant at times, but they have some amazing traits and skill sets that are valuable. They see society the way it CAN be, not the way it has always been.  They live by the motto “you don’t get, what you don’t ask for”. This rankles many of the older generations who feel that they have put in their time to buy their societal status and that Millennials should do the same. Society has changed, and millennials realize this. They are playing a different game.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4BFD516-6471-BD4A-B62C-BC6FED768D1D}" type="slidenum">
              <a:rPr lang="en-US">
                <a:solidFill>
                  <a:srgbClr val="000000"/>
                </a:solidFill>
                <a:latin typeface="Bradley Hand ITC TT-Bold" charset="0"/>
                <a:ea typeface="ヒラギノ角ゴ ProN W6" charset="0"/>
                <a:cs typeface="ヒラギノ角ゴ ProN W6" charset="0"/>
              </a:rPr>
              <a:pPr/>
              <a:t>21</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1455985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From precious-baby movies of the mid-80</a:t>
            </a:r>
            <a:r>
              <a:rPr lang="ja-JP" altLang="en-US">
                <a:latin typeface="Calibri" charset="0"/>
                <a:ea typeface="MS PGothic" charset="0"/>
              </a:rPr>
              <a:t>’</a:t>
            </a:r>
            <a:r>
              <a:rPr lang="en-US" altLang="ja-JP">
                <a:latin typeface="Calibri" charset="0"/>
                <a:ea typeface="MS PGothic" charset="0"/>
              </a:rPr>
              <a:t>s to the media glare surrounding the high school Class of 2000, older generations have inculcated in Millennials the sens that they are, collectively, vital to the nation and to their parents</a:t>
            </a:r>
            <a:r>
              <a:rPr lang="ja-JP" altLang="en-US">
                <a:latin typeface="Calibri" charset="0"/>
                <a:ea typeface="MS PGothic" charset="0"/>
              </a:rPr>
              <a:t>’</a:t>
            </a:r>
            <a:r>
              <a:rPr lang="en-US" altLang="ja-JP">
                <a:latin typeface="Calibri" charset="0"/>
                <a:ea typeface="MS PGothic" charset="0"/>
              </a:rPr>
              <a:t> sense of purpose.</a:t>
            </a:r>
          </a:p>
          <a:p>
            <a:pPr eaLnBrk="1" hangingPunct="1">
              <a:spcBef>
                <a:spcPct val="0"/>
              </a:spcBef>
            </a:pPr>
            <a:r>
              <a:rPr lang="en-US">
                <a:latin typeface="Calibri" charset="0"/>
                <a:ea typeface="MS PGothic" charset="0"/>
              </a:rPr>
              <a:t>- Howe and Strauss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44AE513-8978-CF4F-8E12-656F90BBE7EB}" type="slidenum">
              <a:rPr lang="en-US">
                <a:solidFill>
                  <a:srgbClr val="000000"/>
                </a:solidFill>
                <a:latin typeface="Bradley Hand ITC TT-Bold" charset="0"/>
                <a:ea typeface="ヒラギノ角ゴ ProN W6" charset="0"/>
                <a:cs typeface="ヒラギノ角ゴ ProN W6" charset="0"/>
              </a:rPr>
              <a:pPr/>
              <a:t>24</a:t>
            </a:fld>
            <a:endParaRPr lang="en-US">
              <a:solidFill>
                <a:srgbClr val="000000"/>
              </a:solidFill>
              <a:latin typeface="Bradley Hand ITC TT-Bold" charset="0"/>
              <a:ea typeface="ヒラギノ角ゴ ProN W6" charset="0"/>
              <a:cs typeface="ヒラギノ角ゴ ProN W6" charset="0"/>
            </a:endParaRPr>
          </a:p>
        </p:txBody>
      </p:sp>
    </p:spTree>
    <p:extLst>
      <p:ext uri="{BB962C8B-B14F-4D97-AF65-F5344CB8AC3E}">
        <p14:creationId xmlns:p14="http://schemas.microsoft.com/office/powerpoint/2010/main" val="388852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07543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1607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2387600"/>
            <a:ext cx="2857500"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87400" y="2387600"/>
            <a:ext cx="8420100"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3609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68947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2987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1332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3124200"/>
            <a:ext cx="5156200" cy="566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24200"/>
            <a:ext cx="5156200" cy="566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30192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5178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5084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6105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19346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9129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Bradley Hand ITC TT-Bol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28086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5292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09700"/>
            <a:ext cx="2616200" cy="737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409700"/>
            <a:ext cx="7696200" cy="737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51063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36327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56036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90816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3124200"/>
            <a:ext cx="2241550" cy="566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1750" y="3124200"/>
            <a:ext cx="2241550" cy="566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291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6913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6962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7858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931052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755573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Bradley Hand ITC TT-Bol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80659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80924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375" y="1409700"/>
            <a:ext cx="2422525" cy="737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409700"/>
            <a:ext cx="7115175" cy="737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49950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5397500"/>
            <a:ext cx="5638800" cy="318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397500"/>
            <a:ext cx="5638800" cy="318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69214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9604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8070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9493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15867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Stone Sans ITC TT-Semi"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81921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87400" y="2387600"/>
            <a:ext cx="11430000" cy="2908300"/>
          </a:xfrm>
          <a:prstGeom prst="rect">
            <a:avLst/>
          </a:prstGeom>
          <a:noFill/>
          <a:ln>
            <a:noFill/>
          </a:ln>
          <a:effectLst>
            <a:outerShdw blurRad="25400" dist="12699" dir="162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smtClean="0">
                <a:sym typeface="Stone Sans ITC TT-Semi" charset="0"/>
              </a:rPr>
              <a:t>Click to edit Master title style</a:t>
            </a:r>
          </a:p>
        </p:txBody>
      </p:sp>
      <p:sp>
        <p:nvSpPr>
          <p:cNvPr id="1026" name="Rectangle 2"/>
          <p:cNvSpPr>
            <a:spLocks noGrp="1" noChangeArrowheads="1"/>
          </p:cNvSpPr>
          <p:nvPr>
            <p:ph type="body" idx="1"/>
          </p:nvPr>
        </p:nvSpPr>
        <p:spPr bwMode="auto">
          <a:xfrm>
            <a:off x="787400" y="5397500"/>
            <a:ext cx="11430000" cy="3187700"/>
          </a:xfrm>
          <a:prstGeom prst="rect">
            <a:avLst/>
          </a:prstGeom>
          <a:noFill/>
          <a:ln>
            <a:noFill/>
          </a:ln>
          <a:effectLst>
            <a:outerShdw blurRad="25400" dist="12699" dir="162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smtClean="0">
                <a:sym typeface="Stone Sans ITC TT-Semi" charset="0"/>
              </a:rPr>
              <a:t>Click to edit Master text styles</a:t>
            </a:r>
          </a:p>
          <a:p>
            <a:pPr lvl="1"/>
            <a:r>
              <a:rPr lang="en-US" smtClean="0">
                <a:sym typeface="Stone Sans ITC TT-Semi" charset="0"/>
              </a:rPr>
              <a:t>Second level</a:t>
            </a:r>
          </a:p>
          <a:p>
            <a:pPr lvl="2"/>
            <a:r>
              <a:rPr lang="en-US" smtClean="0">
                <a:sym typeface="Stone Sans ITC TT-Semi" charset="0"/>
              </a:rPr>
              <a:t>Third level</a:t>
            </a:r>
          </a:p>
          <a:p>
            <a:pPr lvl="3"/>
            <a:r>
              <a:rPr lang="en-US" smtClean="0">
                <a:sym typeface="Stone Sans ITC TT-Semi" charset="0"/>
              </a:rPr>
              <a:t>Fourth level</a:t>
            </a:r>
          </a:p>
          <a:p>
            <a:pPr lvl="4"/>
            <a:r>
              <a:rPr lang="en-US" smtClean="0">
                <a:sym typeface="Stone Sans ITC TT-Semi" charset="0"/>
              </a:rPr>
              <a:t>Fifth level</a:t>
            </a:r>
          </a:p>
        </p:txBody>
      </p:sp>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Stone Sans ITC TT-Semi" charset="0"/>
        </a:defRPr>
      </a:lvl1pPr>
      <a:lvl2pPr algn="ctr" rtl="0" eaLnBrk="0" fontAlgn="base" hangingPunct="0">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2pPr>
      <a:lvl3pPr algn="ctr" rtl="0" eaLnBrk="0" fontAlgn="base" hangingPunct="0">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3pPr>
      <a:lvl4pPr algn="ctr" rtl="0" eaLnBrk="0" fontAlgn="base" hangingPunct="0">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4pPr>
      <a:lvl5pPr algn="ctr" rtl="0" eaLnBrk="0" fontAlgn="base" hangingPunct="0">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5pPr>
      <a:lvl6pPr marL="457200" algn="ctr" rtl="0" fontAlgn="base">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6pPr>
      <a:lvl7pPr marL="914400" algn="ctr" rtl="0" fontAlgn="base">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7pPr>
      <a:lvl8pPr marL="1371600" algn="ctr" rtl="0" fontAlgn="base">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8pPr>
      <a:lvl9pPr marL="1828800" algn="ctr" rtl="0" fontAlgn="base">
        <a:spcBef>
          <a:spcPct val="0"/>
        </a:spcBef>
        <a:spcAft>
          <a:spcPct val="0"/>
        </a:spcAft>
        <a:defRPr sz="8400">
          <a:solidFill>
            <a:schemeClr val="tx1"/>
          </a:solidFill>
          <a:latin typeface="Stone Sans ITC TT-Semi" charset="0"/>
          <a:ea typeface="ヒラギノ角ゴ ProN W6" charset="0"/>
          <a:cs typeface="ヒラギノ角ゴ ProN W6" charset="0"/>
          <a:sym typeface="Stone Sans ITC TT-Semi"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mn-cs"/>
          <a:sym typeface="Stone Sans ITC TT-Semi" charset="0"/>
        </a:defRPr>
      </a:lvl1pPr>
      <a:lvl2pPr marL="742950" indent="-285750" algn="ctr" rtl="0" eaLnBrk="0" fontAlgn="base" hangingPunct="0">
        <a:spcBef>
          <a:spcPct val="0"/>
        </a:spcBef>
        <a:spcAft>
          <a:spcPct val="0"/>
        </a:spcAft>
        <a:defRPr sz="3200">
          <a:solidFill>
            <a:schemeClr val="tx1"/>
          </a:solidFill>
          <a:latin typeface="+mn-lt"/>
          <a:ea typeface="+mn-ea"/>
          <a:cs typeface="+mn-cs"/>
          <a:sym typeface="Stone Sans ITC TT-Semi" charset="0"/>
        </a:defRPr>
      </a:lvl2pPr>
      <a:lvl3pPr marL="1143000" indent="-228600" algn="ctr" rtl="0" eaLnBrk="0" fontAlgn="base" hangingPunct="0">
        <a:spcBef>
          <a:spcPct val="0"/>
        </a:spcBef>
        <a:spcAft>
          <a:spcPct val="0"/>
        </a:spcAft>
        <a:defRPr sz="3200">
          <a:solidFill>
            <a:schemeClr val="tx1"/>
          </a:solidFill>
          <a:latin typeface="+mn-lt"/>
          <a:ea typeface="+mn-ea"/>
          <a:cs typeface="+mn-cs"/>
          <a:sym typeface="Stone Sans ITC TT-Semi" charset="0"/>
        </a:defRPr>
      </a:lvl3pPr>
      <a:lvl4pPr marL="1600200" indent="-228600" algn="ctr" rtl="0" eaLnBrk="0" fontAlgn="base" hangingPunct="0">
        <a:spcBef>
          <a:spcPct val="0"/>
        </a:spcBef>
        <a:spcAft>
          <a:spcPct val="0"/>
        </a:spcAft>
        <a:defRPr sz="3200">
          <a:solidFill>
            <a:schemeClr val="tx1"/>
          </a:solidFill>
          <a:latin typeface="+mn-lt"/>
          <a:ea typeface="+mn-ea"/>
          <a:cs typeface="+mn-cs"/>
          <a:sym typeface="Stone Sans ITC TT-Semi" charset="0"/>
        </a:defRPr>
      </a:lvl4pPr>
      <a:lvl5pPr marL="2057400" indent="-228600" algn="ctr" rtl="0" eaLnBrk="0" fontAlgn="base" hangingPunct="0">
        <a:spcBef>
          <a:spcPct val="0"/>
        </a:spcBef>
        <a:spcAft>
          <a:spcPct val="0"/>
        </a:spcAft>
        <a:defRPr sz="3200">
          <a:solidFill>
            <a:schemeClr val="tx1"/>
          </a:solidFill>
          <a:latin typeface="+mn-lt"/>
          <a:ea typeface="+mn-ea"/>
          <a:cs typeface="+mn-cs"/>
          <a:sym typeface="Stone Sans ITC TT-Semi" charset="0"/>
        </a:defRPr>
      </a:lvl5pPr>
      <a:lvl6pPr marL="457200" algn="ctr" rtl="0" fontAlgn="base">
        <a:spcBef>
          <a:spcPct val="0"/>
        </a:spcBef>
        <a:spcAft>
          <a:spcPct val="0"/>
        </a:spcAft>
        <a:defRPr sz="3200">
          <a:solidFill>
            <a:schemeClr val="tx1"/>
          </a:solidFill>
          <a:latin typeface="+mn-lt"/>
          <a:ea typeface="+mn-ea"/>
          <a:cs typeface="+mn-cs"/>
          <a:sym typeface="Stone Sans ITC TT-Semi" charset="0"/>
        </a:defRPr>
      </a:lvl6pPr>
      <a:lvl7pPr marL="914400" algn="ctr" rtl="0" fontAlgn="base">
        <a:spcBef>
          <a:spcPct val="0"/>
        </a:spcBef>
        <a:spcAft>
          <a:spcPct val="0"/>
        </a:spcAft>
        <a:defRPr sz="3200">
          <a:solidFill>
            <a:schemeClr val="tx1"/>
          </a:solidFill>
          <a:latin typeface="+mn-lt"/>
          <a:ea typeface="+mn-ea"/>
          <a:cs typeface="+mn-cs"/>
          <a:sym typeface="Stone Sans ITC TT-Semi" charset="0"/>
        </a:defRPr>
      </a:lvl7pPr>
      <a:lvl8pPr marL="1371600" algn="ctr" rtl="0" fontAlgn="base">
        <a:spcBef>
          <a:spcPct val="0"/>
        </a:spcBef>
        <a:spcAft>
          <a:spcPct val="0"/>
        </a:spcAft>
        <a:defRPr sz="3200">
          <a:solidFill>
            <a:schemeClr val="tx1"/>
          </a:solidFill>
          <a:latin typeface="+mn-lt"/>
          <a:ea typeface="+mn-ea"/>
          <a:cs typeface="+mn-cs"/>
          <a:sym typeface="Stone Sans ITC TT-Semi" charset="0"/>
        </a:defRPr>
      </a:lvl8pPr>
      <a:lvl9pPr marL="1828800" algn="ctr" rtl="0" fontAlgn="base">
        <a:spcBef>
          <a:spcPct val="0"/>
        </a:spcBef>
        <a:spcAft>
          <a:spcPct val="0"/>
        </a:spcAft>
        <a:defRPr sz="3200">
          <a:solidFill>
            <a:schemeClr val="tx1"/>
          </a:solidFill>
          <a:latin typeface="+mn-lt"/>
          <a:ea typeface="+mn-ea"/>
          <a:cs typeface="+mn-cs"/>
          <a:sym typeface="Stone Sans ITC TT-Sem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866900" y="1409700"/>
            <a:ext cx="9271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Stone Sans ITC TT-Semi" charset="0"/>
              </a:rPr>
              <a:t>Click to edit Master title style</a:t>
            </a:r>
          </a:p>
        </p:txBody>
      </p:sp>
      <p:sp>
        <p:nvSpPr>
          <p:cNvPr id="2051" name="Rectangle 2"/>
          <p:cNvSpPr>
            <a:spLocks noGrp="1" noChangeArrowheads="1"/>
          </p:cNvSpPr>
          <p:nvPr>
            <p:ph type="body" idx="1"/>
          </p:nvPr>
        </p:nvSpPr>
        <p:spPr bwMode="auto">
          <a:xfrm>
            <a:off x="1270000" y="3124200"/>
            <a:ext cx="10464800" cy="5664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Bradley Hand ITC TT-Bold" charset="0"/>
              </a:rPr>
              <a:t>Click to edit Master text styles</a:t>
            </a:r>
          </a:p>
          <a:p>
            <a:pPr lvl="1"/>
            <a:r>
              <a:rPr lang="en-US">
                <a:sym typeface="Bradley Hand ITC TT-Bold" charset="0"/>
              </a:rPr>
              <a:t>Second level</a:t>
            </a:r>
          </a:p>
          <a:p>
            <a:pPr lvl="2"/>
            <a:r>
              <a:rPr lang="en-US">
                <a:sym typeface="Bradley Hand ITC TT-Bold" charset="0"/>
              </a:rPr>
              <a:t>Third level</a:t>
            </a:r>
          </a:p>
          <a:p>
            <a:pPr lvl="3"/>
            <a:r>
              <a:rPr lang="en-US">
                <a:sym typeface="Bradley Hand ITC TT-Bold" charset="0"/>
              </a:rPr>
              <a:t>Fourth level</a:t>
            </a:r>
          </a:p>
          <a:p>
            <a:pPr lvl="4"/>
            <a:r>
              <a:rPr lang="en-US">
                <a:sym typeface="Bradley Hand ITC TT-Bold" charset="0"/>
              </a:rPr>
              <a:t>Fifth level</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l" rtl="0" eaLnBrk="0" fontAlgn="base" hangingPunct="0">
        <a:spcBef>
          <a:spcPct val="0"/>
        </a:spcBef>
        <a:spcAft>
          <a:spcPct val="0"/>
        </a:spcAft>
        <a:defRPr sz="6400">
          <a:solidFill>
            <a:srgbClr val="3B3B3E"/>
          </a:solidFill>
          <a:latin typeface="+mj-lt"/>
          <a:ea typeface="+mj-ea"/>
          <a:cs typeface="+mj-cs"/>
          <a:sym typeface="Stone Sans ITC TT-Semi" charset="0"/>
        </a:defRPr>
      </a:lvl1pPr>
      <a:lvl2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2pPr>
      <a:lvl3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3pPr>
      <a:lvl4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4pPr>
      <a:lvl5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5pPr>
      <a:lvl6pPr marL="4572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6pPr>
      <a:lvl7pPr marL="9144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7pPr>
      <a:lvl8pPr marL="13716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8pPr>
      <a:lvl9pPr marL="18288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9pPr>
    </p:titleStyle>
    <p:bodyStyle>
      <a:lvl1pPr marL="812800" indent="-647700" algn="l" rtl="0" eaLnBrk="0" fontAlgn="base" hangingPunct="0">
        <a:spcBef>
          <a:spcPts val="2000"/>
        </a:spcBef>
        <a:spcAft>
          <a:spcPct val="0"/>
        </a:spcAft>
        <a:buSzPct val="77000"/>
        <a:buChar char="•"/>
        <a:defRPr sz="4200">
          <a:solidFill>
            <a:schemeClr val="tx1"/>
          </a:solidFill>
          <a:latin typeface="+mn-lt"/>
          <a:ea typeface="+mn-ea"/>
          <a:cs typeface="+mn-cs"/>
          <a:sym typeface="Bradley Hand ITC TT-Bold" charset="0"/>
        </a:defRPr>
      </a:lvl1pPr>
      <a:lvl2pPr marL="1443038" indent="-647700" algn="l" rtl="0" eaLnBrk="0" fontAlgn="base" hangingPunct="0">
        <a:spcBef>
          <a:spcPts val="2000"/>
        </a:spcBef>
        <a:spcAft>
          <a:spcPct val="0"/>
        </a:spcAft>
        <a:buSzPct val="77000"/>
        <a:buChar char="•"/>
        <a:defRPr sz="4200">
          <a:solidFill>
            <a:schemeClr val="tx1"/>
          </a:solidFill>
          <a:latin typeface="+mn-lt"/>
          <a:ea typeface="+mn-ea"/>
          <a:cs typeface="+mn-cs"/>
          <a:sym typeface="Bradley Hand ITC TT-Bold" charset="0"/>
        </a:defRPr>
      </a:lvl2pPr>
      <a:lvl3pPr marL="2052638" indent="-647700" algn="l" rtl="0" eaLnBrk="0" fontAlgn="base" hangingPunct="0">
        <a:spcBef>
          <a:spcPts val="2000"/>
        </a:spcBef>
        <a:spcAft>
          <a:spcPct val="0"/>
        </a:spcAft>
        <a:buSzPct val="77000"/>
        <a:buChar char="•"/>
        <a:defRPr sz="4200">
          <a:solidFill>
            <a:schemeClr val="tx1"/>
          </a:solidFill>
          <a:latin typeface="+mn-lt"/>
          <a:ea typeface="+mn-ea"/>
          <a:cs typeface="+mn-cs"/>
          <a:sym typeface="Bradley Hand ITC TT-Bold" charset="0"/>
        </a:defRPr>
      </a:lvl3pPr>
      <a:lvl4pPr marL="2679700" indent="-647700" algn="l" rtl="0" eaLnBrk="0" fontAlgn="base" hangingPunct="0">
        <a:spcBef>
          <a:spcPts val="2000"/>
        </a:spcBef>
        <a:spcAft>
          <a:spcPct val="0"/>
        </a:spcAft>
        <a:buSzPct val="77000"/>
        <a:buChar char="•"/>
        <a:defRPr sz="4200">
          <a:solidFill>
            <a:schemeClr val="tx1"/>
          </a:solidFill>
          <a:latin typeface="+mn-lt"/>
          <a:ea typeface="+mn-ea"/>
          <a:cs typeface="+mn-cs"/>
          <a:sym typeface="Bradley Hand ITC TT-Bold" charset="0"/>
        </a:defRPr>
      </a:lvl4pPr>
      <a:lvl5pPr marL="3289300" indent="-647700" algn="l" rtl="0" eaLnBrk="0" fontAlgn="base" hangingPunct="0">
        <a:spcBef>
          <a:spcPts val="2000"/>
        </a:spcBef>
        <a:spcAft>
          <a:spcPct val="0"/>
        </a:spcAft>
        <a:buSzPct val="77000"/>
        <a:buChar char="•"/>
        <a:defRPr sz="4200">
          <a:solidFill>
            <a:schemeClr val="tx1"/>
          </a:solidFill>
          <a:latin typeface="+mn-lt"/>
          <a:ea typeface="+mn-ea"/>
          <a:cs typeface="+mn-cs"/>
          <a:sym typeface="Bradley Hand ITC TT-Bold" charset="0"/>
        </a:defRPr>
      </a:lvl5pPr>
      <a:lvl6pPr marL="3746500" indent="-647700" algn="l" rtl="0" fontAlgn="base">
        <a:spcBef>
          <a:spcPts val="2000"/>
        </a:spcBef>
        <a:spcAft>
          <a:spcPct val="0"/>
        </a:spcAft>
        <a:buSzPct val="77000"/>
        <a:buChar char="•"/>
        <a:defRPr sz="4200">
          <a:solidFill>
            <a:schemeClr val="tx1"/>
          </a:solidFill>
          <a:latin typeface="+mn-lt"/>
          <a:ea typeface="+mn-ea"/>
          <a:cs typeface="+mn-cs"/>
          <a:sym typeface="Bradley Hand ITC TT-Bold" charset="0"/>
        </a:defRPr>
      </a:lvl6pPr>
      <a:lvl7pPr marL="4203700" indent="-647700" algn="l" rtl="0" fontAlgn="base">
        <a:spcBef>
          <a:spcPts val="2000"/>
        </a:spcBef>
        <a:spcAft>
          <a:spcPct val="0"/>
        </a:spcAft>
        <a:buSzPct val="77000"/>
        <a:buChar char="•"/>
        <a:defRPr sz="4200">
          <a:solidFill>
            <a:schemeClr val="tx1"/>
          </a:solidFill>
          <a:latin typeface="+mn-lt"/>
          <a:ea typeface="+mn-ea"/>
          <a:cs typeface="+mn-cs"/>
          <a:sym typeface="Bradley Hand ITC TT-Bold" charset="0"/>
        </a:defRPr>
      </a:lvl7pPr>
      <a:lvl8pPr marL="4660900" indent="-647700" algn="l" rtl="0" fontAlgn="base">
        <a:spcBef>
          <a:spcPts val="2000"/>
        </a:spcBef>
        <a:spcAft>
          <a:spcPct val="0"/>
        </a:spcAft>
        <a:buSzPct val="77000"/>
        <a:buChar char="•"/>
        <a:defRPr sz="4200">
          <a:solidFill>
            <a:schemeClr val="tx1"/>
          </a:solidFill>
          <a:latin typeface="+mn-lt"/>
          <a:ea typeface="+mn-ea"/>
          <a:cs typeface="+mn-cs"/>
          <a:sym typeface="Bradley Hand ITC TT-Bold" charset="0"/>
        </a:defRPr>
      </a:lvl8pPr>
      <a:lvl9pPr marL="5118100" indent="-647700" algn="l" rtl="0" fontAlgn="base">
        <a:spcBef>
          <a:spcPts val="2000"/>
        </a:spcBef>
        <a:spcAft>
          <a:spcPct val="0"/>
        </a:spcAft>
        <a:buSzPct val="77000"/>
        <a:buChar char="•"/>
        <a:defRPr sz="4200">
          <a:solidFill>
            <a:schemeClr val="tx1"/>
          </a:solidFill>
          <a:latin typeface="+mn-lt"/>
          <a:ea typeface="+mn-ea"/>
          <a:cs typeface="+mn-cs"/>
          <a:sym typeface="Bradley Hand ITC TT-Bol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866900" y="1409700"/>
            <a:ext cx="9271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Stone Sans ITC TT-Semi" charset="0"/>
              </a:rPr>
              <a:t>Click to edit Master title style</a:t>
            </a:r>
          </a:p>
        </p:txBody>
      </p:sp>
      <p:sp>
        <p:nvSpPr>
          <p:cNvPr id="3075" name="Rectangle 2"/>
          <p:cNvSpPr>
            <a:spLocks noGrp="1" noChangeArrowheads="1"/>
          </p:cNvSpPr>
          <p:nvPr>
            <p:ph type="body" idx="1"/>
          </p:nvPr>
        </p:nvSpPr>
        <p:spPr bwMode="auto">
          <a:xfrm>
            <a:off x="1447800" y="3124200"/>
            <a:ext cx="4635500" cy="5664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Bradley Hand ITC TT-Bold" charset="0"/>
              </a:rPr>
              <a:t>Click to edit Master text styles</a:t>
            </a:r>
          </a:p>
          <a:p>
            <a:pPr lvl="1"/>
            <a:r>
              <a:rPr lang="en-US">
                <a:sym typeface="Bradley Hand ITC TT-Bold" charset="0"/>
              </a:rPr>
              <a:t>Second level</a:t>
            </a:r>
          </a:p>
          <a:p>
            <a:pPr lvl="2"/>
            <a:r>
              <a:rPr lang="en-US">
                <a:sym typeface="Bradley Hand ITC TT-Bold" charset="0"/>
              </a:rPr>
              <a:t>Third level</a:t>
            </a:r>
          </a:p>
          <a:p>
            <a:pPr lvl="3"/>
            <a:r>
              <a:rPr lang="en-US">
                <a:sym typeface="Bradley Hand ITC TT-Bold" charset="0"/>
              </a:rPr>
              <a:t>Fourth level</a:t>
            </a:r>
          </a:p>
          <a:p>
            <a:pPr lvl="4"/>
            <a:r>
              <a:rPr lang="en-US">
                <a:sym typeface="Bradley Hand ITC TT-Bold" charset="0"/>
              </a:rPr>
              <a:t>Fifth level</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txStyles>
    <p:titleStyle>
      <a:lvl1pPr algn="l" rtl="0" eaLnBrk="0" fontAlgn="base" hangingPunct="0">
        <a:spcBef>
          <a:spcPct val="0"/>
        </a:spcBef>
        <a:spcAft>
          <a:spcPct val="0"/>
        </a:spcAft>
        <a:defRPr sz="6400">
          <a:solidFill>
            <a:srgbClr val="3B3B3E"/>
          </a:solidFill>
          <a:latin typeface="+mj-lt"/>
          <a:ea typeface="+mj-ea"/>
          <a:cs typeface="+mj-cs"/>
          <a:sym typeface="Stone Sans ITC TT-Semi" charset="0"/>
        </a:defRPr>
      </a:lvl1pPr>
      <a:lvl2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2pPr>
      <a:lvl3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3pPr>
      <a:lvl4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4pPr>
      <a:lvl5pPr algn="l" rtl="0" eaLnBrk="0" fontAlgn="base" hangingPunct="0">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5pPr>
      <a:lvl6pPr marL="4572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6pPr>
      <a:lvl7pPr marL="9144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7pPr>
      <a:lvl8pPr marL="13716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8pPr>
      <a:lvl9pPr marL="1828800" algn="l" rtl="0" fontAlgn="base">
        <a:spcBef>
          <a:spcPct val="0"/>
        </a:spcBef>
        <a:spcAft>
          <a:spcPct val="0"/>
        </a:spcAft>
        <a:defRPr sz="6400">
          <a:solidFill>
            <a:srgbClr val="3B3B3E"/>
          </a:solidFill>
          <a:latin typeface="Stone Sans ITC TT-Semi" charset="0"/>
          <a:ea typeface="ヒラギノ角ゴ ProN W6" charset="0"/>
          <a:cs typeface="ヒラギノ角ゴ ProN W6" charset="0"/>
          <a:sym typeface="Stone Sans ITC TT-Semi" charset="0"/>
        </a:defRPr>
      </a:lvl9pPr>
    </p:titleStyle>
    <p:bodyStyle>
      <a:lvl1pPr marL="730250" indent="-565150" algn="l" rtl="0" eaLnBrk="0" fontAlgn="base" hangingPunct="0">
        <a:spcBef>
          <a:spcPts val="3400"/>
        </a:spcBef>
        <a:spcAft>
          <a:spcPct val="0"/>
        </a:spcAft>
        <a:buSzPct val="77000"/>
        <a:buChar char="•"/>
        <a:defRPr sz="3200">
          <a:solidFill>
            <a:schemeClr val="tx1"/>
          </a:solidFill>
          <a:latin typeface="+mn-lt"/>
          <a:ea typeface="+mn-ea"/>
          <a:cs typeface="+mn-cs"/>
          <a:sym typeface="Bradley Hand ITC TT-Bold" charset="0"/>
        </a:defRPr>
      </a:lvl1pPr>
      <a:lvl2pPr marL="1362075" indent="-566738" algn="l" rtl="0" eaLnBrk="0" fontAlgn="base" hangingPunct="0">
        <a:spcBef>
          <a:spcPts val="3400"/>
        </a:spcBef>
        <a:spcAft>
          <a:spcPct val="0"/>
        </a:spcAft>
        <a:buSzPct val="77000"/>
        <a:buChar char="•"/>
        <a:defRPr sz="3200">
          <a:solidFill>
            <a:schemeClr val="tx1"/>
          </a:solidFill>
          <a:latin typeface="+mn-lt"/>
          <a:ea typeface="+mn-ea"/>
          <a:cs typeface="+mn-cs"/>
          <a:sym typeface="Bradley Hand ITC TT-Bold" charset="0"/>
        </a:defRPr>
      </a:lvl2pPr>
      <a:lvl3pPr marL="1971675" indent="-566738" algn="l" rtl="0" eaLnBrk="0" fontAlgn="base" hangingPunct="0">
        <a:spcBef>
          <a:spcPts val="3400"/>
        </a:spcBef>
        <a:spcAft>
          <a:spcPct val="0"/>
        </a:spcAft>
        <a:buSzPct val="77000"/>
        <a:buChar char="•"/>
        <a:defRPr sz="3200">
          <a:solidFill>
            <a:schemeClr val="tx1"/>
          </a:solidFill>
          <a:latin typeface="+mn-lt"/>
          <a:ea typeface="+mn-ea"/>
          <a:cs typeface="+mn-cs"/>
          <a:sym typeface="Bradley Hand ITC TT-Bold" charset="0"/>
        </a:defRPr>
      </a:lvl3pPr>
      <a:lvl4pPr marL="2597150" indent="-565150" algn="l" rtl="0" eaLnBrk="0" fontAlgn="base" hangingPunct="0">
        <a:spcBef>
          <a:spcPts val="3400"/>
        </a:spcBef>
        <a:spcAft>
          <a:spcPct val="0"/>
        </a:spcAft>
        <a:buSzPct val="77000"/>
        <a:buChar char="•"/>
        <a:defRPr sz="3200">
          <a:solidFill>
            <a:schemeClr val="tx1"/>
          </a:solidFill>
          <a:latin typeface="+mn-lt"/>
          <a:ea typeface="+mn-ea"/>
          <a:cs typeface="+mn-cs"/>
          <a:sym typeface="Bradley Hand ITC TT-Bold" charset="0"/>
        </a:defRPr>
      </a:lvl4pPr>
      <a:lvl5pPr marL="3206750" indent="-565150" algn="l" rtl="0" eaLnBrk="0" fontAlgn="base" hangingPunct="0">
        <a:spcBef>
          <a:spcPts val="3400"/>
        </a:spcBef>
        <a:spcAft>
          <a:spcPct val="0"/>
        </a:spcAft>
        <a:buSzPct val="77000"/>
        <a:buChar char="•"/>
        <a:defRPr sz="3200">
          <a:solidFill>
            <a:schemeClr val="tx1"/>
          </a:solidFill>
          <a:latin typeface="+mn-lt"/>
          <a:ea typeface="+mn-ea"/>
          <a:cs typeface="+mn-cs"/>
          <a:sym typeface="Bradley Hand ITC TT-Bold" charset="0"/>
        </a:defRPr>
      </a:lvl5pPr>
      <a:lvl6pPr marL="3663950" indent="-565150" algn="l" rtl="0" fontAlgn="base">
        <a:spcBef>
          <a:spcPts val="3400"/>
        </a:spcBef>
        <a:spcAft>
          <a:spcPct val="0"/>
        </a:spcAft>
        <a:buSzPct val="77000"/>
        <a:buChar char="•"/>
        <a:defRPr sz="3200">
          <a:solidFill>
            <a:schemeClr val="tx1"/>
          </a:solidFill>
          <a:latin typeface="+mn-lt"/>
          <a:ea typeface="+mn-ea"/>
          <a:cs typeface="+mn-cs"/>
          <a:sym typeface="Bradley Hand ITC TT-Bold" charset="0"/>
        </a:defRPr>
      </a:lvl6pPr>
      <a:lvl7pPr marL="4121150" indent="-565150" algn="l" rtl="0" fontAlgn="base">
        <a:spcBef>
          <a:spcPts val="3400"/>
        </a:spcBef>
        <a:spcAft>
          <a:spcPct val="0"/>
        </a:spcAft>
        <a:buSzPct val="77000"/>
        <a:buChar char="•"/>
        <a:defRPr sz="3200">
          <a:solidFill>
            <a:schemeClr val="tx1"/>
          </a:solidFill>
          <a:latin typeface="+mn-lt"/>
          <a:ea typeface="+mn-ea"/>
          <a:cs typeface="+mn-cs"/>
          <a:sym typeface="Bradley Hand ITC TT-Bold" charset="0"/>
        </a:defRPr>
      </a:lvl7pPr>
      <a:lvl8pPr marL="4578350" indent="-565150" algn="l" rtl="0" fontAlgn="base">
        <a:spcBef>
          <a:spcPts val="3400"/>
        </a:spcBef>
        <a:spcAft>
          <a:spcPct val="0"/>
        </a:spcAft>
        <a:buSzPct val="77000"/>
        <a:buChar char="•"/>
        <a:defRPr sz="3200">
          <a:solidFill>
            <a:schemeClr val="tx1"/>
          </a:solidFill>
          <a:latin typeface="+mn-lt"/>
          <a:ea typeface="+mn-ea"/>
          <a:cs typeface="+mn-cs"/>
          <a:sym typeface="Bradley Hand ITC TT-Bold" charset="0"/>
        </a:defRPr>
      </a:lvl8pPr>
      <a:lvl9pPr marL="5035550" indent="-565150" algn="l" rtl="0" fontAlgn="base">
        <a:spcBef>
          <a:spcPts val="3400"/>
        </a:spcBef>
        <a:spcAft>
          <a:spcPct val="0"/>
        </a:spcAft>
        <a:buSzPct val="77000"/>
        <a:buChar char="•"/>
        <a:defRPr sz="3200">
          <a:solidFill>
            <a:schemeClr val="tx1"/>
          </a:solidFill>
          <a:latin typeface="+mn-lt"/>
          <a:ea typeface="+mn-ea"/>
          <a:cs typeface="+mn-cs"/>
          <a:sym typeface="Bradley Hand ITC TT-Bol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hyperlink" Target="http://www.youtube.com/watch?v=VRsUqegdsrY"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hyperlink" Target="http://www.youtube.com/watch?v=tIiPxSBI3ow"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hyperlink" Target="http://www.pewresearch.org/quiz/how-millennial-are-you/" TargetMode="Externa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hyperlink" Target="http://campusapps2.fullerton.edu/career/pdf/Gen_Y.pdf" TargetMode="External"/><Relationship Id="rId4" Type="http://schemas.openxmlformats.org/officeDocument/2006/relationships/hyperlink" Target="http://www.thedailybeast.com/newsweek/2012/07/15/are-millennials-the-screwed-generation.html"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pPr eaLnBrk="1" hangingPunct="1">
              <a:defRPr/>
            </a:pPr>
            <a:r>
              <a:rPr lang="en-US" dirty="0" smtClean="0"/>
              <a:t>Intergenerational Issues:</a:t>
            </a:r>
          </a:p>
        </p:txBody>
      </p:sp>
      <p:sp>
        <p:nvSpPr>
          <p:cNvPr id="13314" name="Rectangle 2"/>
          <p:cNvSpPr>
            <a:spLocks noGrp="1" noChangeArrowheads="1"/>
          </p:cNvSpPr>
          <p:nvPr>
            <p:ph type="body" idx="1"/>
          </p:nvPr>
        </p:nvSpPr>
        <p:spPr/>
        <p:txBody>
          <a:bodyPr/>
          <a:lstStyle/>
          <a:p>
            <a:pPr marL="0" indent="0" eaLnBrk="1" hangingPunct="1">
              <a:defRPr/>
            </a:pPr>
            <a:r>
              <a:rPr lang="en-US" sz="4800" dirty="0" smtClean="0"/>
              <a:t>Mastering the Mix</a:t>
            </a:r>
          </a:p>
          <a:p>
            <a:pPr marL="0" indent="0" eaLnBrk="1" hangingPunct="1">
              <a:defRPr/>
            </a:pPr>
            <a:endParaRPr lang="en-US" dirty="0" smtClean="0"/>
          </a:p>
          <a:p>
            <a:pPr marL="0" indent="0" eaLnBrk="1" hangingPunct="1">
              <a:defRPr/>
            </a:pPr>
            <a:r>
              <a:rPr lang="en-US" dirty="0" smtClean="0"/>
              <a:t>Tim Wood, </a:t>
            </a:r>
            <a:r>
              <a:rPr lang="en-US" dirty="0" err="1" smtClean="0"/>
              <a:t>DHSc</a:t>
            </a:r>
            <a:r>
              <a:rPr lang="en-US" dirty="0" smtClean="0"/>
              <a:t>, </a:t>
            </a:r>
            <a:r>
              <a:rPr lang="en-US" dirty="0" smtClean="0"/>
              <a:t>PA-C</a:t>
            </a:r>
          </a:p>
          <a:p>
            <a:pPr marL="0" indent="0" eaLnBrk="1" hangingPunct="1">
              <a:defRPr/>
            </a:pPr>
            <a:r>
              <a:rPr lang="en-US" dirty="0" smtClean="0"/>
              <a:t>Director, CAPE</a:t>
            </a:r>
          </a:p>
          <a:p>
            <a:pPr marL="0" indent="0" eaLnBrk="1" hangingPunct="1">
              <a:defRPr/>
            </a:pPr>
            <a:r>
              <a:rPr lang="en-US" dirty="0" smtClean="0"/>
              <a:t>Assistant Professor, </a:t>
            </a:r>
            <a:r>
              <a:rPr lang="en-US" dirty="0" err="1" smtClean="0"/>
              <a:t>Dept</a:t>
            </a:r>
            <a:r>
              <a:rPr lang="en-US" dirty="0" smtClean="0"/>
              <a:t> of PA Education</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p:cNvSpPr>
          <p:nvPr/>
        </p:nvSpPr>
        <p:spPr bwMode="auto">
          <a:xfrm>
            <a:off x="1252538" y="2019300"/>
            <a:ext cx="4573587"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b="1">
                <a:solidFill>
                  <a:schemeClr val="tx1"/>
                </a:solidFill>
                <a:latin typeface="Avenir Next Regular" charset="0"/>
                <a:sym typeface="Avenir Next Regular" charset="0"/>
              </a:rPr>
              <a:t>Millennials say....</a:t>
            </a:r>
          </a:p>
        </p:txBody>
      </p:sp>
      <p:pic>
        <p:nvPicPr>
          <p:cNvPr id="2253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6300" y="3244850"/>
            <a:ext cx="7359650"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1507" name="AutoShape 3"/>
          <p:cNvSpPr>
            <a:spLocks/>
          </p:cNvSpPr>
          <p:nvPr/>
        </p:nvSpPr>
        <p:spPr bwMode="auto">
          <a:xfrm>
            <a:off x="8788400" y="3505200"/>
            <a:ext cx="3898900" cy="3619500"/>
          </a:xfrm>
          <a:prstGeom prst="wedgeEllipseCallout">
            <a:avLst>
              <a:gd name="adj1" fmla="val -64083"/>
              <a:gd name="adj2" fmla="val 1093"/>
            </a:avLst>
          </a:prstGeom>
          <a:blipFill dpi="0" rotWithShape="0">
            <a:blip r:embed="rId4"/>
            <a:srcRect/>
            <a:tile tx="0" ty="0" sx="100000" sy="100000" flip="none" algn="tl"/>
          </a:blip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nchor="ctr"/>
          <a:lstStyle/>
          <a:p>
            <a:pPr algn="ctr" eaLnBrk="1" hangingPunct="1"/>
            <a:r>
              <a:rPr lang="en-US" sz="4000">
                <a:solidFill>
                  <a:srgbClr val="FFFFFF"/>
                </a:solidFill>
                <a:effectLst>
                  <a:outerShdw blurRad="38100" dist="38100" dir="2700000" algn="tl">
                    <a:srgbClr val="DDDDDD"/>
                  </a:outerShdw>
                </a:effectLst>
              </a:rPr>
              <a:t>But we</a:t>
            </a:r>
          </a:p>
          <a:p>
            <a:pPr algn="ctr" eaLnBrk="1" hangingPunct="1"/>
            <a:r>
              <a:rPr lang="en-US" sz="4000">
                <a:solidFill>
                  <a:srgbClr val="FFFFFF"/>
                </a:solidFill>
                <a:effectLst>
                  <a:outerShdw blurRad="38100" dist="38100" dir="2700000" algn="tl">
                    <a:srgbClr val="DDDDDD"/>
                  </a:outerShdw>
                </a:effectLst>
              </a:rPr>
              <a:t>ARE</a:t>
            </a:r>
          </a:p>
          <a:p>
            <a:pPr algn="ctr" eaLnBrk="1" hangingPunct="1"/>
            <a:r>
              <a:rPr lang="en-US" sz="4000">
                <a:solidFill>
                  <a:srgbClr val="FFFFFF"/>
                </a:solidFill>
                <a:effectLst>
                  <a:outerShdw blurRad="38100" dist="38100" dir="2700000" algn="tl">
                    <a:srgbClr val="DDDDDD"/>
                  </a:outerShdw>
                </a:effectLst>
              </a:rPr>
              <a:t>SPECIAL!</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Table Activity</a:t>
            </a:r>
            <a:endParaRPr lang="en-US" dirty="0"/>
          </a:p>
        </p:txBody>
      </p:sp>
      <p:sp>
        <p:nvSpPr>
          <p:cNvPr id="3" name="Content Placeholder 2"/>
          <p:cNvSpPr>
            <a:spLocks noGrp="1"/>
          </p:cNvSpPr>
          <p:nvPr>
            <p:ph idx="1"/>
          </p:nvPr>
        </p:nvSpPr>
        <p:spPr/>
        <p:txBody>
          <a:bodyPr/>
          <a:lstStyle/>
          <a:p>
            <a:pPr marL="165100" indent="0">
              <a:buFontTx/>
              <a:buNone/>
              <a:defRPr/>
            </a:pPr>
            <a:r>
              <a:rPr lang="en-US" dirty="0" smtClean="0"/>
              <a:t>Name three traits of the millennial generation.</a:t>
            </a:r>
          </a:p>
          <a:p>
            <a:pPr marL="165100" indent="0">
              <a:buFontTx/>
              <a:buNone/>
              <a:defRPr/>
            </a:pPr>
            <a:endParaRPr lang="en-US" dirty="0"/>
          </a:p>
          <a:p>
            <a:pPr marL="165100" indent="0">
              <a:buFontTx/>
              <a:buNone/>
              <a:defRPr/>
            </a:pPr>
            <a:r>
              <a:rPr lang="en-US" dirty="0" smtClean="0"/>
              <a:t>What are the traits of </a:t>
            </a:r>
            <a:r>
              <a:rPr lang="en-US" dirty="0" err="1" smtClean="0"/>
              <a:t>millennials</a:t>
            </a:r>
            <a:r>
              <a:rPr lang="en-US" dirty="0" smtClean="0"/>
              <a:t> that you are finding problematic in the classroom?</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466850"/>
            <a:ext cx="11439525" cy="774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defRPr/>
            </a:pPr>
            <a:r>
              <a:rPr lang="en-US"/>
              <a:t>Veterans 1900-1945</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2794000"/>
            <a:ext cx="103759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5604" name="Rectangle 3"/>
          <p:cNvSpPr>
            <a:spLocks/>
          </p:cNvSpPr>
          <p:nvPr/>
        </p:nvSpPr>
        <p:spPr bwMode="auto">
          <a:xfrm>
            <a:off x="10221913" y="9131300"/>
            <a:ext cx="17494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1800" b="1">
                <a:solidFill>
                  <a:schemeClr val="tx1"/>
                </a:solidFill>
                <a:latin typeface="Avenir Next Regular" charset="0"/>
                <a:sym typeface="Avenir Next Regular" charset="0"/>
              </a:rPr>
              <a:t>(Trower, 2009)</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358900" y="1409700"/>
            <a:ext cx="10172700" cy="1714500"/>
          </a:xfrm>
        </p:spPr>
        <p:txBody>
          <a:bodyPr/>
          <a:lstStyle/>
          <a:p>
            <a:pPr eaLnBrk="1" hangingPunct="1">
              <a:defRPr/>
            </a:pPr>
            <a:r>
              <a:rPr lang="en-US"/>
              <a:t>Baby Boomers 1946-1960</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22600"/>
            <a:ext cx="11074400"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6628" name="Rectangle 3"/>
          <p:cNvSpPr>
            <a:spLocks/>
          </p:cNvSpPr>
          <p:nvPr/>
        </p:nvSpPr>
        <p:spPr bwMode="auto">
          <a:xfrm>
            <a:off x="10221913" y="9080500"/>
            <a:ext cx="17494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1800" b="1">
                <a:solidFill>
                  <a:schemeClr val="tx1"/>
                </a:solidFill>
                <a:latin typeface="Avenir Next Regular" charset="0"/>
                <a:sym typeface="Avenir Next Regular" charset="0"/>
              </a:rPr>
              <a:t>(Trower, 2009)</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041400" y="1409700"/>
            <a:ext cx="9931400" cy="1714500"/>
          </a:xfrm>
        </p:spPr>
        <p:txBody>
          <a:bodyPr/>
          <a:lstStyle/>
          <a:p>
            <a:pPr eaLnBrk="1" hangingPunct="1">
              <a:defRPr/>
            </a:pPr>
            <a:r>
              <a:rPr lang="en-US"/>
              <a:t>Generation X 1961-1980</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997200"/>
            <a:ext cx="11074400" cy="591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7652" name="Rectangle 3"/>
          <p:cNvSpPr>
            <a:spLocks/>
          </p:cNvSpPr>
          <p:nvPr/>
        </p:nvSpPr>
        <p:spPr bwMode="auto">
          <a:xfrm>
            <a:off x="10221913" y="9131300"/>
            <a:ext cx="17494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1800" b="1">
                <a:solidFill>
                  <a:schemeClr val="tx1"/>
                </a:solidFill>
                <a:latin typeface="Avenir Next Regular" charset="0"/>
                <a:sym typeface="Avenir Next Regular" charset="0"/>
              </a:rPr>
              <a:t>(Trower, 2009)</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lstStyle/>
          <a:p>
            <a:pPr eaLnBrk="1" hangingPunct="1">
              <a:defRPr/>
            </a:pPr>
            <a:r>
              <a:rPr lang="en-US"/>
              <a:t>Millennials 1980 - 2000</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3060700"/>
            <a:ext cx="10960100" cy="577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8676" name="Rectangle 3"/>
          <p:cNvSpPr>
            <a:spLocks/>
          </p:cNvSpPr>
          <p:nvPr/>
        </p:nvSpPr>
        <p:spPr bwMode="auto">
          <a:xfrm>
            <a:off x="10221913" y="9131300"/>
            <a:ext cx="17494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1800" b="1">
                <a:solidFill>
                  <a:schemeClr val="tx1"/>
                </a:solidFill>
                <a:latin typeface="Avenir Next Regular" charset="0"/>
                <a:sym typeface="Avenir Next Regular" charset="0"/>
              </a:rPr>
              <a:t>(Trower, 2009)</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06500" y="1320800"/>
            <a:ext cx="9347200" cy="1041400"/>
          </a:xfrm>
        </p:spPr>
        <p:txBody>
          <a:bodyPr/>
          <a:lstStyle/>
          <a:p>
            <a:pPr eaLnBrk="1" hangingPunct="1">
              <a:defRPr/>
            </a:pPr>
            <a:r>
              <a:rPr lang="en-US"/>
              <a:t>The conflicts....</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2640013"/>
            <a:ext cx="11150600" cy="66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9700" name="Rectangle 3"/>
          <p:cNvSpPr>
            <a:spLocks/>
          </p:cNvSpPr>
          <p:nvPr/>
        </p:nvSpPr>
        <p:spPr bwMode="auto">
          <a:xfrm>
            <a:off x="10221913" y="9131300"/>
            <a:ext cx="17494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1800" b="1">
                <a:solidFill>
                  <a:schemeClr val="tx1"/>
                </a:solidFill>
                <a:latin typeface="Avenir Next Regular" charset="0"/>
                <a:sym typeface="Avenir Next Regular" charset="0"/>
              </a:rPr>
              <a:t>(Trower, 2009)</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524000"/>
            <a:ext cx="12447588" cy="673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30723" name="Rectangle 3"/>
          <p:cNvSpPr>
            <a:spLocks/>
          </p:cNvSpPr>
          <p:nvPr/>
        </p:nvSpPr>
        <p:spPr bwMode="auto">
          <a:xfrm>
            <a:off x="10221913" y="9131300"/>
            <a:ext cx="17494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1800" b="1">
                <a:solidFill>
                  <a:schemeClr val="tx1"/>
                </a:solidFill>
                <a:latin typeface="Avenir Next Regular" charset="0"/>
                <a:sym typeface="Avenir Next Regular" charset="0"/>
              </a:rPr>
              <a:t>(Trower, 2009)</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p:cNvSpPr>
          <p:nvPr/>
        </p:nvSpPr>
        <p:spPr bwMode="auto">
          <a:xfrm>
            <a:off x="631825" y="1492250"/>
            <a:ext cx="10591800" cy="154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eaLnBrk="1" hangingPunct="1"/>
            <a:r>
              <a:rPr lang="en-US" b="1">
                <a:solidFill>
                  <a:schemeClr val="tx1"/>
                </a:solidFill>
                <a:latin typeface="Avenir Next Regular" charset="0"/>
                <a:sym typeface="Avenir Next Regular" charset="0"/>
              </a:rPr>
              <a:t>Most of the heat and attention these days is on the millennials</a:t>
            </a:r>
          </a:p>
        </p:txBody>
      </p:sp>
      <p:pic>
        <p:nvPicPr>
          <p:cNvPr id="3174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938" y="3678238"/>
            <a:ext cx="3581400" cy="475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31748"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13300" y="3676650"/>
            <a:ext cx="35814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31749"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77313" y="3695700"/>
            <a:ext cx="3532187" cy="471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a:defRPr/>
            </a:pPr>
            <a:r>
              <a:rPr lang="en-US"/>
              <a:t>Learning Objectives</a:t>
            </a:r>
          </a:p>
        </p:txBody>
      </p:sp>
      <p:sp>
        <p:nvSpPr>
          <p:cNvPr id="5123" name="Content Placeholder 4"/>
          <p:cNvSpPr>
            <a:spLocks noGrp="1"/>
          </p:cNvSpPr>
          <p:nvPr>
            <p:ph idx="1"/>
          </p:nvPr>
        </p:nvSpPr>
        <p:spPr/>
        <p:txBody>
          <a:bodyPr/>
          <a:lstStyle/>
          <a:p>
            <a:pPr>
              <a:defRPr/>
            </a:pPr>
            <a:r>
              <a:rPr lang="en-US"/>
              <a:t>List the different characteristics of the generations</a:t>
            </a:r>
          </a:p>
          <a:p>
            <a:pPr>
              <a:defRPr/>
            </a:pPr>
            <a:r>
              <a:rPr lang="en-US"/>
              <a:t>Describe the seven characteristics of Millennials</a:t>
            </a:r>
          </a:p>
          <a:p>
            <a:pPr>
              <a:defRPr/>
            </a:pPr>
            <a:r>
              <a:rPr lang="en-US"/>
              <a:t>List strategies for interacting with Millennials in the classroom to minimize conflict and maximize learning</a:t>
            </a:r>
          </a:p>
          <a:p>
            <a:pP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787400" y="4191000"/>
            <a:ext cx="1175543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200">
                <a:solidFill>
                  <a:schemeClr val="tx1"/>
                </a:solidFill>
                <a:latin typeface="Bradley Hand ITC TT-Bold" charset="0"/>
                <a:ea typeface="ヒラギノ角ゴ ProN W6" charset="0"/>
                <a:cs typeface="ヒラギノ角ゴ ProN W6" charset="0"/>
                <a:sym typeface="Bradley Hand ITC TT-Bold" charset="0"/>
              </a:defRPr>
            </a:lvl1pPr>
            <a:lvl2pPr marL="742950" indent="-285750">
              <a:defRPr sz="4200">
                <a:solidFill>
                  <a:schemeClr val="tx1"/>
                </a:solidFill>
                <a:latin typeface="Bradley Hand ITC TT-Bold" charset="0"/>
                <a:ea typeface="ヒラギノ角ゴ ProN W6" charset="0"/>
                <a:cs typeface="ヒラギノ角ゴ ProN W6" charset="0"/>
                <a:sym typeface="Bradley Hand ITC TT-Bold" charset="0"/>
              </a:defRPr>
            </a:lvl2pPr>
            <a:lvl3pPr marL="1143000" indent="-228600">
              <a:defRPr sz="4200">
                <a:solidFill>
                  <a:schemeClr val="tx1"/>
                </a:solidFill>
                <a:latin typeface="Bradley Hand ITC TT-Bold" charset="0"/>
                <a:ea typeface="ヒラギノ角ゴ ProN W6" charset="0"/>
                <a:cs typeface="ヒラギノ角ゴ ProN W6" charset="0"/>
                <a:sym typeface="Bradley Hand ITC TT-Bold" charset="0"/>
              </a:defRPr>
            </a:lvl3pPr>
            <a:lvl4pPr marL="1600200" indent="-228600">
              <a:defRPr sz="4200">
                <a:solidFill>
                  <a:schemeClr val="tx1"/>
                </a:solidFill>
                <a:latin typeface="Bradley Hand ITC TT-Bold" charset="0"/>
                <a:ea typeface="ヒラギノ角ゴ ProN W6" charset="0"/>
                <a:cs typeface="ヒラギノ角ゴ ProN W6" charset="0"/>
                <a:sym typeface="Bradley Hand ITC TT-Bold" charset="0"/>
              </a:defRPr>
            </a:lvl4pPr>
            <a:lvl5pPr marL="2057400" indent="-228600">
              <a:defRPr sz="4200">
                <a:solidFill>
                  <a:schemeClr val="tx1"/>
                </a:solidFill>
                <a:latin typeface="Bradley Hand ITC TT-Bold" charset="0"/>
                <a:ea typeface="ヒラギノ角ゴ ProN W6" charset="0"/>
                <a:cs typeface="ヒラギノ角ゴ ProN W6" charset="0"/>
                <a:sym typeface="Bradley Hand ITC TT-Bold" charset="0"/>
              </a:defRPr>
            </a:lvl5pPr>
            <a:lvl6pPr marL="25146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6pPr>
            <a:lvl7pPr marL="29718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7pPr>
            <a:lvl8pPr marL="34290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8pPr>
            <a:lvl9pPr marL="38862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9pPr>
          </a:lstStyle>
          <a:p>
            <a:pPr algn="ctr" eaLnBrk="1" hangingPunct="1"/>
            <a:r>
              <a:rPr lang="en-US">
                <a:solidFill>
                  <a:srgbClr val="000000"/>
                </a:solidFill>
                <a:hlinkClick r:id="rId4"/>
              </a:rPr>
              <a:t>http://www.youtube.com/watch?v=VRsUqegdsrY</a:t>
            </a:r>
            <a:endParaRPr lang="en-US">
              <a:solidFill>
                <a:srgbClr val="000000"/>
              </a:solidFill>
            </a:endParaRPr>
          </a:p>
        </p:txBody>
      </p:sp>
      <p:sp>
        <p:nvSpPr>
          <p:cNvPr id="33795" name="TextBox 4"/>
          <p:cNvSpPr txBox="1">
            <a:spLocks noChangeArrowheads="1"/>
          </p:cNvSpPr>
          <p:nvPr/>
        </p:nvSpPr>
        <p:spPr bwMode="auto">
          <a:xfrm>
            <a:off x="1704975" y="5867400"/>
            <a:ext cx="96520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200">
                <a:solidFill>
                  <a:schemeClr val="tx1"/>
                </a:solidFill>
                <a:latin typeface="Bradley Hand ITC TT-Bold" charset="0"/>
                <a:ea typeface="ヒラギノ角ゴ ProN W6" charset="0"/>
                <a:cs typeface="ヒラギノ角ゴ ProN W6" charset="0"/>
                <a:sym typeface="Bradley Hand ITC TT-Bold" charset="0"/>
              </a:defRPr>
            </a:lvl1pPr>
            <a:lvl2pPr marL="742950" indent="-285750">
              <a:defRPr sz="4200">
                <a:solidFill>
                  <a:schemeClr val="tx1"/>
                </a:solidFill>
                <a:latin typeface="Bradley Hand ITC TT-Bold" charset="0"/>
                <a:ea typeface="ヒラギノ角ゴ ProN W6" charset="0"/>
                <a:cs typeface="ヒラギノ角ゴ ProN W6" charset="0"/>
                <a:sym typeface="Bradley Hand ITC TT-Bold" charset="0"/>
              </a:defRPr>
            </a:lvl2pPr>
            <a:lvl3pPr marL="1143000" indent="-228600">
              <a:defRPr sz="4200">
                <a:solidFill>
                  <a:schemeClr val="tx1"/>
                </a:solidFill>
                <a:latin typeface="Bradley Hand ITC TT-Bold" charset="0"/>
                <a:ea typeface="ヒラギノ角ゴ ProN W6" charset="0"/>
                <a:cs typeface="ヒラギノ角ゴ ProN W6" charset="0"/>
                <a:sym typeface="Bradley Hand ITC TT-Bold" charset="0"/>
              </a:defRPr>
            </a:lvl3pPr>
            <a:lvl4pPr marL="1600200" indent="-228600">
              <a:defRPr sz="4200">
                <a:solidFill>
                  <a:schemeClr val="tx1"/>
                </a:solidFill>
                <a:latin typeface="Bradley Hand ITC TT-Bold" charset="0"/>
                <a:ea typeface="ヒラギノ角ゴ ProN W6" charset="0"/>
                <a:cs typeface="ヒラギノ角ゴ ProN W6" charset="0"/>
                <a:sym typeface="Bradley Hand ITC TT-Bold" charset="0"/>
              </a:defRPr>
            </a:lvl4pPr>
            <a:lvl5pPr marL="2057400" indent="-228600">
              <a:defRPr sz="4200">
                <a:solidFill>
                  <a:schemeClr val="tx1"/>
                </a:solidFill>
                <a:latin typeface="Bradley Hand ITC TT-Bold" charset="0"/>
                <a:ea typeface="ヒラギノ角ゴ ProN W6" charset="0"/>
                <a:cs typeface="ヒラギノ角ゴ ProN W6" charset="0"/>
                <a:sym typeface="Bradley Hand ITC TT-Bold" charset="0"/>
              </a:defRPr>
            </a:lvl5pPr>
            <a:lvl6pPr marL="25146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6pPr>
            <a:lvl7pPr marL="29718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7pPr>
            <a:lvl8pPr marL="34290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8pPr>
            <a:lvl9pPr marL="38862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9pPr>
          </a:lstStyle>
          <a:p>
            <a:pPr algn="ctr" eaLnBrk="1" hangingPunct="1"/>
            <a:r>
              <a:rPr lang="en-US">
                <a:solidFill>
                  <a:srgbClr val="000000"/>
                </a:solidFill>
              </a:rPr>
              <a:t>Time stamp to watch: 0:30 through 1:33</a:t>
            </a:r>
          </a:p>
        </p:txBody>
      </p:sp>
      <p:sp>
        <p:nvSpPr>
          <p:cNvPr id="33796" name="TextBox 5"/>
          <p:cNvSpPr txBox="1">
            <a:spLocks noChangeArrowheads="1"/>
          </p:cNvSpPr>
          <p:nvPr/>
        </p:nvSpPr>
        <p:spPr bwMode="auto">
          <a:xfrm>
            <a:off x="1728788" y="2133600"/>
            <a:ext cx="88661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200">
                <a:solidFill>
                  <a:schemeClr val="tx1"/>
                </a:solidFill>
                <a:latin typeface="Bradley Hand ITC TT-Bold" charset="0"/>
                <a:ea typeface="ヒラギノ角ゴ ProN W6" charset="0"/>
                <a:cs typeface="ヒラギノ角ゴ ProN W6" charset="0"/>
                <a:sym typeface="Bradley Hand ITC TT-Bold" charset="0"/>
              </a:defRPr>
            </a:lvl1pPr>
            <a:lvl2pPr marL="742950" indent="-285750">
              <a:defRPr sz="4200">
                <a:solidFill>
                  <a:schemeClr val="tx1"/>
                </a:solidFill>
                <a:latin typeface="Bradley Hand ITC TT-Bold" charset="0"/>
                <a:ea typeface="ヒラギノ角ゴ ProN W6" charset="0"/>
                <a:cs typeface="ヒラギノ角ゴ ProN W6" charset="0"/>
                <a:sym typeface="Bradley Hand ITC TT-Bold" charset="0"/>
              </a:defRPr>
            </a:lvl2pPr>
            <a:lvl3pPr marL="1143000" indent="-228600">
              <a:defRPr sz="4200">
                <a:solidFill>
                  <a:schemeClr val="tx1"/>
                </a:solidFill>
                <a:latin typeface="Bradley Hand ITC TT-Bold" charset="0"/>
                <a:ea typeface="ヒラギノ角ゴ ProN W6" charset="0"/>
                <a:cs typeface="ヒラギノ角ゴ ProN W6" charset="0"/>
                <a:sym typeface="Bradley Hand ITC TT-Bold" charset="0"/>
              </a:defRPr>
            </a:lvl3pPr>
            <a:lvl4pPr marL="1600200" indent="-228600">
              <a:defRPr sz="4200">
                <a:solidFill>
                  <a:schemeClr val="tx1"/>
                </a:solidFill>
                <a:latin typeface="Bradley Hand ITC TT-Bold" charset="0"/>
                <a:ea typeface="ヒラギノ角ゴ ProN W6" charset="0"/>
                <a:cs typeface="ヒラギノ角ゴ ProN W6" charset="0"/>
                <a:sym typeface="Bradley Hand ITC TT-Bold" charset="0"/>
              </a:defRPr>
            </a:lvl4pPr>
            <a:lvl5pPr marL="2057400" indent="-228600">
              <a:defRPr sz="4200">
                <a:solidFill>
                  <a:schemeClr val="tx1"/>
                </a:solidFill>
                <a:latin typeface="Bradley Hand ITC TT-Bold" charset="0"/>
                <a:ea typeface="ヒラギノ角ゴ ProN W6" charset="0"/>
                <a:cs typeface="ヒラギノ角ゴ ProN W6" charset="0"/>
                <a:sym typeface="Bradley Hand ITC TT-Bold" charset="0"/>
              </a:defRPr>
            </a:lvl5pPr>
            <a:lvl6pPr marL="25146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6pPr>
            <a:lvl7pPr marL="29718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7pPr>
            <a:lvl8pPr marL="34290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8pPr>
            <a:lvl9pPr marL="38862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9pPr>
          </a:lstStyle>
          <a:p>
            <a:pPr algn="ctr" eaLnBrk="1" hangingPunct="1"/>
            <a:r>
              <a:rPr lang="en-US" sz="5400">
                <a:solidFill>
                  <a:srgbClr val="000000"/>
                </a:solidFill>
              </a:rPr>
              <a:t>Brad Karsh of JBT Solutions</a:t>
            </a: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3805238" y="2260600"/>
            <a:ext cx="5386387"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b="1">
                <a:solidFill>
                  <a:schemeClr val="tx1"/>
                </a:solidFill>
                <a:latin typeface="Avenir Next Regular" charset="0"/>
                <a:sym typeface="Avenir Next Regular" charset="0"/>
              </a:rPr>
              <a:t>Millennials respond.</a:t>
            </a:r>
          </a:p>
        </p:txBody>
      </p:sp>
      <p:sp>
        <p:nvSpPr>
          <p:cNvPr id="35843" name="Rectangle 2"/>
          <p:cNvSpPr>
            <a:spLocks/>
          </p:cNvSpPr>
          <p:nvPr/>
        </p:nvSpPr>
        <p:spPr bwMode="auto">
          <a:xfrm>
            <a:off x="1039813" y="4711700"/>
            <a:ext cx="1119822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u="sng">
                <a:solidFill>
                  <a:schemeClr val="tx1"/>
                </a:solidFill>
                <a:hlinkClick r:id="rId4"/>
              </a:rPr>
              <a:t>http://www.youtube.com/watch?v=tIiPxSBI3ow</a:t>
            </a:r>
            <a:endParaRPr lang="en-US" u="sng">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Get out your QR reader</a:t>
            </a:r>
            <a:endParaRPr lang="en-US" dirty="0"/>
          </a:p>
        </p:txBody>
      </p:sp>
      <p:pic>
        <p:nvPicPr>
          <p:cNvPr id="37891" name="Picture 3" descr="qrcode.206448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7800" y="3048000"/>
            <a:ext cx="4757738" cy="475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TextBox 4"/>
          <p:cNvSpPr txBox="1">
            <a:spLocks noChangeArrowheads="1"/>
          </p:cNvSpPr>
          <p:nvPr/>
        </p:nvSpPr>
        <p:spPr bwMode="auto">
          <a:xfrm>
            <a:off x="539750" y="8382000"/>
            <a:ext cx="1176972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200">
                <a:solidFill>
                  <a:schemeClr val="tx1"/>
                </a:solidFill>
                <a:latin typeface="Bradley Hand ITC TT-Bold" charset="0"/>
                <a:ea typeface="ヒラギノ角ゴ ProN W6" charset="0"/>
                <a:cs typeface="ヒラギノ角ゴ ProN W6" charset="0"/>
                <a:sym typeface="Bradley Hand ITC TT-Bold" charset="0"/>
              </a:defRPr>
            </a:lvl1pPr>
            <a:lvl2pPr marL="742950" indent="-285750">
              <a:defRPr sz="4200">
                <a:solidFill>
                  <a:schemeClr val="tx1"/>
                </a:solidFill>
                <a:latin typeface="Bradley Hand ITC TT-Bold" charset="0"/>
                <a:ea typeface="ヒラギノ角ゴ ProN W6" charset="0"/>
                <a:cs typeface="ヒラギノ角ゴ ProN W6" charset="0"/>
                <a:sym typeface="Bradley Hand ITC TT-Bold" charset="0"/>
              </a:defRPr>
            </a:lvl2pPr>
            <a:lvl3pPr marL="1143000" indent="-228600">
              <a:defRPr sz="4200">
                <a:solidFill>
                  <a:schemeClr val="tx1"/>
                </a:solidFill>
                <a:latin typeface="Bradley Hand ITC TT-Bold" charset="0"/>
                <a:ea typeface="ヒラギノ角ゴ ProN W6" charset="0"/>
                <a:cs typeface="ヒラギノ角ゴ ProN W6" charset="0"/>
                <a:sym typeface="Bradley Hand ITC TT-Bold" charset="0"/>
              </a:defRPr>
            </a:lvl3pPr>
            <a:lvl4pPr marL="1600200" indent="-228600">
              <a:defRPr sz="4200">
                <a:solidFill>
                  <a:schemeClr val="tx1"/>
                </a:solidFill>
                <a:latin typeface="Bradley Hand ITC TT-Bold" charset="0"/>
                <a:ea typeface="ヒラギノ角ゴ ProN W6" charset="0"/>
                <a:cs typeface="ヒラギノ角ゴ ProN W6" charset="0"/>
                <a:sym typeface="Bradley Hand ITC TT-Bold" charset="0"/>
              </a:defRPr>
            </a:lvl4pPr>
            <a:lvl5pPr marL="2057400" indent="-228600">
              <a:defRPr sz="4200">
                <a:solidFill>
                  <a:schemeClr val="tx1"/>
                </a:solidFill>
                <a:latin typeface="Bradley Hand ITC TT-Bold" charset="0"/>
                <a:ea typeface="ヒラギノ角ゴ ProN W6" charset="0"/>
                <a:cs typeface="ヒラギノ角ゴ ProN W6" charset="0"/>
                <a:sym typeface="Bradley Hand ITC TT-Bold" charset="0"/>
              </a:defRPr>
            </a:lvl5pPr>
            <a:lvl6pPr marL="25146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6pPr>
            <a:lvl7pPr marL="29718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7pPr>
            <a:lvl8pPr marL="34290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8pPr>
            <a:lvl9pPr marL="3886200" indent="-228600" eaLnBrk="0" hangingPunct="0">
              <a:defRPr sz="4200">
                <a:solidFill>
                  <a:schemeClr val="tx1"/>
                </a:solidFill>
                <a:latin typeface="Bradley Hand ITC TT-Bold" charset="0"/>
                <a:ea typeface="ヒラギノ角ゴ ProN W6" charset="0"/>
                <a:cs typeface="ヒラギノ角ゴ ProN W6" charset="0"/>
                <a:sym typeface="Bradley Hand ITC TT-Bold" charset="0"/>
              </a:defRPr>
            </a:lvl9pPr>
          </a:lstStyle>
          <a:p>
            <a:pPr algn="ctr" eaLnBrk="1" hangingPunct="1"/>
            <a:r>
              <a:rPr lang="en-US">
                <a:solidFill>
                  <a:srgbClr val="000000"/>
                </a:solidFill>
              </a:rPr>
              <a:t>Pew Research Center – How Millennial are you?</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244600" y="1485900"/>
            <a:ext cx="9169400" cy="1193800"/>
          </a:xfrm>
        </p:spPr>
        <p:txBody>
          <a:bodyPr/>
          <a:lstStyle/>
          <a:p>
            <a:pPr eaLnBrk="1" hangingPunct="1">
              <a:defRPr/>
            </a:pPr>
            <a:r>
              <a:rPr lang="en-US" sz="3600"/>
              <a:t>Seven Core Traits of Millennials</a:t>
            </a:r>
          </a:p>
        </p:txBody>
      </p:sp>
      <p:sp>
        <p:nvSpPr>
          <p:cNvPr id="24579" name="Rectangle 2"/>
          <p:cNvSpPr>
            <a:spLocks noGrp="1" noChangeArrowheads="1"/>
          </p:cNvSpPr>
          <p:nvPr>
            <p:ph type="body" idx="1"/>
          </p:nvPr>
        </p:nvSpPr>
        <p:spPr/>
        <p:txBody>
          <a:bodyPr/>
          <a:lstStyle/>
          <a:p>
            <a:pPr marL="781050" eaLnBrk="1" hangingPunct="1">
              <a:buFontTx/>
              <a:buBlip>
                <a:blip r:embed="rId3"/>
              </a:buBlip>
              <a:defRPr/>
            </a:pPr>
            <a:r>
              <a:rPr lang="en-US" sz="2700" b="1">
                <a:latin typeface="Avenir Next Regular" charset="0"/>
                <a:cs typeface="Avenir Next Regular" charset="0"/>
                <a:sym typeface="Avenir Next Regular" charset="0"/>
              </a:rPr>
              <a:t>special</a:t>
            </a:r>
            <a:endParaRPr lang="en-US" sz="2700" b="1">
              <a:latin typeface="Avenir Next Regular" charset="0"/>
              <a:sym typeface="Avenir Next Regular" charset="0"/>
            </a:endParaRPr>
          </a:p>
          <a:p>
            <a:pPr marL="781050" eaLnBrk="1" hangingPunct="1">
              <a:spcBef>
                <a:spcPts val="2888"/>
              </a:spcBef>
              <a:buFontTx/>
              <a:buBlip>
                <a:blip r:embed="rId3"/>
              </a:buBlip>
              <a:defRPr/>
            </a:pPr>
            <a:r>
              <a:rPr lang="en-US" sz="2700" b="1">
                <a:latin typeface="Avenir Next Regular" charset="0"/>
                <a:cs typeface="Avenir Next Regular" charset="0"/>
                <a:sym typeface="Avenir Next Regular" charset="0"/>
              </a:rPr>
              <a:t>sheltered</a:t>
            </a:r>
            <a:endParaRPr lang="en-US" sz="2700" b="1">
              <a:latin typeface="Avenir Next Regular" charset="0"/>
              <a:sym typeface="Avenir Next Regular" charset="0"/>
            </a:endParaRPr>
          </a:p>
          <a:p>
            <a:pPr marL="781050" eaLnBrk="1" hangingPunct="1">
              <a:spcBef>
                <a:spcPts val="2888"/>
              </a:spcBef>
              <a:buFontTx/>
              <a:buBlip>
                <a:blip r:embed="rId3"/>
              </a:buBlip>
              <a:defRPr/>
            </a:pPr>
            <a:r>
              <a:rPr lang="en-US" sz="2700" b="1">
                <a:latin typeface="Avenir Next Regular" charset="0"/>
                <a:cs typeface="Avenir Next Regular" charset="0"/>
                <a:sym typeface="Avenir Next Regular" charset="0"/>
              </a:rPr>
              <a:t>confident</a:t>
            </a:r>
            <a:endParaRPr lang="en-US" sz="2700" b="1">
              <a:latin typeface="Avenir Next Regular" charset="0"/>
              <a:sym typeface="Avenir Next Regular" charset="0"/>
            </a:endParaRPr>
          </a:p>
          <a:p>
            <a:pPr marL="781050" eaLnBrk="1" hangingPunct="1">
              <a:spcBef>
                <a:spcPts val="2888"/>
              </a:spcBef>
              <a:buFontTx/>
              <a:buBlip>
                <a:blip r:embed="rId3"/>
              </a:buBlip>
              <a:defRPr/>
            </a:pPr>
            <a:r>
              <a:rPr lang="en-US" sz="2700" b="1">
                <a:latin typeface="Avenir Next Regular" charset="0"/>
                <a:cs typeface="Avenir Next Regular" charset="0"/>
                <a:sym typeface="Avenir Next Regular" charset="0"/>
              </a:rPr>
              <a:t>team-oriented</a:t>
            </a:r>
            <a:endParaRPr lang="en-US" sz="2700" b="1">
              <a:latin typeface="Avenir Next Regular" charset="0"/>
              <a:sym typeface="Avenir Next Regular" charset="0"/>
            </a:endParaRPr>
          </a:p>
          <a:p>
            <a:pPr marL="781050" eaLnBrk="1" hangingPunct="1">
              <a:spcBef>
                <a:spcPts val="2888"/>
              </a:spcBef>
              <a:buFontTx/>
              <a:buBlip>
                <a:blip r:embed="rId3"/>
              </a:buBlip>
              <a:defRPr/>
            </a:pPr>
            <a:r>
              <a:rPr lang="en-US" sz="2700" b="1">
                <a:latin typeface="Avenir Next Regular" charset="0"/>
                <a:cs typeface="Avenir Next Regular" charset="0"/>
                <a:sym typeface="Avenir Next Regular" charset="0"/>
              </a:rPr>
              <a:t>conventional</a:t>
            </a:r>
            <a:endParaRPr lang="en-US" sz="2700" b="1">
              <a:latin typeface="Avenir Next Regular" charset="0"/>
              <a:sym typeface="Avenir Next Regular" charset="0"/>
            </a:endParaRPr>
          </a:p>
          <a:p>
            <a:pPr marL="781050" eaLnBrk="1" hangingPunct="1">
              <a:spcBef>
                <a:spcPts val="2888"/>
              </a:spcBef>
              <a:buFontTx/>
              <a:buBlip>
                <a:blip r:embed="rId3"/>
              </a:buBlip>
              <a:defRPr/>
            </a:pPr>
            <a:r>
              <a:rPr lang="en-US" sz="2700" b="1">
                <a:latin typeface="Avenir Next Regular" charset="0"/>
                <a:cs typeface="Avenir Next Regular" charset="0"/>
                <a:sym typeface="Avenir Next Regular" charset="0"/>
              </a:rPr>
              <a:t>pressured</a:t>
            </a:r>
            <a:endParaRPr lang="en-US" sz="2700" b="1">
              <a:latin typeface="Avenir Next Regular" charset="0"/>
              <a:sym typeface="Avenir Next Regular" charset="0"/>
            </a:endParaRPr>
          </a:p>
          <a:p>
            <a:pPr marL="781050" eaLnBrk="1" hangingPunct="1">
              <a:spcBef>
                <a:spcPts val="2888"/>
              </a:spcBef>
              <a:buFontTx/>
              <a:buBlip>
                <a:blip r:embed="rId3"/>
              </a:buBlip>
              <a:defRPr/>
            </a:pPr>
            <a:r>
              <a:rPr lang="en-US" sz="2700" b="1">
                <a:latin typeface="Avenir Next Regular" charset="0"/>
                <a:cs typeface="Avenir Next Regular" charset="0"/>
                <a:sym typeface="Avenir Next Regular" charset="0"/>
              </a:rPr>
              <a:t>achieving</a:t>
            </a:r>
            <a:endParaRPr lang="en-US" sz="2700" b="1">
              <a:latin typeface="Avenir Next Regular" charset="0"/>
              <a:sym typeface="Avenir Next Regular" charset="0"/>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1600200" y="5092700"/>
            <a:ext cx="9271000" cy="1714500"/>
          </a:xfrm>
        </p:spPr>
        <p:txBody>
          <a:bodyPr/>
          <a:lstStyle/>
          <a:p>
            <a:pPr eaLnBrk="1" hangingPunct="1">
              <a:defRPr/>
            </a:pPr>
            <a:r>
              <a:rPr lang="en-US"/>
              <a:t>Special.</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1625600" y="5092700"/>
            <a:ext cx="5638800" cy="1714500"/>
          </a:xfrm>
        </p:spPr>
        <p:txBody>
          <a:bodyPr/>
          <a:lstStyle/>
          <a:p>
            <a:pPr eaLnBrk="1" hangingPunct="1">
              <a:defRPr/>
            </a:pPr>
            <a:r>
              <a:rPr lang="en-US"/>
              <a:t>Sheltered.</a:t>
            </a: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1447800" y="5092700"/>
            <a:ext cx="9271000" cy="1714500"/>
          </a:xfrm>
        </p:spPr>
        <p:txBody>
          <a:bodyPr/>
          <a:lstStyle/>
          <a:p>
            <a:pPr eaLnBrk="1" hangingPunct="1">
              <a:defRPr/>
            </a:pPr>
            <a:r>
              <a:rPr lang="en-US"/>
              <a:t>Confident.</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1447800" y="5092700"/>
            <a:ext cx="9271000" cy="1714500"/>
          </a:xfrm>
        </p:spPr>
        <p:txBody>
          <a:bodyPr/>
          <a:lstStyle/>
          <a:p>
            <a:pPr eaLnBrk="1" hangingPunct="1">
              <a:defRPr/>
            </a:pPr>
            <a:r>
              <a:rPr lang="en-US"/>
              <a:t>Team-Oriented.</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49400" y="5092700"/>
            <a:ext cx="9271000" cy="1714500"/>
          </a:xfrm>
        </p:spPr>
        <p:txBody>
          <a:bodyPr/>
          <a:lstStyle/>
          <a:p>
            <a:pPr eaLnBrk="1" hangingPunct="1">
              <a:defRPr/>
            </a:pPr>
            <a:r>
              <a:rPr lang="en-US"/>
              <a:t>Conventional.</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397000" y="5092700"/>
            <a:ext cx="9271000" cy="1714500"/>
          </a:xfrm>
        </p:spPr>
        <p:txBody>
          <a:bodyPr/>
          <a:lstStyle/>
          <a:p>
            <a:pPr eaLnBrk="1" hangingPunct="1">
              <a:defRPr/>
            </a:pPr>
            <a:r>
              <a:rPr lang="en-US"/>
              <a:t>Pressured.</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88" y="2171700"/>
            <a:ext cx="10968037" cy="595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032000"/>
            <a:ext cx="4826000"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4127500"/>
            <a:ext cx="6985000" cy="317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3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3500" y="6680200"/>
            <a:ext cx="5842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0" fill="hold"/>
                                        <p:tgtEl>
                                          <p:spTgt spid="14338"/>
                                        </p:tgtEl>
                                        <p:attrNameLst>
                                          <p:attrName>ppt_x</p:attrName>
                                        </p:attrNameLst>
                                      </p:cBhvr>
                                      <p:tavLst>
                                        <p:tav tm="0">
                                          <p:val>
                                            <p:strVal val="0-#ppt_w/2"/>
                                          </p:val>
                                        </p:tav>
                                        <p:tav tm="100000">
                                          <p:val>
                                            <p:strVal val="#ppt_x"/>
                                          </p:val>
                                        </p:tav>
                                      </p:tavLst>
                                    </p:anim>
                                    <p:anim calcmode="lin" valueType="num">
                                      <p:cBhvr additive="base">
                                        <p:cTn id="8" dur="50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0" fill="hold"/>
                                        <p:tgtEl>
                                          <p:spTgt spid="14339"/>
                                        </p:tgtEl>
                                        <p:attrNameLst>
                                          <p:attrName>ppt_x</p:attrName>
                                        </p:attrNameLst>
                                      </p:cBhvr>
                                      <p:tavLst>
                                        <p:tav tm="0">
                                          <p:val>
                                            <p:strVal val="0-#ppt_w/2"/>
                                          </p:val>
                                        </p:tav>
                                        <p:tav tm="100000">
                                          <p:val>
                                            <p:strVal val="#ppt_x"/>
                                          </p:val>
                                        </p:tav>
                                      </p:tavLst>
                                    </p:anim>
                                    <p:anim calcmode="lin" valueType="num">
                                      <p:cBhvr additive="base">
                                        <p:cTn id="14" dur="50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0" fill="hold"/>
                                        <p:tgtEl>
                                          <p:spTgt spid="14340"/>
                                        </p:tgtEl>
                                        <p:attrNameLst>
                                          <p:attrName>ppt_x</p:attrName>
                                        </p:attrNameLst>
                                      </p:cBhvr>
                                      <p:tavLst>
                                        <p:tav tm="0">
                                          <p:val>
                                            <p:strVal val="0-#ppt_w/2"/>
                                          </p:val>
                                        </p:tav>
                                        <p:tav tm="100000">
                                          <p:val>
                                            <p:strVal val="#ppt_x"/>
                                          </p:val>
                                        </p:tav>
                                      </p:tavLst>
                                    </p:anim>
                                    <p:anim calcmode="lin" valueType="num">
                                      <p:cBhvr additive="base">
                                        <p:cTn id="20" dur="50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1435100" y="5092700"/>
            <a:ext cx="9271000" cy="1714500"/>
          </a:xfrm>
        </p:spPr>
        <p:txBody>
          <a:bodyPr/>
          <a:lstStyle/>
          <a:p>
            <a:pPr eaLnBrk="1" hangingPunct="1">
              <a:defRPr/>
            </a:pPr>
            <a:r>
              <a:rPr lang="en-US"/>
              <a:t>Achieving.</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body" idx="1"/>
          </p:nvPr>
        </p:nvSpPr>
        <p:spPr>
          <a:xfrm>
            <a:off x="889000" y="1968500"/>
            <a:ext cx="11544300" cy="5816600"/>
          </a:xfrm>
        </p:spPr>
        <p:txBody>
          <a:bodyPr/>
          <a:lstStyle/>
          <a:p>
            <a:pPr marL="863600" eaLnBrk="1" hangingPunct="1">
              <a:buFontTx/>
              <a:buBlip>
                <a:blip r:embed="rId3"/>
              </a:buBlip>
              <a:defRPr/>
            </a:pPr>
            <a:r>
              <a:rPr lang="en-US" sz="4800">
                <a:latin typeface="Arial" charset="0"/>
                <a:cs typeface="Arial" charset="0"/>
                <a:sym typeface="Arial" charset="0"/>
              </a:rPr>
              <a:t>Generation X-ers scored higher on the motive of Power, whereas Millennials scored higher on the motives of Achievement and Affiliation</a:t>
            </a:r>
            <a:endParaRPr lang="en-US" sz="4800">
              <a:latin typeface="Arial" charset="0"/>
              <a:ea typeface="ヒラギノ角ゴ ProN W3" charset="0"/>
              <a:cs typeface="ヒラギノ角ゴ ProN W3" charset="0"/>
              <a:sym typeface="Arial" charset="0"/>
            </a:endParaRPr>
          </a:p>
        </p:txBody>
      </p:sp>
      <p:sp>
        <p:nvSpPr>
          <p:cNvPr id="54275" name="Rectangle 2"/>
          <p:cNvSpPr>
            <a:spLocks/>
          </p:cNvSpPr>
          <p:nvPr/>
        </p:nvSpPr>
        <p:spPr bwMode="auto">
          <a:xfrm>
            <a:off x="7277100" y="8597900"/>
            <a:ext cx="500380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eaLnBrk="1" hangingPunct="1">
              <a:spcBef>
                <a:spcPts val="2000"/>
              </a:spcBef>
            </a:pPr>
            <a:r>
              <a:rPr lang="en-US" sz="2400">
                <a:solidFill>
                  <a:schemeClr val="tx1"/>
                </a:solidFill>
                <a:latin typeface="Candara Bold" charset="0"/>
                <a:sym typeface="Candara Bold" charset="0"/>
              </a:rPr>
              <a:t>(Borges, Manuel, Elam &amp; Jones, 2010)</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defRPr/>
            </a:pPr>
            <a:r>
              <a:rPr lang="en-US"/>
              <a:t>Strategies</a:t>
            </a:r>
          </a:p>
        </p:txBody>
      </p:sp>
      <p:sp>
        <p:nvSpPr>
          <p:cNvPr id="33795" name="Rectangle 2"/>
          <p:cNvSpPr>
            <a:spLocks noGrp="1" noChangeArrowheads="1"/>
          </p:cNvSpPr>
          <p:nvPr>
            <p:ph type="body" idx="1"/>
          </p:nvPr>
        </p:nvSpPr>
        <p:spPr>
          <a:xfrm>
            <a:off x="1270000" y="3124200"/>
            <a:ext cx="10477500" cy="5816600"/>
          </a:xfrm>
        </p:spPr>
        <p:txBody>
          <a:bodyPr/>
          <a:lstStyle/>
          <a:p>
            <a:pPr marL="863600" eaLnBrk="1" hangingPunct="1">
              <a:buFontTx/>
              <a:buBlip>
                <a:blip r:embed="rId3"/>
              </a:buBlip>
              <a:defRPr/>
            </a:pPr>
            <a:r>
              <a:rPr lang="en-US" dirty="0" smtClean="0"/>
              <a:t>understanding </a:t>
            </a:r>
            <a:r>
              <a:rPr lang="en-US" dirty="0"/>
              <a:t>the behaviors</a:t>
            </a:r>
          </a:p>
          <a:p>
            <a:pPr marL="863600" eaLnBrk="1" hangingPunct="1">
              <a:buFontTx/>
              <a:buBlip>
                <a:blip r:embed="rId3"/>
              </a:buBlip>
              <a:defRPr/>
            </a:pPr>
            <a:r>
              <a:rPr lang="en-US" dirty="0"/>
              <a:t>ensure communication is clear and explicit</a:t>
            </a:r>
          </a:p>
          <a:p>
            <a:pPr marL="863600" eaLnBrk="1" hangingPunct="1">
              <a:buFontTx/>
              <a:buBlip>
                <a:blip r:embed="rId3"/>
              </a:buBlip>
              <a:defRPr/>
            </a:pPr>
            <a:r>
              <a:rPr lang="en-US" dirty="0"/>
              <a:t>adhere to established rules and </a:t>
            </a:r>
            <a:r>
              <a:rPr lang="en-US" dirty="0" err="1"/>
              <a:t>regs</a:t>
            </a:r>
            <a:endParaRPr lang="en-US" dirty="0"/>
          </a:p>
          <a:p>
            <a:pPr marL="863600" eaLnBrk="1" hangingPunct="1">
              <a:buFontTx/>
              <a:buBlip>
                <a:blip r:embed="rId3"/>
              </a:buBlip>
              <a:defRPr/>
            </a:pPr>
            <a:r>
              <a:rPr lang="en-US" dirty="0"/>
              <a:t>involve in process when possible and appropriate</a:t>
            </a:r>
          </a:p>
          <a:p>
            <a:pPr marL="863600" eaLnBrk="1" hangingPunct="1">
              <a:buFontTx/>
              <a:buBlip>
                <a:blip r:embed="rId3"/>
              </a:buBlip>
              <a:defRPr/>
            </a:pPr>
            <a:r>
              <a:rPr lang="en-US" dirty="0"/>
              <a:t>group/team work when appropriate</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a:t>Breakouts</a:t>
            </a:r>
          </a:p>
        </p:txBody>
      </p:sp>
      <p:sp>
        <p:nvSpPr>
          <p:cNvPr id="34819" name="Content Placeholder 2"/>
          <p:cNvSpPr>
            <a:spLocks noGrp="1"/>
          </p:cNvSpPr>
          <p:nvPr>
            <p:ph idx="1"/>
          </p:nvPr>
        </p:nvSpPr>
        <p:spPr/>
        <p:txBody>
          <a:bodyPr/>
          <a:lstStyle/>
          <a:p>
            <a:pPr>
              <a:defRPr/>
            </a:pPr>
            <a:r>
              <a:rPr lang="en-US" dirty="0"/>
              <a:t>Each </a:t>
            </a:r>
            <a:r>
              <a:rPr lang="en-US" dirty="0" smtClean="0"/>
              <a:t>cluster </a:t>
            </a:r>
            <a:r>
              <a:rPr lang="en-US" dirty="0"/>
              <a:t>has one of the seven core traits</a:t>
            </a:r>
          </a:p>
          <a:p>
            <a:pPr>
              <a:defRPr/>
            </a:pPr>
            <a:r>
              <a:rPr lang="en-US" dirty="0"/>
              <a:t>Discuss how this manifests in the classroom</a:t>
            </a:r>
          </a:p>
          <a:p>
            <a:pPr>
              <a:defRPr/>
            </a:pPr>
            <a:r>
              <a:rPr lang="en-US" dirty="0"/>
              <a:t>Formulate strategies on how to successfully interact with this trait </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en-US"/>
              <a:t>Resources</a:t>
            </a:r>
          </a:p>
        </p:txBody>
      </p:sp>
      <p:sp>
        <p:nvSpPr>
          <p:cNvPr id="35843" name="Content Placeholder 2"/>
          <p:cNvSpPr>
            <a:spLocks noGrp="1"/>
          </p:cNvSpPr>
          <p:nvPr>
            <p:ph idx="1"/>
          </p:nvPr>
        </p:nvSpPr>
        <p:spPr/>
        <p:txBody>
          <a:bodyPr/>
          <a:lstStyle/>
          <a:p>
            <a:pPr eaLnBrk="1" hangingPunct="1"/>
            <a:r>
              <a:rPr lang="en-US" sz="2400">
                <a:latin typeface="Bradley Hand ITC TT-Bold" charset="0"/>
                <a:ea typeface="ヒラギノ角ゴ ProN W6" charset="0"/>
                <a:cs typeface="ヒラギノ角ゴ ProN W6" charset="0"/>
              </a:rPr>
              <a:t>Howe, N., &amp; Strauss, W. (2009). </a:t>
            </a:r>
            <a:r>
              <a:rPr lang="en-US" sz="2400" i="1">
                <a:latin typeface="Bradley Hand ITC TT-Bold" charset="0"/>
                <a:ea typeface="ヒラギノ角ゴ ProN W6" charset="0"/>
                <a:cs typeface="ヒラギノ角ゴ ProN W6" charset="0"/>
              </a:rPr>
              <a:t>Millennials rising: The next great generation</a:t>
            </a:r>
            <a:r>
              <a:rPr lang="en-US" sz="2400">
                <a:latin typeface="Bradley Hand ITC TT-Bold" charset="0"/>
                <a:ea typeface="ヒラギノ角ゴ ProN W6" charset="0"/>
                <a:cs typeface="ヒラギノ角ゴ ProN W6" charset="0"/>
              </a:rPr>
              <a:t>. Random House Digital, Inc..</a:t>
            </a:r>
          </a:p>
          <a:p>
            <a:pPr eaLnBrk="1" hangingPunct="1"/>
            <a:r>
              <a:rPr lang="en-US" sz="2400">
                <a:latin typeface="Bradley Hand ITC TT-Bold" charset="0"/>
                <a:ea typeface="ヒラギノ角ゴ ProN W6" charset="0"/>
                <a:cs typeface="ヒラギノ角ゴ ProN W6" charset="0"/>
              </a:rPr>
              <a:t>McGlynn, A. P. (2005). Teaching Millennials, Our Newest Cultural Cohort.</a:t>
            </a:r>
            <a:r>
              <a:rPr lang="en-US" sz="2400" i="1">
                <a:latin typeface="Bradley Hand ITC TT-Bold" charset="0"/>
                <a:ea typeface="ヒラギノ角ゴ ProN W6" charset="0"/>
                <a:cs typeface="ヒラギノ角ゴ ProN W6" charset="0"/>
              </a:rPr>
              <a:t>Education Digest: Essential Readings Condensed for Quick Review</a:t>
            </a:r>
            <a:r>
              <a:rPr lang="en-US" sz="2400">
                <a:latin typeface="Bradley Hand ITC TT-Bold" charset="0"/>
                <a:ea typeface="ヒラギノ角ゴ ProN W6" charset="0"/>
                <a:cs typeface="ヒラギノ角ゴ ProN W6" charset="0"/>
              </a:rPr>
              <a:t>, </a:t>
            </a:r>
            <a:r>
              <a:rPr lang="en-US" sz="2400" i="1">
                <a:latin typeface="Bradley Hand ITC TT-Bold" charset="0"/>
                <a:ea typeface="ヒラギノ角ゴ ProN W6" charset="0"/>
                <a:cs typeface="ヒラギノ角ゴ ProN W6" charset="0"/>
              </a:rPr>
              <a:t>71</a:t>
            </a:r>
            <a:r>
              <a:rPr lang="en-US" sz="2400">
                <a:latin typeface="Bradley Hand ITC TT-Bold" charset="0"/>
                <a:ea typeface="ヒラギノ角ゴ ProN W6" charset="0"/>
                <a:cs typeface="ヒラギノ角ゴ ProN W6" charset="0"/>
              </a:rPr>
              <a:t>(4), 12-16.</a:t>
            </a:r>
          </a:p>
          <a:p>
            <a:pPr eaLnBrk="1" hangingPunct="1"/>
            <a:r>
              <a:rPr lang="en-US" sz="2400">
                <a:latin typeface="Bradley Hand ITC TT-Bold" charset="0"/>
                <a:ea typeface="ヒラギノ角ゴ ProN W6" charset="0"/>
                <a:cs typeface="ヒラギノ角ゴ ProN W6" charset="0"/>
                <a:hlinkClick r:id="rId3"/>
              </a:rPr>
              <a:t>http://www.pewresearch.org/quiz/how-millennial-are-you/</a:t>
            </a:r>
            <a:endParaRPr lang="en-US" sz="2400">
              <a:latin typeface="Bradley Hand ITC TT-Bold" charset="0"/>
              <a:ea typeface="ヒラギノ角ゴ ProN W6" charset="0"/>
              <a:cs typeface="ヒラギノ角ゴ ProN W6" charset="0"/>
            </a:endParaRPr>
          </a:p>
          <a:p>
            <a:pPr eaLnBrk="1" hangingPunct="1"/>
            <a:r>
              <a:rPr lang="en-US" sz="2400">
                <a:latin typeface="Bradley Hand ITC TT-Bold" charset="0"/>
                <a:ea typeface="ヒラギノ角ゴ ProN W6" charset="0"/>
                <a:cs typeface="ヒラギノ角ゴ ProN W6" charset="0"/>
                <a:hlinkClick r:id="rId4"/>
              </a:rPr>
              <a:t>http://www.thedailybeast.com/newsweek/2012/07/15/are-millennials-the-screwed-generation.html</a:t>
            </a:r>
            <a:endParaRPr lang="en-US" sz="2400">
              <a:latin typeface="Bradley Hand ITC TT-Bold" charset="0"/>
              <a:ea typeface="ヒラギノ角ゴ ProN W6" charset="0"/>
              <a:cs typeface="ヒラギノ角ゴ ProN W6" charset="0"/>
            </a:endParaRPr>
          </a:p>
          <a:p>
            <a:pPr eaLnBrk="1" hangingPunct="1"/>
            <a:r>
              <a:rPr lang="en-US" sz="2400">
                <a:latin typeface="Bradley Hand ITC TT-Bold" charset="0"/>
                <a:ea typeface="ヒラギノ角ゴ ProN W6" charset="0"/>
                <a:cs typeface="ヒラギノ角ゴ ProN W6" charset="0"/>
                <a:hlinkClick r:id="rId5"/>
              </a:rPr>
              <a:t>http://campusapps2.fullerton.edu/career/pdf/Gen_Y.pdf</a:t>
            </a:r>
            <a:endParaRPr lang="en-US" sz="2400">
              <a:latin typeface="Bradley Hand ITC TT-Bold" charset="0"/>
              <a:ea typeface="ヒラギノ角ゴ ProN W6" charset="0"/>
              <a:cs typeface="ヒラギノ角ゴ ProN W6" charset="0"/>
            </a:endParaRPr>
          </a:p>
          <a:p>
            <a:pPr eaLnBrk="1" hangingPunct="1"/>
            <a:r>
              <a:rPr lang="en-US" sz="2400">
                <a:latin typeface="Bradley Hand ITC TT-Bold" charset="0"/>
                <a:ea typeface="ヒラギノ角ゴ ProN W6" charset="0"/>
                <a:cs typeface="ヒラギノ角ゴ ProN W6" charset="0"/>
              </a:rPr>
              <a:t>Thielfoldt, D., &amp; Scheef, D. (2004). Generation X and the Millennials: What you need to know about mentoring the new generations. </a:t>
            </a:r>
            <a:r>
              <a:rPr lang="en-US" sz="2400" i="1">
                <a:latin typeface="Bradley Hand ITC TT-Bold" charset="0"/>
                <a:ea typeface="ヒラギノ角ゴ ProN W6" charset="0"/>
                <a:cs typeface="ヒラギノ角ゴ ProN W6" charset="0"/>
              </a:rPr>
              <a:t>Law practice TODAY</a:t>
            </a:r>
            <a:r>
              <a:rPr lang="en-US" sz="2400">
                <a:latin typeface="Bradley Hand ITC TT-Bold" charset="0"/>
                <a:ea typeface="ヒラギノ角ゴ ProN W6" charset="0"/>
                <a:cs typeface="ヒラギノ角ゴ ProN W6" charset="0"/>
              </a:rPr>
              <a:t>, 1-4.</a:t>
            </a: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1562100" y="1397000"/>
            <a:ext cx="9271000" cy="1003300"/>
          </a:xfrm>
        </p:spPr>
        <p:txBody>
          <a:bodyPr/>
          <a:lstStyle/>
          <a:p>
            <a:pPr eaLnBrk="1" hangingPunct="1">
              <a:defRPr/>
            </a:pPr>
            <a:r>
              <a:rPr lang="en-US"/>
              <a:t>References</a:t>
            </a:r>
          </a:p>
        </p:txBody>
      </p:sp>
      <p:sp>
        <p:nvSpPr>
          <p:cNvPr id="58371" name="Rectangle 2"/>
          <p:cNvSpPr>
            <a:spLocks/>
          </p:cNvSpPr>
          <p:nvPr/>
        </p:nvSpPr>
        <p:spPr bwMode="auto">
          <a:xfrm>
            <a:off x="1587500" y="3498850"/>
            <a:ext cx="10198100"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57200" bIns="0" anchor="ctr"/>
          <a:lstStyle/>
          <a:p>
            <a:pPr eaLnBrk="1" hangingPunct="1"/>
            <a:r>
              <a:rPr lang="en-US" sz="2400">
                <a:solidFill>
                  <a:schemeClr val="tx1"/>
                </a:solidFill>
                <a:latin typeface="Cambria" charset="0"/>
                <a:sym typeface="Cambria" charset="0"/>
              </a:rPr>
              <a:t>Howe, N., &amp; Strauss, W.  (2007). </a:t>
            </a:r>
            <a:r>
              <a:rPr lang="en-US" sz="2400">
                <a:solidFill>
                  <a:schemeClr val="tx1"/>
                </a:solidFill>
                <a:latin typeface="Cambria Italic" charset="0"/>
                <a:sym typeface="Cambria Italic" charset="0"/>
              </a:rPr>
              <a:t>Millennials go to college.</a:t>
            </a:r>
            <a:r>
              <a:rPr lang="en-US" sz="2400">
                <a:solidFill>
                  <a:schemeClr val="tx1"/>
                </a:solidFill>
                <a:latin typeface="Cambria" charset="0"/>
                <a:sym typeface="Cambria" charset="0"/>
              </a:rPr>
              <a:t> Lifecourse Associates. </a:t>
            </a:r>
          </a:p>
          <a:p>
            <a:pPr eaLnBrk="1" hangingPunct="1"/>
            <a:endParaRPr lang="en-US" sz="2400">
              <a:solidFill>
                <a:schemeClr val="tx1"/>
              </a:solidFill>
              <a:latin typeface="Cambria" charset="0"/>
              <a:sym typeface="Cambria" charset="0"/>
            </a:endParaRPr>
          </a:p>
          <a:p>
            <a:pPr eaLnBrk="1" hangingPunct="1"/>
            <a:r>
              <a:rPr lang="en-US" sz="2400">
                <a:solidFill>
                  <a:schemeClr val="tx1"/>
                </a:solidFill>
                <a:latin typeface="Cambria" charset="0"/>
                <a:sym typeface="Cambria" charset="0"/>
              </a:rPr>
              <a:t>Madell, R. (n.d.). Dealing with generational differences in the work place.</a:t>
            </a:r>
            <a:endParaRPr lang="en-US" sz="2400">
              <a:solidFill>
                <a:schemeClr val="tx1"/>
              </a:solidFill>
              <a:latin typeface="Times New Roman" charset="0"/>
              <a:cs typeface="Times New Roman" charset="0"/>
              <a:sym typeface="Times New Roman" charset="0"/>
            </a:endParaRPr>
          </a:p>
          <a:p>
            <a:pPr eaLnBrk="1" hangingPunct="1"/>
            <a:endParaRPr lang="en-US" sz="2400">
              <a:solidFill>
                <a:schemeClr val="tx1"/>
              </a:solidFill>
              <a:latin typeface="Times New Roman" charset="0"/>
              <a:cs typeface="Times New Roman" charset="0"/>
              <a:sym typeface="Times New Roman" charset="0"/>
            </a:endParaRPr>
          </a:p>
          <a:p>
            <a:pPr eaLnBrk="1" hangingPunct="1"/>
            <a:endParaRPr lang="en-US" sz="2400">
              <a:solidFill>
                <a:schemeClr val="tx1"/>
              </a:solidFill>
              <a:latin typeface="Times New Roman" charset="0"/>
              <a:cs typeface="Times New Roman" charset="0"/>
              <a:sym typeface="Times New Roman" charset="0"/>
            </a:endParaRPr>
          </a:p>
          <a:p>
            <a:pPr eaLnBrk="1" hangingPunct="1"/>
            <a:r>
              <a:rPr lang="en-US" sz="2400">
                <a:solidFill>
                  <a:schemeClr val="tx1"/>
                </a:solidFill>
                <a:latin typeface="Cambria" charset="0"/>
                <a:sym typeface="Cambria" charset="0"/>
              </a:rPr>
              <a:t>Trower, C. A. (2009). Traditionalists, boomers, Xers, and Millennials: Giving and getting the mentoring you want. Providence, RI.</a:t>
            </a:r>
          </a:p>
          <a:p>
            <a:pPr algn="ctr" eaLnBrk="1" hangingPunct="1"/>
            <a:endParaRPr lang="en-US" sz="240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1701800"/>
            <a:ext cx="7251700" cy="725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2291" name="Rectangle 2"/>
          <p:cNvSpPr>
            <a:spLocks/>
          </p:cNvSpPr>
          <p:nvPr/>
        </p:nvSpPr>
        <p:spPr bwMode="auto">
          <a:xfrm>
            <a:off x="7986713" y="4191000"/>
            <a:ext cx="4081462" cy="227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eaLnBrk="1" hangingPunct="1"/>
            <a:r>
              <a:rPr lang="en-US" b="1">
                <a:solidFill>
                  <a:schemeClr val="tx1"/>
                </a:solidFill>
                <a:latin typeface="Avenir Next Regular" charset="0"/>
                <a:sym typeface="Avenir Next Regular" charset="0"/>
              </a:rPr>
              <a:t>Neil Howe &amp;</a:t>
            </a:r>
          </a:p>
          <a:p>
            <a:pPr eaLnBrk="1" hangingPunct="1"/>
            <a:r>
              <a:rPr lang="en-US" b="1">
                <a:solidFill>
                  <a:schemeClr val="tx1"/>
                </a:solidFill>
                <a:latin typeface="Avenir Next Regular" charset="0"/>
                <a:sym typeface="Avenir Next Regular" charset="0"/>
              </a:rPr>
              <a:t>William Strauss</a:t>
            </a:r>
          </a:p>
          <a:p>
            <a:pPr eaLnBrk="1" hangingPunct="1"/>
            <a:r>
              <a:rPr lang="en-US" b="1">
                <a:solidFill>
                  <a:schemeClr val="tx1"/>
                </a:solidFill>
                <a:latin typeface="Avenir Next Regular" charset="0"/>
                <a:sym typeface="Avenir Next Regular" charset="0"/>
              </a:rPr>
              <a:t>(2007)</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3246438"/>
            <a:ext cx="12115800" cy="589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4339" name="Rectangle 2"/>
          <p:cNvSpPr>
            <a:spLocks/>
          </p:cNvSpPr>
          <p:nvPr/>
        </p:nvSpPr>
        <p:spPr bwMode="auto">
          <a:xfrm>
            <a:off x="1292225" y="1555750"/>
            <a:ext cx="10947400"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eaLnBrk="1" hangingPunct="1"/>
            <a:r>
              <a:rPr lang="en-US" sz="3800" b="1">
                <a:solidFill>
                  <a:schemeClr val="tx1"/>
                </a:solidFill>
                <a:latin typeface="Avenir Next Regular" charset="0"/>
                <a:sym typeface="Avenir Next Regular" charset="0"/>
              </a:rPr>
              <a:t>Conflict in the classroom and workplace is</a:t>
            </a:r>
          </a:p>
          <a:p>
            <a:pPr eaLnBrk="1" hangingPunct="1"/>
            <a:r>
              <a:rPr lang="en-US" sz="3800" b="1">
                <a:solidFill>
                  <a:schemeClr val="tx1"/>
                </a:solidFill>
                <a:latin typeface="Avenir Next Regular" charset="0"/>
                <a:sym typeface="Avenir Next Regular" charset="0"/>
              </a:rPr>
              <a:t>often driven by generational differences</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p:cNvSpPr>
          <p:nvPr/>
        </p:nvSpPr>
        <p:spPr bwMode="auto">
          <a:xfrm>
            <a:off x="596900" y="1695450"/>
            <a:ext cx="11811000" cy="154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eaLnBrk="1" hangingPunct="1"/>
            <a:r>
              <a:rPr lang="en-US" b="1">
                <a:solidFill>
                  <a:schemeClr val="tx1"/>
                </a:solidFill>
                <a:latin typeface="Avenir Next Regular" charset="0"/>
                <a:sym typeface="Avenir Next Regular" charset="0"/>
              </a:rPr>
              <a:t>First time that there are four generations are together in the workplace and classroom</a:t>
            </a:r>
          </a:p>
        </p:txBody>
      </p:sp>
      <p:sp>
        <p:nvSpPr>
          <p:cNvPr id="16387" name="Rectangle 2"/>
          <p:cNvSpPr>
            <a:spLocks/>
          </p:cNvSpPr>
          <p:nvPr/>
        </p:nvSpPr>
        <p:spPr bwMode="auto">
          <a:xfrm>
            <a:off x="434975" y="3587750"/>
            <a:ext cx="3643313"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6400">
                <a:solidFill>
                  <a:schemeClr val="tx1"/>
                </a:solidFill>
              </a:rPr>
              <a:t>*Veterans</a:t>
            </a:r>
          </a:p>
        </p:txBody>
      </p:sp>
      <p:sp>
        <p:nvSpPr>
          <p:cNvPr id="16388" name="Rectangle 3"/>
          <p:cNvSpPr>
            <a:spLocks/>
          </p:cNvSpPr>
          <p:nvPr/>
        </p:nvSpPr>
        <p:spPr bwMode="auto">
          <a:xfrm>
            <a:off x="2363788" y="4857750"/>
            <a:ext cx="5653087"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6400">
                <a:solidFill>
                  <a:schemeClr val="tx1"/>
                </a:solidFill>
              </a:rPr>
              <a:t>*Baby Boomers</a:t>
            </a:r>
          </a:p>
        </p:txBody>
      </p:sp>
      <p:sp>
        <p:nvSpPr>
          <p:cNvPr id="16389" name="Rectangle 4"/>
          <p:cNvSpPr>
            <a:spLocks/>
          </p:cNvSpPr>
          <p:nvPr/>
        </p:nvSpPr>
        <p:spPr bwMode="auto">
          <a:xfrm>
            <a:off x="5106988" y="6178550"/>
            <a:ext cx="5172075"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6400">
                <a:solidFill>
                  <a:schemeClr val="tx1"/>
                </a:solidFill>
              </a:rPr>
              <a:t>*Gen X (Xers)</a:t>
            </a:r>
          </a:p>
        </p:txBody>
      </p:sp>
      <p:sp>
        <p:nvSpPr>
          <p:cNvPr id="16390" name="Rectangle 5"/>
          <p:cNvSpPr>
            <a:spLocks/>
          </p:cNvSpPr>
          <p:nvPr/>
        </p:nvSpPr>
        <p:spPr bwMode="auto">
          <a:xfrm>
            <a:off x="7735888" y="7594600"/>
            <a:ext cx="4791075"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6400">
                <a:solidFill>
                  <a:schemeClr val="tx1"/>
                </a:solidFill>
              </a:rPr>
              <a:t>*Millennials</a:t>
            </a:r>
          </a:p>
          <a:p>
            <a:pPr algn="ctr" eaLnBrk="1" hangingPunct="1"/>
            <a:r>
              <a:rPr lang="en-US" sz="3600">
                <a:solidFill>
                  <a:schemeClr val="tx1"/>
                </a:solidFill>
              </a:rPr>
              <a:t>(Gen Y)</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3295650"/>
            <a:ext cx="3683000" cy="555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AutoShape 2"/>
          <p:cNvSpPr>
            <a:spLocks/>
          </p:cNvSpPr>
          <p:nvPr/>
        </p:nvSpPr>
        <p:spPr bwMode="auto">
          <a:xfrm>
            <a:off x="5359400" y="2946400"/>
            <a:ext cx="7416800" cy="4610100"/>
          </a:xfrm>
          <a:prstGeom prst="wedgeEllipseCallout">
            <a:avLst>
              <a:gd name="adj1" fmla="val -56366"/>
              <a:gd name="adj2" fmla="val 8370"/>
            </a:avLst>
          </a:prstGeom>
          <a:blipFill dpi="0" rotWithShape="0">
            <a:blip r:embed="rId4"/>
            <a:srcRect/>
            <a:tile tx="0" ty="0" sx="100000" sy="100000" flip="none" algn="tl"/>
          </a:blip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nchor="ctr"/>
          <a:lstStyle/>
          <a:p>
            <a:pPr algn="ctr" eaLnBrk="1" hangingPunct="1"/>
            <a:r>
              <a:rPr lang="en-US" sz="4000">
                <a:solidFill>
                  <a:srgbClr val="FFFFFF"/>
                </a:solidFill>
                <a:effectLst>
                  <a:outerShdw blurRad="38100" dist="38100" dir="2700000" algn="tl">
                    <a:srgbClr val="DDDDDD"/>
                  </a:outerShdw>
                </a:effectLst>
              </a:rPr>
              <a:t>You</a:t>
            </a:r>
            <a:r>
              <a:rPr lang="ja-JP" altLang="en-US" sz="4000">
                <a:solidFill>
                  <a:srgbClr val="FFFFFF"/>
                </a:solidFill>
                <a:effectLst>
                  <a:outerShdw blurRad="38100" dist="38100" dir="2700000" algn="tl">
                    <a:srgbClr val="DDDDDD"/>
                  </a:outerShdw>
                </a:effectLst>
              </a:rPr>
              <a:t>’</a:t>
            </a:r>
            <a:r>
              <a:rPr lang="en-US" altLang="ja-JP" sz="4000">
                <a:solidFill>
                  <a:srgbClr val="FFFFFF"/>
                </a:solidFill>
                <a:effectLst>
                  <a:outerShdw blurRad="38100" dist="38100" dir="2700000" algn="tl">
                    <a:srgbClr val="DDDDDD"/>
                  </a:outerShdw>
                </a:effectLst>
              </a:rPr>
              <a:t>re </a:t>
            </a:r>
          </a:p>
          <a:p>
            <a:pPr algn="ctr" eaLnBrk="1" hangingPunct="1"/>
            <a:r>
              <a:rPr lang="en-US" sz="4400">
                <a:solidFill>
                  <a:srgbClr val="FFFFFF"/>
                </a:solidFill>
                <a:effectLst>
                  <a:outerShdw blurRad="38100" dist="38100" dir="2700000" algn="tl">
                    <a:srgbClr val="DDDDDD"/>
                  </a:outerShdw>
                </a:effectLst>
              </a:rPr>
              <a:t>ANTI-ESTABLISHMENT</a:t>
            </a:r>
          </a:p>
        </p:txBody>
      </p:sp>
      <p:sp>
        <p:nvSpPr>
          <p:cNvPr id="18436" name="Rectangle 3"/>
          <p:cNvSpPr>
            <a:spLocks/>
          </p:cNvSpPr>
          <p:nvPr/>
        </p:nvSpPr>
        <p:spPr bwMode="auto">
          <a:xfrm>
            <a:off x="1282700" y="1447800"/>
            <a:ext cx="9818688"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eaLnBrk="1" hangingPunct="1"/>
            <a:r>
              <a:rPr lang="en-US" b="1">
                <a:solidFill>
                  <a:schemeClr val="tx1"/>
                </a:solidFill>
                <a:latin typeface="Avenir Next Regular" charset="0"/>
                <a:sym typeface="Avenir Next Regular" charset="0"/>
              </a:rPr>
              <a:t>Veterans accusation of baby boomers</a:t>
            </a:r>
          </a:p>
        </p:txBody>
      </p:sp>
      <p:sp>
        <p:nvSpPr>
          <p:cNvPr id="18437" name="Rectangle 4"/>
          <p:cNvSpPr>
            <a:spLocks/>
          </p:cNvSpPr>
          <p:nvPr/>
        </p:nvSpPr>
        <p:spPr bwMode="auto">
          <a:xfrm>
            <a:off x="10421938" y="8801100"/>
            <a:ext cx="183197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2400">
                <a:solidFill>
                  <a:schemeClr val="tx1"/>
                </a:solidFill>
                <a:latin typeface="Candara" charset="0"/>
                <a:sym typeface="Candara" charset="0"/>
              </a:rPr>
              <a:t>(Madell, n.d.)</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1028700" y="1511300"/>
            <a:ext cx="724535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eaLnBrk="1" hangingPunct="1"/>
            <a:r>
              <a:rPr lang="en-US" b="1">
                <a:solidFill>
                  <a:schemeClr val="tx1"/>
                </a:solidFill>
                <a:latin typeface="Avenir Next Regular" charset="0"/>
                <a:sym typeface="Avenir Next Regular" charset="0"/>
              </a:rPr>
              <a:t>Boomers accusation of Xers</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556000"/>
            <a:ext cx="52959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AutoShape 3"/>
          <p:cNvSpPr>
            <a:spLocks/>
          </p:cNvSpPr>
          <p:nvPr/>
        </p:nvSpPr>
        <p:spPr bwMode="auto">
          <a:xfrm>
            <a:off x="7378700" y="2997200"/>
            <a:ext cx="4978400" cy="4051300"/>
          </a:xfrm>
          <a:prstGeom prst="wedgeEllipseCallout">
            <a:avLst>
              <a:gd name="adj1" fmla="val -58931"/>
              <a:gd name="adj2" fmla="val 25162"/>
            </a:avLst>
          </a:prstGeom>
          <a:blipFill dpi="0" rotWithShape="0">
            <a:blip r:embed="rId4"/>
            <a:srcRect/>
            <a:tile tx="0" ty="0" sx="100000" sy="100000" flip="none" algn="tl"/>
          </a:blip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nchor="ctr"/>
          <a:lstStyle/>
          <a:p>
            <a:pPr algn="ctr" eaLnBrk="1" hangingPunct="1"/>
            <a:r>
              <a:rPr lang="en-US" sz="4000">
                <a:solidFill>
                  <a:srgbClr val="FFFFFF"/>
                </a:solidFill>
                <a:effectLst>
                  <a:outerShdw blurRad="38100" dist="38100" dir="2700000" algn="tl">
                    <a:srgbClr val="DDDDDD"/>
                  </a:outerShdw>
                </a:effectLst>
              </a:rPr>
              <a:t>You</a:t>
            </a:r>
            <a:r>
              <a:rPr lang="ja-JP" altLang="en-US" sz="4000">
                <a:solidFill>
                  <a:srgbClr val="FFFFFF"/>
                </a:solidFill>
                <a:effectLst>
                  <a:outerShdw blurRad="38100" dist="38100" dir="2700000" algn="tl">
                    <a:srgbClr val="DDDDDD"/>
                  </a:outerShdw>
                </a:effectLst>
              </a:rPr>
              <a:t>’</a:t>
            </a:r>
            <a:r>
              <a:rPr lang="en-US" altLang="ja-JP" sz="4000">
                <a:solidFill>
                  <a:srgbClr val="FFFFFF"/>
                </a:solidFill>
                <a:effectLst>
                  <a:outerShdw blurRad="38100" dist="38100" dir="2700000" algn="tl">
                    <a:srgbClr val="DDDDDD"/>
                  </a:outerShdw>
                </a:effectLst>
              </a:rPr>
              <a:t>re a</a:t>
            </a:r>
          </a:p>
          <a:p>
            <a:pPr algn="ctr" eaLnBrk="1" hangingPunct="1"/>
            <a:r>
              <a:rPr lang="en-US" sz="4800">
                <a:solidFill>
                  <a:srgbClr val="FFFFFF"/>
                </a:solidFill>
                <a:effectLst>
                  <a:outerShdw blurRad="38100" dist="38100" dir="2700000" algn="tl">
                    <a:srgbClr val="DDDDDD"/>
                  </a:outerShdw>
                </a:effectLst>
              </a:rPr>
              <a:t>SLACKER!</a:t>
            </a:r>
          </a:p>
        </p:txBody>
      </p:sp>
      <p:sp>
        <p:nvSpPr>
          <p:cNvPr id="19461" name="Rectangle 4"/>
          <p:cNvSpPr>
            <a:spLocks/>
          </p:cNvSpPr>
          <p:nvPr/>
        </p:nvSpPr>
        <p:spPr bwMode="auto">
          <a:xfrm>
            <a:off x="10421938" y="8801100"/>
            <a:ext cx="183197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2400">
                <a:solidFill>
                  <a:schemeClr val="tx1"/>
                </a:solidFill>
                <a:latin typeface="Candara" charset="0"/>
                <a:sym typeface="Candara" charset="0"/>
              </a:rPr>
              <a:t>(Madell, n.d.)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p:cNvSpPr>
          <p:nvPr/>
        </p:nvSpPr>
        <p:spPr bwMode="auto">
          <a:xfrm>
            <a:off x="1135063" y="1739900"/>
            <a:ext cx="7773987"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eaLnBrk="1" hangingPunct="1"/>
            <a:r>
              <a:rPr lang="en-US" b="1">
                <a:solidFill>
                  <a:schemeClr val="tx1"/>
                </a:solidFill>
                <a:latin typeface="Avenir Next Regular" charset="0"/>
                <a:sym typeface="Avenir Next Regular" charset="0"/>
              </a:rPr>
              <a:t>Xers accusation of Millennials</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830513"/>
            <a:ext cx="4495800" cy="652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0483" name="AutoShape 3"/>
          <p:cNvSpPr>
            <a:spLocks/>
          </p:cNvSpPr>
          <p:nvPr/>
        </p:nvSpPr>
        <p:spPr bwMode="auto">
          <a:xfrm>
            <a:off x="6502400" y="2857500"/>
            <a:ext cx="6057900" cy="4483100"/>
          </a:xfrm>
          <a:prstGeom prst="wedgeEllipseCallout">
            <a:avLst>
              <a:gd name="adj1" fmla="val -59750"/>
              <a:gd name="adj2" fmla="val 17556"/>
            </a:avLst>
          </a:prstGeom>
          <a:blipFill dpi="0" rotWithShape="0">
            <a:blip r:embed="rId4"/>
            <a:srcRect/>
            <a:tile tx="0" ty="0" sx="100000" sy="100000" flip="none" algn="tl"/>
          </a:blip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nchor="ctr"/>
          <a:lstStyle/>
          <a:p>
            <a:pPr algn="ctr" eaLnBrk="1" hangingPunct="1"/>
            <a:r>
              <a:rPr lang="en-US" sz="4800">
                <a:solidFill>
                  <a:srgbClr val="FFFFFF"/>
                </a:solidFill>
                <a:effectLst>
                  <a:outerShdw blurRad="38100" dist="38100" dir="2700000" algn="tl">
                    <a:srgbClr val="DDDDDD"/>
                  </a:outerShdw>
                </a:effectLst>
              </a:rPr>
              <a:t>Entitled DIVA!</a:t>
            </a:r>
          </a:p>
        </p:txBody>
      </p:sp>
      <p:sp>
        <p:nvSpPr>
          <p:cNvPr id="21509" name="Rectangle 4"/>
          <p:cNvSpPr>
            <a:spLocks/>
          </p:cNvSpPr>
          <p:nvPr/>
        </p:nvSpPr>
        <p:spPr bwMode="auto">
          <a:xfrm>
            <a:off x="10421938" y="8801100"/>
            <a:ext cx="1831975"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eaLnBrk="1" hangingPunct="1"/>
            <a:r>
              <a:rPr lang="en-US" sz="2400">
                <a:solidFill>
                  <a:schemeClr val="tx1"/>
                </a:solidFill>
                <a:latin typeface="Candara" charset="0"/>
                <a:sym typeface="Candara" charset="0"/>
              </a:rPr>
              <a:t>(Madell, n.d.)</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amp; Subtitle">
  <a:themeElements>
    <a:clrScheme name="">
      <a:dk1>
        <a:srgbClr val="000000"/>
      </a:dk1>
      <a:lt1>
        <a:srgbClr val="D7E2EE"/>
      </a:lt1>
      <a:dk2>
        <a:srgbClr val="281D11"/>
      </a:dk2>
      <a:lt2>
        <a:srgbClr val="000000"/>
      </a:lt2>
      <a:accent1>
        <a:srgbClr val="D7E2EE"/>
      </a:accent1>
      <a:accent2>
        <a:srgbClr val="333399"/>
      </a:accent2>
      <a:accent3>
        <a:srgbClr val="ACABAA"/>
      </a:accent3>
      <a:accent4>
        <a:srgbClr val="B7C1CB"/>
      </a:accent4>
      <a:accent5>
        <a:srgbClr val="E8EEF5"/>
      </a:accent5>
      <a:accent6>
        <a:srgbClr val="2D2D8A"/>
      </a:accent6>
      <a:hlink>
        <a:srgbClr val="009999"/>
      </a:hlink>
      <a:folHlink>
        <a:srgbClr val="99CC00"/>
      </a:folHlink>
    </a:clrScheme>
    <a:fontScheme name="Title &amp; Subtitle">
      <a:majorFont>
        <a:latin typeface="Stone Sans ITC TT-Semi"/>
        <a:ea typeface="ヒラギノ角ゴ ProN W6"/>
        <a:cs typeface="ヒラギノ角ゴ ProN W6"/>
      </a:majorFont>
      <a:minorFont>
        <a:latin typeface="Stone Sans ITC TT-Semi"/>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Bradley Hand ITC TT-Bold" charset="0"/>
            <a:ea typeface="ヒラギノ角ゴ ProN W6" charset="0"/>
            <a:cs typeface="ヒラギノ角ゴ ProN W6" charset="0"/>
            <a:sym typeface="Bradley Hand ITC TT-Bold" charset="0"/>
          </a:defRPr>
        </a:defPPr>
      </a:lstStyle>
    </a:spDef>
    <a:ln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Bradley Hand ITC TT-Bold" charset="0"/>
            <a:ea typeface="ヒラギノ角ゴ ProN W6" charset="0"/>
            <a:cs typeface="ヒラギノ角ゴ ProN W6" charset="0"/>
            <a:sym typeface="Bradley Hand ITC TT-Bol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Stone Sans ITC TT-Semi"/>
        <a:ea typeface="ヒラギノ角ゴ ProN W6"/>
        <a:cs typeface="ヒラギノ角ゴ ProN W6"/>
      </a:majorFont>
      <a:minorFont>
        <a:latin typeface="Bradley Hand ITC TT-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Bradley Hand ITC TT-Bold" charset="0"/>
            <a:ea typeface="ヒラギノ角ゴ ProN W6" charset="0"/>
            <a:cs typeface="ヒラギノ角ゴ ProN W6" charset="0"/>
            <a:sym typeface="Bradley Hand ITC TT-Bold" charset="0"/>
          </a:defRPr>
        </a:defPPr>
      </a:lstStyle>
    </a:spDef>
    <a:ln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Bradley Hand ITC TT-Bold" charset="0"/>
            <a:ea typeface="ヒラギノ角ゴ ProN W6" charset="0"/>
            <a:cs typeface="ヒラギノ角ゴ ProN W6" charset="0"/>
            <a:sym typeface="Bradley Hand ITC TT-Bol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Stone Sans ITC TT-Semi"/>
        <a:ea typeface="ヒラギノ角ゴ ProN W6"/>
        <a:cs typeface="ヒラギノ角ゴ ProN W6"/>
      </a:majorFont>
      <a:minorFont>
        <a:latin typeface="Bradley Hand ITC TT-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Bradley Hand ITC TT-Bold" charset="0"/>
            <a:ea typeface="ヒラギノ角ゴ ProN W6" charset="0"/>
            <a:cs typeface="ヒラギノ角ゴ ProN W6" charset="0"/>
            <a:sym typeface="Bradley Hand ITC TT-Bold" charset="0"/>
          </a:defRPr>
        </a:defPPr>
      </a:lstStyle>
    </a:spDef>
    <a:lnDef>
      <a:spPr bwMode="auto">
        <a:xfrm>
          <a:off x="0" y="0"/>
          <a:ext cx="1" cy="1"/>
        </a:xfrm>
        <a:custGeom>
          <a:avLst/>
          <a:gdLst/>
          <a:ahLst/>
          <a:cxnLst/>
          <a:rect l="0" t="0" r="0" b="0"/>
          <a:pathLst/>
        </a:custGeom>
        <a:solidFill>
          <a:srgbClr val="D7E2EE"/>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Bradley Hand ITC TT-Bold" charset="0"/>
            <a:ea typeface="ヒラギノ角ゴ ProN W6" charset="0"/>
            <a:cs typeface="ヒラギノ角ゴ ProN W6" charset="0"/>
            <a:sym typeface="Bradley Hand ITC TT-Bol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TotalTime>
  <Pages>0</Pages>
  <Words>1181</Words>
  <Characters>0</Characters>
  <Application>Microsoft Office PowerPoint</Application>
  <PresentationFormat>Custom</PresentationFormat>
  <Lines>0</Lines>
  <Paragraphs>146</Paragraphs>
  <Slides>35</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35</vt:i4>
      </vt:variant>
    </vt:vector>
  </HeadingPairs>
  <TitlesOfParts>
    <vt:vector size="51" baseType="lpstr">
      <vt:lpstr>MS PGothic</vt:lpstr>
      <vt:lpstr>Arial</vt:lpstr>
      <vt:lpstr>Avenir Next Regular</vt:lpstr>
      <vt:lpstr>Bradley Hand ITC TT-Bold</vt:lpstr>
      <vt:lpstr>Calibri</vt:lpstr>
      <vt:lpstr>Cambria</vt:lpstr>
      <vt:lpstr>Cambria Italic</vt:lpstr>
      <vt:lpstr>Candara</vt:lpstr>
      <vt:lpstr>Candara Bold</vt:lpstr>
      <vt:lpstr>Stone Sans ITC TT-Semi</vt:lpstr>
      <vt:lpstr>Times New Roman</vt:lpstr>
      <vt:lpstr>ヒラギノ角ゴ ProN W3</vt:lpstr>
      <vt:lpstr>ヒラギノ角ゴ ProN W6</vt:lpstr>
      <vt:lpstr>Title &amp; Subtitle</vt:lpstr>
      <vt:lpstr>Title &amp; Bullets</vt:lpstr>
      <vt:lpstr>Title &amp; Bullets - Left</vt:lpstr>
      <vt:lpstr>Intergenerational Issues: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Activity</vt:lpstr>
      <vt:lpstr>PowerPoint Presentation</vt:lpstr>
      <vt:lpstr>Veterans 1900-1945</vt:lpstr>
      <vt:lpstr>Baby Boomers 1946-1960</vt:lpstr>
      <vt:lpstr>Generation X 1961-1980</vt:lpstr>
      <vt:lpstr>Millennials 1980 - 2000</vt:lpstr>
      <vt:lpstr>The conflicts....</vt:lpstr>
      <vt:lpstr>PowerPoint Presentation</vt:lpstr>
      <vt:lpstr>PowerPoint Presentation</vt:lpstr>
      <vt:lpstr>PowerPoint Presentation</vt:lpstr>
      <vt:lpstr>PowerPoint Presentation</vt:lpstr>
      <vt:lpstr>Get out your QR reader</vt:lpstr>
      <vt:lpstr>Seven Core Traits of Millennials</vt:lpstr>
      <vt:lpstr>Special.</vt:lpstr>
      <vt:lpstr>Sheltered.</vt:lpstr>
      <vt:lpstr>Confident.</vt:lpstr>
      <vt:lpstr>Team-Oriented.</vt:lpstr>
      <vt:lpstr>Conventional.</vt:lpstr>
      <vt:lpstr>Pressured.</vt:lpstr>
      <vt:lpstr>Achieving.</vt:lpstr>
      <vt:lpstr>PowerPoint Presentation</vt:lpstr>
      <vt:lpstr>Strategies</vt:lpstr>
      <vt:lpstr>Breakouts</vt:lpstr>
      <vt:lpstr>Resources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Issues:</dc:title>
  <dc:creator>swulff1</dc:creator>
  <cp:lastModifiedBy>Tim Wood</cp:lastModifiedBy>
  <cp:revision>30</cp:revision>
  <cp:lastPrinted>2014-02-09T18:22:05Z</cp:lastPrinted>
  <dcterms:modified xsi:type="dcterms:W3CDTF">2015-12-07T22:17:58Z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BB1BD5E7-E17C-40AA-944B-A21578A70EF5</vt:lpwstr>
  </property>
  <property fmtid="{D5CDD505-2E9C-101B-9397-08002B2CF9AE}" pid="3" name="ArticulatePath">
    <vt:lpwstr>Generational</vt:lpwstr>
  </property>
</Properties>
</file>