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0" r:id="rId5"/>
    <p:sldId id="271" r:id="rId6"/>
    <p:sldId id="272" r:id="rId7"/>
    <p:sldId id="269" r:id="rId8"/>
    <p:sldId id="260" r:id="rId9"/>
    <p:sldId id="261" r:id="rId10"/>
    <p:sldId id="262" r:id="rId11"/>
    <p:sldId id="263" r:id="rId12"/>
    <p:sldId id="264" r:id="rId13"/>
    <p:sldId id="265" r:id="rId14"/>
    <p:sldId id="266" r:id="rId15"/>
    <p:sldId id="267" r:id="rId16"/>
    <p:sldId id="274" r:id="rId17"/>
    <p:sldId id="257" r:id="rId18"/>
    <p:sldId id="276" r:id="rId19"/>
    <p:sldId id="275" r:id="rId20"/>
    <p:sldId id="277" r:id="rId21"/>
    <p:sldId id="278" r:id="rId22"/>
    <p:sldId id="279" r:id="rId23"/>
    <p:sldId id="280" r:id="rId24"/>
  </p:sldIdLst>
  <p:sldSz cx="9144000" cy="6858000" type="screen4x3"/>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242"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66650D-017F-4D52-93BF-DAD21660B942}" type="datetimeFigureOut">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188876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6650D-017F-4D52-93BF-DAD21660B942}" type="datetimeFigureOut">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209952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6650D-017F-4D52-93BF-DAD21660B942}" type="datetimeFigureOut">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1542197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66650D-017F-4D52-93BF-DAD21660B942}" type="datetimeFigureOut">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2470246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66650D-017F-4D52-93BF-DAD21660B942}" type="datetimeFigureOut">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2310081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66650D-017F-4D52-93BF-DAD21660B942}" type="datetimeFigureOut">
              <a:rPr lang="en-US" smtClean="0"/>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645596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66650D-017F-4D52-93BF-DAD21660B942}" type="datetimeFigureOut">
              <a:rPr lang="en-US" smtClean="0"/>
              <a:t>8/6/2015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1983027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66650D-017F-4D52-93BF-DAD21660B942}" type="datetimeFigureOut">
              <a:rPr lang="en-US" smtClean="0"/>
              <a:t>8/6/2015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214956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6650D-017F-4D52-93BF-DAD21660B942}" type="datetimeFigureOut">
              <a:rPr lang="en-US" smtClean="0"/>
              <a:t>8/6/2015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33469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6650D-017F-4D52-93BF-DAD21660B942}" type="datetimeFigureOut">
              <a:rPr lang="en-US" smtClean="0"/>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386337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66650D-017F-4D52-93BF-DAD21660B942}" type="datetimeFigureOut">
              <a:rPr lang="en-US" smtClean="0"/>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D506B6-FCD2-4728-A790-6F5668F3C711}" type="slidenum">
              <a:rPr lang="en-US" smtClean="0"/>
              <a:t>‹#›</a:t>
            </a:fld>
            <a:endParaRPr lang="en-US"/>
          </a:p>
        </p:txBody>
      </p:sp>
    </p:spTree>
    <p:extLst>
      <p:ext uri="{BB962C8B-B14F-4D97-AF65-F5344CB8AC3E}">
        <p14:creationId xmlns:p14="http://schemas.microsoft.com/office/powerpoint/2010/main" val="2814549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6650D-017F-4D52-93BF-DAD21660B942}" type="datetimeFigureOut">
              <a:rPr lang="en-US" smtClean="0"/>
              <a:t>8/6/2015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506B6-FCD2-4728-A790-6F5668F3C711}" type="slidenum">
              <a:rPr lang="en-US" smtClean="0"/>
              <a:t>‹#›</a:t>
            </a:fld>
            <a:endParaRPr lang="en-US"/>
          </a:p>
        </p:txBody>
      </p:sp>
    </p:spTree>
    <p:extLst>
      <p:ext uri="{BB962C8B-B14F-4D97-AF65-F5344CB8AC3E}">
        <p14:creationId xmlns:p14="http://schemas.microsoft.com/office/powerpoint/2010/main" val="2074385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kpvisconti@westernu.edu" TargetMode="Externa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hyperlink" Target="mailto:ichung@westernu.ed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Orientation Webinar for </a:t>
            </a:r>
            <a:br>
              <a:rPr lang="en-US" dirty="0" smtClean="0"/>
            </a:br>
            <a:r>
              <a:rPr lang="en-US" dirty="0" smtClean="0"/>
              <a:t>WUCO Clerkship Preceptors</a:t>
            </a:r>
            <a:endParaRPr lang="en-US" dirty="0"/>
          </a:p>
        </p:txBody>
      </p:sp>
      <p:sp>
        <p:nvSpPr>
          <p:cNvPr id="3" name="Subtitle 2"/>
          <p:cNvSpPr>
            <a:spLocks noGrp="1"/>
          </p:cNvSpPr>
          <p:nvPr>
            <p:ph type="subTitle" idx="1"/>
          </p:nvPr>
        </p:nvSpPr>
        <p:spPr/>
        <p:txBody>
          <a:bodyPr>
            <a:normAutofit fontScale="77500" lnSpcReduction="20000"/>
          </a:bodyPr>
          <a:lstStyle/>
          <a:p>
            <a:r>
              <a:rPr lang="en-US" sz="2400" dirty="0" smtClean="0"/>
              <a:t>Patient Care Services III and IV</a:t>
            </a:r>
          </a:p>
          <a:p>
            <a:r>
              <a:rPr lang="en-US" sz="2400" dirty="0" smtClean="0"/>
              <a:t>Dr. Ida Chung, Instructor of Record</a:t>
            </a:r>
          </a:p>
          <a:p>
            <a:r>
              <a:rPr lang="en-US" sz="2400" dirty="0" smtClean="0"/>
              <a:t>Mrs. Kelee Visconti, Manager of Clinical Education Programs</a:t>
            </a:r>
          </a:p>
          <a:p>
            <a:r>
              <a:rPr lang="en-US" sz="2400" dirty="0" smtClean="0"/>
              <a:t>Ms. Krystle Golly, Administrative Assistant </a:t>
            </a:r>
          </a:p>
          <a:p>
            <a:endParaRPr lang="en-US" sz="2400" dirty="0" smtClean="0"/>
          </a:p>
          <a:p>
            <a:pPr lvl="0"/>
            <a:r>
              <a:rPr lang="en-US" sz="2200" dirty="0">
                <a:solidFill>
                  <a:prstClr val="black">
                    <a:tint val="75000"/>
                  </a:prstClr>
                </a:solidFill>
              </a:rPr>
              <a:t>August 6, 2015</a:t>
            </a:r>
          </a:p>
          <a:p>
            <a:endParaRPr lang="en-US" sz="2400"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2058" y="304800"/>
            <a:ext cx="2469142" cy="1013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8087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Evaluations</a:t>
            </a:r>
            <a:endParaRPr lang="en-US" dirty="0"/>
          </a:p>
        </p:txBody>
      </p:sp>
      <p:sp>
        <p:nvSpPr>
          <p:cNvPr id="3" name="Content Placeholder 2"/>
          <p:cNvSpPr>
            <a:spLocks noGrp="1"/>
          </p:cNvSpPr>
          <p:nvPr>
            <p:ph idx="1"/>
          </p:nvPr>
        </p:nvSpPr>
        <p:spPr/>
        <p:txBody>
          <a:bodyPr>
            <a:normAutofit lnSpcReduction="10000"/>
          </a:bodyPr>
          <a:lstStyle/>
          <a:p>
            <a:r>
              <a:rPr lang="en-US" dirty="0" smtClean="0"/>
              <a:t>Student evaluations are submitted in </a:t>
            </a:r>
            <a:r>
              <a:rPr lang="en-US" dirty="0" err="1" smtClean="0"/>
              <a:t>Meditrek</a:t>
            </a:r>
            <a:endParaRPr lang="en-US" dirty="0" smtClean="0"/>
          </a:p>
          <a:p>
            <a:r>
              <a:rPr lang="en-US" dirty="0" smtClean="0"/>
              <a:t>Students receive an evaluation at the end of each 8-week rotation</a:t>
            </a:r>
          </a:p>
          <a:p>
            <a:pPr lvl="1"/>
            <a:r>
              <a:rPr lang="en-US" dirty="0" smtClean="0"/>
              <a:t>Preceptors are asked to provide comments on student performance </a:t>
            </a:r>
          </a:p>
          <a:p>
            <a:pPr lvl="1"/>
            <a:r>
              <a:rPr lang="en-US" dirty="0" smtClean="0"/>
              <a:t>Preceptors are not asked to issue final grades </a:t>
            </a:r>
          </a:p>
          <a:p>
            <a:r>
              <a:rPr lang="en-US" dirty="0" smtClean="0"/>
              <a:t>Final grades determined by Course Instructor are: </a:t>
            </a:r>
          </a:p>
          <a:p>
            <a:pPr lvl="1"/>
            <a:r>
              <a:rPr lang="en-US" dirty="0" smtClean="0"/>
              <a:t>Honors, Pass, Remedial, No Pass, Incomplete</a:t>
            </a:r>
          </a:p>
          <a:p>
            <a:pPr lvl="1"/>
            <a:endParaRPr lang="en-US" dirty="0"/>
          </a:p>
        </p:txBody>
      </p:sp>
    </p:spTree>
    <p:extLst>
      <p:ext uri="{BB962C8B-B14F-4D97-AF65-F5344CB8AC3E}">
        <p14:creationId xmlns:p14="http://schemas.microsoft.com/office/powerpoint/2010/main" val="55341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600" b="1" dirty="0"/>
              <a:t>Attendance at Patient Care Service Assignments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Attendance is mandatory at all Patient Care Service assignments</a:t>
            </a:r>
            <a:r>
              <a:rPr lang="en-US" dirty="0" smtClean="0"/>
              <a:t>.</a:t>
            </a:r>
          </a:p>
          <a:p>
            <a:r>
              <a:rPr lang="en-US" dirty="0"/>
              <a:t>A student needing time off from any clinical assignment must request the time off from the Associate Dean of Academic Affairs. </a:t>
            </a:r>
            <a:endParaRPr lang="en-US" dirty="0" smtClean="0"/>
          </a:p>
          <a:p>
            <a:pPr lvl="0"/>
            <a:r>
              <a:rPr lang="en-US" dirty="0"/>
              <a:t>The Associate Dean of Academic Affairs will determine if the student’s request to miss a clinic assignment is excused or unexcused. </a:t>
            </a:r>
          </a:p>
          <a:p>
            <a:endParaRPr lang="en-US" dirty="0"/>
          </a:p>
        </p:txBody>
      </p:sp>
    </p:spTree>
    <p:extLst>
      <p:ext uri="{BB962C8B-B14F-4D97-AF65-F5344CB8AC3E}">
        <p14:creationId xmlns:p14="http://schemas.microsoft.com/office/powerpoint/2010/main" val="467814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Emergency Absence</a:t>
            </a:r>
            <a:endParaRPr lang="en-US" b="1" dirty="0"/>
          </a:p>
        </p:txBody>
      </p:sp>
      <p:sp>
        <p:nvSpPr>
          <p:cNvPr id="3" name="Content Placeholder 2"/>
          <p:cNvSpPr>
            <a:spLocks noGrp="1"/>
          </p:cNvSpPr>
          <p:nvPr>
            <p:ph idx="1"/>
          </p:nvPr>
        </p:nvSpPr>
        <p:spPr/>
        <p:txBody>
          <a:bodyPr>
            <a:normAutofit lnSpcReduction="10000"/>
          </a:bodyPr>
          <a:lstStyle/>
          <a:p>
            <a:r>
              <a:rPr lang="en-US" dirty="0" smtClean="0"/>
              <a:t>Absences </a:t>
            </a:r>
            <a:r>
              <a:rPr lang="en-US" dirty="0"/>
              <a:t>including serious illness or other unforeseeable personal or family </a:t>
            </a:r>
            <a:r>
              <a:rPr lang="en-US" dirty="0" smtClean="0"/>
              <a:t>emergency</a:t>
            </a:r>
          </a:p>
          <a:p>
            <a:pPr lvl="1"/>
            <a:r>
              <a:rPr lang="en-US" dirty="0" smtClean="0"/>
              <a:t>i.e</a:t>
            </a:r>
            <a:r>
              <a:rPr lang="en-US" dirty="0"/>
              <a:t>. trauma requiring medical care, childbirth (by student or spouse only), death or funeral of a primary relative, serious illness of a primary relative when the student is a caregiver, court appearance that cannot be </a:t>
            </a:r>
            <a:r>
              <a:rPr lang="en-US" dirty="0" smtClean="0"/>
              <a:t>rescheduled</a:t>
            </a:r>
          </a:p>
          <a:p>
            <a:pPr lvl="1"/>
            <a:r>
              <a:rPr lang="en-US" dirty="0" smtClean="0"/>
              <a:t>Student must contact the Preceptor and Manager of Clinical Programs, and Associate Dean of Academic Affairs</a:t>
            </a:r>
            <a:endParaRPr lang="en-US" dirty="0"/>
          </a:p>
        </p:txBody>
      </p:sp>
    </p:spTree>
    <p:extLst>
      <p:ext uri="{BB962C8B-B14F-4D97-AF65-F5344CB8AC3E}">
        <p14:creationId xmlns:p14="http://schemas.microsoft.com/office/powerpoint/2010/main" val="2211066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Swap Assignment</a:t>
            </a:r>
            <a:endParaRPr lang="en-US" b="1" dirty="0"/>
          </a:p>
        </p:txBody>
      </p:sp>
      <p:sp>
        <p:nvSpPr>
          <p:cNvPr id="3" name="Content Placeholder 2"/>
          <p:cNvSpPr>
            <a:spLocks noGrp="1"/>
          </p:cNvSpPr>
          <p:nvPr>
            <p:ph idx="1"/>
          </p:nvPr>
        </p:nvSpPr>
        <p:spPr/>
        <p:txBody>
          <a:bodyPr/>
          <a:lstStyle/>
          <a:p>
            <a:r>
              <a:rPr lang="en-US" dirty="0" smtClean="0"/>
              <a:t>Instead </a:t>
            </a:r>
            <a:r>
              <a:rPr lang="en-US" dirty="0"/>
              <a:t>of requesting an authorized absence from the Associate Dean of Academic Affairs to miss a clinical assignment, a student may  arrange a swap, if allowed, under certain circumstances, when the swap is at the same site and substantially similar. </a:t>
            </a:r>
            <a:endParaRPr lang="en-US" dirty="0" smtClean="0"/>
          </a:p>
          <a:p>
            <a:pPr lvl="1"/>
            <a:r>
              <a:rPr lang="en-US" sz="3200" b="1" u="sng" dirty="0" smtClean="0"/>
              <a:t>Swapping assignments are not allowed at clerkship sites</a:t>
            </a:r>
            <a:endParaRPr lang="en-US" sz="3200" b="1" u="sng" dirty="0"/>
          </a:p>
        </p:txBody>
      </p:sp>
    </p:spTree>
    <p:extLst>
      <p:ext uri="{BB962C8B-B14F-4D97-AF65-F5344CB8AC3E}">
        <p14:creationId xmlns:p14="http://schemas.microsoft.com/office/powerpoint/2010/main" val="381716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Unexcused Absence</a:t>
            </a:r>
            <a:endParaRPr lang="en-US" b="1"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lvl="0"/>
            <a:r>
              <a:rPr lang="en-US" dirty="0" smtClean="0"/>
              <a:t>An </a:t>
            </a:r>
            <a:r>
              <a:rPr lang="en-US" dirty="0"/>
              <a:t>absence is considered unexcused if the student, even in the event of an emergency, does not contact the </a:t>
            </a:r>
            <a:r>
              <a:rPr lang="en-US" dirty="0" smtClean="0"/>
              <a:t>Clerkship Preceptor and Associate </a:t>
            </a:r>
            <a:r>
              <a:rPr lang="en-US" dirty="0"/>
              <a:t>Dean of Academic </a:t>
            </a:r>
            <a:r>
              <a:rPr lang="en-US" dirty="0" smtClean="0"/>
              <a:t>Affairs.</a:t>
            </a:r>
          </a:p>
          <a:p>
            <a:pPr lvl="1"/>
            <a:r>
              <a:rPr lang="en-US" dirty="0" smtClean="0"/>
              <a:t>It </a:t>
            </a:r>
            <a:r>
              <a:rPr lang="en-US" dirty="0"/>
              <a:t>is also considered an unexcused absence if a student leaves a clinic assignment without the preceptor’s </a:t>
            </a:r>
            <a:r>
              <a:rPr lang="en-US" dirty="0" smtClean="0"/>
              <a:t>permission. Students </a:t>
            </a:r>
            <a:r>
              <a:rPr lang="en-US" dirty="0"/>
              <a:t>may not leave their assignment until they have been dismissed for the day by their preceptor</a:t>
            </a:r>
            <a:r>
              <a:rPr lang="en-US" dirty="0" smtClean="0"/>
              <a:t>.</a:t>
            </a:r>
          </a:p>
          <a:p>
            <a:pPr lvl="1"/>
            <a:r>
              <a:rPr lang="en-US" b="1" u="sng" dirty="0"/>
              <a:t>Unexcused absences are considered unprofessional behavior. </a:t>
            </a:r>
            <a:r>
              <a:rPr lang="en-US" b="1" u="sng" dirty="0" smtClean="0"/>
              <a:t>If this occurs, Preceptors are asked to notify the Manager of Clinical Education on the same day. </a:t>
            </a:r>
            <a:endParaRPr lang="en-US" b="1" u="sng" dirty="0"/>
          </a:p>
          <a:p>
            <a:endParaRPr lang="en-US" dirty="0"/>
          </a:p>
        </p:txBody>
      </p:sp>
    </p:spTree>
    <p:extLst>
      <p:ext uri="{BB962C8B-B14F-4D97-AF65-F5344CB8AC3E}">
        <p14:creationId xmlns:p14="http://schemas.microsoft.com/office/powerpoint/2010/main" val="1924010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Tardiness</a:t>
            </a:r>
            <a:endParaRPr lang="en-US" b="1" dirty="0"/>
          </a:p>
        </p:txBody>
      </p:sp>
      <p:sp>
        <p:nvSpPr>
          <p:cNvPr id="3" name="Content Placeholder 2"/>
          <p:cNvSpPr>
            <a:spLocks noGrp="1"/>
          </p:cNvSpPr>
          <p:nvPr>
            <p:ph idx="1"/>
          </p:nvPr>
        </p:nvSpPr>
        <p:spPr>
          <a:xfrm>
            <a:off x="457200" y="1600200"/>
            <a:ext cx="8229600" cy="5181600"/>
          </a:xfrm>
        </p:spPr>
        <p:txBody>
          <a:bodyPr>
            <a:normAutofit fontScale="92500" lnSpcReduction="20000"/>
          </a:bodyPr>
          <a:lstStyle/>
          <a:p>
            <a:pPr lvl="0"/>
            <a:r>
              <a:rPr lang="en-US" dirty="0" smtClean="0"/>
              <a:t>Punctuality </a:t>
            </a:r>
            <a:r>
              <a:rPr lang="en-US" dirty="0"/>
              <a:t>is expected at all Patient Care Services assignments.  Students are expected to be ready to see patients or begin educational activities at the assigned time.  Failure to be at your clinical assignment on time and ready to work with patients is considered unprofessional behavior, as it implies a lack of consideration for patients, preceptors, peers and staff. </a:t>
            </a:r>
            <a:endParaRPr lang="en-US" dirty="0" smtClean="0"/>
          </a:p>
          <a:p>
            <a:pPr lvl="1"/>
            <a:r>
              <a:rPr lang="en-US" dirty="0"/>
              <a:t>A student should notify the P</a:t>
            </a:r>
            <a:r>
              <a:rPr lang="en-US" dirty="0" smtClean="0"/>
              <a:t>receptor </a:t>
            </a:r>
            <a:r>
              <a:rPr lang="en-US" dirty="0"/>
              <a:t>and </a:t>
            </a:r>
            <a:r>
              <a:rPr lang="en-US" dirty="0" smtClean="0"/>
              <a:t>Manager of Clinical Education </a:t>
            </a:r>
            <a:r>
              <a:rPr lang="en-US" dirty="0"/>
              <a:t>if they are not going to be at their clinical assignment on time</a:t>
            </a:r>
            <a:r>
              <a:rPr lang="en-US" dirty="0" smtClean="0"/>
              <a:t>.</a:t>
            </a:r>
          </a:p>
          <a:p>
            <a:pPr lvl="1"/>
            <a:r>
              <a:rPr lang="en-US" dirty="0"/>
              <a:t>If the student is tardy to a </a:t>
            </a:r>
            <a:r>
              <a:rPr lang="en-US" dirty="0" smtClean="0"/>
              <a:t>clerkship assignment, </a:t>
            </a:r>
            <a:r>
              <a:rPr lang="en-US" dirty="0"/>
              <a:t>the </a:t>
            </a:r>
            <a:r>
              <a:rPr lang="en-US" dirty="0" smtClean="0"/>
              <a:t>Preceptor </a:t>
            </a:r>
            <a:r>
              <a:rPr lang="en-US" dirty="0"/>
              <a:t>will document the tardiness in Meditrek </a:t>
            </a:r>
            <a:r>
              <a:rPr lang="en-US" dirty="0" smtClean="0"/>
              <a:t>under Professionalism.</a:t>
            </a:r>
            <a:endParaRPr lang="en-US" dirty="0"/>
          </a:p>
          <a:p>
            <a:endParaRPr lang="en-US" dirty="0"/>
          </a:p>
        </p:txBody>
      </p:sp>
    </p:spTree>
    <p:extLst>
      <p:ext uri="{BB962C8B-B14F-4D97-AF65-F5344CB8AC3E}">
        <p14:creationId xmlns:p14="http://schemas.microsoft.com/office/powerpoint/2010/main" val="3602338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Preceptor Absence</a:t>
            </a:r>
            <a:endParaRPr lang="en-US" b="1" dirty="0"/>
          </a:p>
        </p:txBody>
      </p:sp>
      <p:sp>
        <p:nvSpPr>
          <p:cNvPr id="3" name="Content Placeholder 2"/>
          <p:cNvSpPr>
            <a:spLocks noGrp="1"/>
          </p:cNvSpPr>
          <p:nvPr>
            <p:ph idx="1"/>
          </p:nvPr>
        </p:nvSpPr>
        <p:spPr/>
        <p:txBody>
          <a:bodyPr>
            <a:normAutofit fontScale="92500"/>
          </a:bodyPr>
          <a:lstStyle/>
          <a:p>
            <a:r>
              <a:rPr lang="en-US" dirty="0" smtClean="0"/>
              <a:t>Preceptors </a:t>
            </a:r>
            <a:r>
              <a:rPr lang="en-US" dirty="0"/>
              <a:t>are responsible for communicating absences ahead of time directly to the students affected and to the Manager of Clinical </a:t>
            </a:r>
            <a:r>
              <a:rPr lang="en-US" dirty="0" smtClean="0"/>
              <a:t>Education</a:t>
            </a:r>
          </a:p>
          <a:p>
            <a:pPr lvl="1"/>
            <a:r>
              <a:rPr lang="en-US" dirty="0"/>
              <a:t>S</a:t>
            </a:r>
            <a:r>
              <a:rPr lang="en-US" dirty="0" smtClean="0"/>
              <a:t>tudents </a:t>
            </a:r>
            <a:r>
              <a:rPr lang="en-US" dirty="0"/>
              <a:t>may either be required to make up the missed clinic time or an alternate learning activity will be </a:t>
            </a:r>
            <a:r>
              <a:rPr lang="en-US" dirty="0" smtClean="0"/>
              <a:t>assigned</a:t>
            </a:r>
            <a:endParaRPr lang="en-US" dirty="0"/>
          </a:p>
          <a:p>
            <a:pPr lvl="1"/>
            <a:r>
              <a:rPr lang="en-US" dirty="0" smtClean="0"/>
              <a:t>Students will ask the Preceptor to sign a clinic make-up form. </a:t>
            </a:r>
          </a:p>
          <a:p>
            <a:pPr lvl="1"/>
            <a:r>
              <a:rPr lang="en-US" dirty="0" smtClean="0"/>
              <a:t>The Preceptor is asked to determine a mutually agreeable make-up time with the student </a:t>
            </a:r>
            <a:endParaRPr lang="en-US" dirty="0"/>
          </a:p>
        </p:txBody>
      </p:sp>
    </p:spTree>
    <p:extLst>
      <p:ext uri="{BB962C8B-B14F-4D97-AF65-F5344CB8AC3E}">
        <p14:creationId xmlns:p14="http://schemas.microsoft.com/office/powerpoint/2010/main" val="292525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9045" y="527050"/>
            <a:ext cx="2620963"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268933" y="3124200"/>
            <a:ext cx="6763325" cy="1754326"/>
          </a:xfrm>
          <a:prstGeom prst="rect">
            <a:avLst/>
          </a:prstGeom>
          <a:noFill/>
        </p:spPr>
        <p:txBody>
          <a:bodyPr wrap="none" rtlCol="0">
            <a:spAutoFit/>
          </a:bodyPr>
          <a:lstStyle/>
          <a:p>
            <a:pPr algn="ctr"/>
            <a:r>
              <a:rPr lang="en-US" dirty="0" smtClean="0"/>
              <a:t>Any Questions? </a:t>
            </a:r>
          </a:p>
          <a:p>
            <a:pPr algn="ctr"/>
            <a:endParaRPr lang="en-US" dirty="0"/>
          </a:p>
          <a:p>
            <a:pPr algn="ctr"/>
            <a:r>
              <a:rPr lang="en-US" dirty="0" smtClean="0"/>
              <a:t>Contact Information</a:t>
            </a:r>
          </a:p>
          <a:p>
            <a:pPr algn="ctr"/>
            <a:endParaRPr lang="en-US" dirty="0"/>
          </a:p>
          <a:p>
            <a:pPr algn="ctr"/>
            <a:r>
              <a:rPr lang="en-US" dirty="0" smtClean="0"/>
              <a:t>Mrs. Kelee Pleticha-Visconti: </a:t>
            </a:r>
            <a:r>
              <a:rPr lang="en-US" dirty="0" smtClean="0">
                <a:hlinkClick r:id="rId3"/>
              </a:rPr>
              <a:t>kpvisconti@westernu.edu</a:t>
            </a:r>
            <a:r>
              <a:rPr lang="en-US" dirty="0" smtClean="0"/>
              <a:t>, 909-469-8228</a:t>
            </a:r>
          </a:p>
          <a:p>
            <a:pPr algn="ctr"/>
            <a:r>
              <a:rPr lang="en-US" dirty="0" smtClean="0"/>
              <a:t>Dr. Ida Chung: </a:t>
            </a:r>
            <a:r>
              <a:rPr lang="en-US" dirty="0" smtClean="0">
                <a:hlinkClick r:id="rId4"/>
              </a:rPr>
              <a:t>ichung@westernu.edu</a:t>
            </a:r>
            <a:r>
              <a:rPr lang="en-US" dirty="0" smtClean="0"/>
              <a:t>, 909-469-8687</a:t>
            </a:r>
            <a:endParaRPr lang="en-US" dirty="0"/>
          </a:p>
        </p:txBody>
      </p:sp>
    </p:spTree>
    <p:extLst>
      <p:ext uri="{BB962C8B-B14F-4D97-AF65-F5344CB8AC3E}">
        <p14:creationId xmlns:p14="http://schemas.microsoft.com/office/powerpoint/2010/main" val="3001515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Frequently Asked Questions</a:t>
            </a:r>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r>
              <a:rPr lang="en-US" dirty="0"/>
              <a:t>What happens if I notice problems with the students’ technical skills for their specific level?</a:t>
            </a:r>
          </a:p>
          <a:p>
            <a:r>
              <a:rPr lang="en-US" dirty="0" smtClean="0"/>
              <a:t>What </a:t>
            </a:r>
            <a:r>
              <a:rPr lang="en-US" dirty="0"/>
              <a:t>if my student(s) doesn’t show up on their designated day</a:t>
            </a:r>
            <a:r>
              <a:rPr lang="en-US" dirty="0" smtClean="0"/>
              <a:t>?	</a:t>
            </a:r>
            <a:endParaRPr lang="en-US" dirty="0"/>
          </a:p>
          <a:p>
            <a:r>
              <a:rPr lang="en-US" dirty="0"/>
              <a:t>What is this “Make-Up” form the student wants me to sign?</a:t>
            </a:r>
          </a:p>
          <a:p>
            <a:r>
              <a:rPr lang="en-US" dirty="0"/>
              <a:t>What if the student is </a:t>
            </a:r>
            <a:r>
              <a:rPr lang="en-US" dirty="0" smtClean="0"/>
              <a:t>not </a:t>
            </a:r>
            <a:r>
              <a:rPr lang="en-US" dirty="0"/>
              <a:t>ready to provide direct patient </a:t>
            </a:r>
            <a:r>
              <a:rPr lang="en-US" dirty="0" smtClean="0"/>
              <a:t>care (doesn’t show up ready to work)?</a:t>
            </a:r>
            <a:endParaRPr lang="en-US" dirty="0"/>
          </a:p>
          <a:p>
            <a:r>
              <a:rPr lang="en-US" dirty="0"/>
              <a:t>What if the student asks to switch days</a:t>
            </a:r>
            <a:r>
              <a:rPr lang="en-US" dirty="0" smtClean="0"/>
              <a:t>?</a:t>
            </a:r>
          </a:p>
          <a:p>
            <a:r>
              <a:rPr lang="en-US" dirty="0" smtClean="0"/>
              <a:t>What if my office will be closed on one of the Clerkship days?</a:t>
            </a:r>
            <a:endParaRPr lang="en-US" dirty="0"/>
          </a:p>
          <a:p>
            <a:pPr marL="0" indent="0">
              <a:buNone/>
            </a:pPr>
            <a:endParaRPr lang="en-US" dirty="0"/>
          </a:p>
        </p:txBody>
      </p:sp>
    </p:spTree>
    <p:extLst>
      <p:ext uri="{BB962C8B-B14F-4D97-AF65-F5344CB8AC3E}">
        <p14:creationId xmlns:p14="http://schemas.microsoft.com/office/powerpoint/2010/main" val="2660136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a:t>…and </a:t>
            </a:r>
            <a:r>
              <a:rPr lang="en-US" b="1" dirty="0" smtClean="0"/>
              <a:t>their </a:t>
            </a:r>
            <a:r>
              <a:rPr lang="en-US" b="1" dirty="0"/>
              <a:t>answers</a:t>
            </a:r>
          </a:p>
        </p:txBody>
      </p:sp>
      <p:sp>
        <p:nvSpPr>
          <p:cNvPr id="3" name="Content Placeholder 2"/>
          <p:cNvSpPr>
            <a:spLocks noGrp="1"/>
          </p:cNvSpPr>
          <p:nvPr>
            <p:ph idx="1"/>
          </p:nvPr>
        </p:nvSpPr>
        <p:spPr>
          <a:xfrm>
            <a:off x="457200" y="1066800"/>
            <a:ext cx="8229600" cy="5638800"/>
          </a:xfrm>
        </p:spPr>
        <p:txBody>
          <a:bodyPr>
            <a:normAutofit fontScale="62500" lnSpcReduction="20000"/>
          </a:bodyPr>
          <a:lstStyle/>
          <a:p>
            <a:r>
              <a:rPr lang="en-US" dirty="0"/>
              <a:t>A phone call or email to the </a:t>
            </a:r>
            <a:r>
              <a:rPr lang="en-US" dirty="0" smtClean="0"/>
              <a:t>Instructor of Record should </a:t>
            </a:r>
            <a:r>
              <a:rPr lang="en-US" dirty="0"/>
              <a:t>be made.  You may find this information in the Policy and Procedure </a:t>
            </a:r>
            <a:r>
              <a:rPr lang="en-US" dirty="0" smtClean="0"/>
              <a:t>Manual.	</a:t>
            </a:r>
            <a:endParaRPr lang="en-US" dirty="0"/>
          </a:p>
          <a:p>
            <a:r>
              <a:rPr lang="en-US" dirty="0" smtClean="0"/>
              <a:t>If </a:t>
            </a:r>
            <a:r>
              <a:rPr lang="en-US" dirty="0"/>
              <a:t>your student(s) does not arrive and you have not received a call or an email from WUCO, then it is likely that we are not aware and a phone </a:t>
            </a:r>
            <a:r>
              <a:rPr lang="en-US" dirty="0" smtClean="0"/>
              <a:t>call or email to the Manager of Clinical Education </a:t>
            </a:r>
            <a:r>
              <a:rPr lang="en-US" dirty="0"/>
              <a:t>is in </a:t>
            </a:r>
            <a:r>
              <a:rPr lang="en-US" dirty="0" smtClean="0"/>
              <a:t>need.</a:t>
            </a:r>
            <a:endParaRPr lang="en-US" dirty="0"/>
          </a:p>
          <a:p>
            <a:r>
              <a:rPr lang="en-US" dirty="0"/>
              <a:t>A “Make-up” form is when a student misses a day and needs to </a:t>
            </a:r>
            <a:r>
              <a:rPr lang="en-US" dirty="0" smtClean="0"/>
              <a:t>make-up a day </a:t>
            </a:r>
            <a:r>
              <a:rPr lang="en-US" dirty="0"/>
              <a:t>at your practice other than the regular scheduled day.  </a:t>
            </a:r>
            <a:endParaRPr lang="en-US" dirty="0" smtClean="0"/>
          </a:p>
          <a:p>
            <a:pPr lvl="1"/>
            <a:r>
              <a:rPr lang="en-US" sz="3200" i="1" u="sng" dirty="0" smtClean="0">
                <a:latin typeface="Aparajita" panose="020B0604020202020204" pitchFamily="34" charset="0"/>
                <a:cs typeface="Aparajita" panose="020B0604020202020204" pitchFamily="34" charset="0"/>
              </a:rPr>
              <a:t>For example: </a:t>
            </a:r>
            <a:r>
              <a:rPr lang="en-US" sz="3200" i="1" dirty="0">
                <a:latin typeface="Aparajita" panose="020B0604020202020204" pitchFamily="34" charset="0"/>
                <a:cs typeface="Aparajita" panose="020B0604020202020204" pitchFamily="34" charset="0"/>
              </a:rPr>
              <a:t>T</a:t>
            </a:r>
            <a:r>
              <a:rPr lang="en-US" sz="3200" i="1" dirty="0" smtClean="0">
                <a:latin typeface="Aparajita" panose="020B0604020202020204" pitchFamily="34" charset="0"/>
                <a:cs typeface="Aparajita" panose="020B0604020202020204" pitchFamily="34" charset="0"/>
              </a:rPr>
              <a:t>here </a:t>
            </a:r>
            <a:r>
              <a:rPr lang="en-US" sz="3200" i="1" dirty="0">
                <a:latin typeface="Aparajita" panose="020B0604020202020204" pitchFamily="34" charset="0"/>
                <a:cs typeface="Aparajita" panose="020B0604020202020204" pitchFamily="34" charset="0"/>
              </a:rPr>
              <a:t>are two </a:t>
            </a:r>
            <a:r>
              <a:rPr lang="en-US" sz="3200" i="1" dirty="0" smtClean="0">
                <a:latin typeface="Aparajita" panose="020B0604020202020204" pitchFamily="34" charset="0"/>
                <a:cs typeface="Aparajita" panose="020B0604020202020204" pitchFamily="34" charset="0"/>
              </a:rPr>
              <a:t>holidays </a:t>
            </a:r>
            <a:r>
              <a:rPr lang="en-US" sz="3200" i="1" dirty="0">
                <a:latin typeface="Aparajita" panose="020B0604020202020204" pitchFamily="34" charset="0"/>
                <a:cs typeface="Aparajita" panose="020B0604020202020204" pitchFamily="34" charset="0"/>
              </a:rPr>
              <a:t>in Fall which land on a Monday, Labor Day and Columbus </a:t>
            </a:r>
            <a:r>
              <a:rPr lang="en-US" sz="3200" i="1" dirty="0" smtClean="0">
                <a:latin typeface="Aparajita" panose="020B0604020202020204" pitchFamily="34" charset="0"/>
                <a:cs typeface="Aparajita" panose="020B0604020202020204" pitchFamily="34" charset="0"/>
              </a:rPr>
              <a:t>Day; the </a:t>
            </a:r>
            <a:r>
              <a:rPr lang="en-US" sz="3200" i="1" dirty="0">
                <a:latin typeface="Aparajita" panose="020B0604020202020204" pitchFamily="34" charset="0"/>
                <a:cs typeface="Aparajita" panose="020B0604020202020204" pitchFamily="34" charset="0"/>
              </a:rPr>
              <a:t>student needs to </a:t>
            </a:r>
            <a:r>
              <a:rPr lang="en-US" sz="3200" i="1" dirty="0" smtClean="0">
                <a:latin typeface="Aparajita" panose="020B0604020202020204" pitchFamily="34" charset="0"/>
                <a:cs typeface="Aparajita" panose="020B0604020202020204" pitchFamily="34" charset="0"/>
              </a:rPr>
              <a:t>make-up one </a:t>
            </a:r>
            <a:r>
              <a:rPr lang="en-US" sz="3200" i="1" dirty="0">
                <a:latin typeface="Aparajita" panose="020B0604020202020204" pitchFamily="34" charset="0"/>
                <a:cs typeface="Aparajita" panose="020B0604020202020204" pitchFamily="34" charset="0"/>
              </a:rPr>
              <a:t>of the </a:t>
            </a:r>
            <a:r>
              <a:rPr lang="en-US" sz="3200" i="1" dirty="0" smtClean="0">
                <a:latin typeface="Aparajita" panose="020B0604020202020204" pitchFamily="34" charset="0"/>
                <a:cs typeface="Aparajita" panose="020B0604020202020204" pitchFamily="34" charset="0"/>
              </a:rPr>
              <a:t>holidays if their designated day is Monday at your practice</a:t>
            </a:r>
            <a:endParaRPr lang="en-US" sz="3200" i="1" dirty="0">
              <a:latin typeface="Aparajita" panose="020B0604020202020204" pitchFamily="34" charset="0"/>
              <a:cs typeface="Aparajita" panose="020B0604020202020204" pitchFamily="34" charset="0"/>
            </a:endParaRPr>
          </a:p>
          <a:p>
            <a:r>
              <a:rPr lang="en-US" dirty="0"/>
              <a:t>You may opt to send the student home and ask that they come back when they are ready to work.  This would be considered another </a:t>
            </a:r>
            <a:r>
              <a:rPr lang="en-US" dirty="0" smtClean="0"/>
              <a:t>make-up </a:t>
            </a:r>
            <a:r>
              <a:rPr lang="en-US" dirty="0"/>
              <a:t>and a call to the University would be </a:t>
            </a:r>
            <a:r>
              <a:rPr lang="en-US" dirty="0" smtClean="0"/>
              <a:t>necessary for further action on our part.</a:t>
            </a:r>
            <a:endParaRPr lang="en-US" dirty="0"/>
          </a:p>
          <a:p>
            <a:r>
              <a:rPr lang="en-US" dirty="0"/>
              <a:t>If a student asks to switch days only a permanent switch for the entire rotation should be accommodated and </a:t>
            </a:r>
            <a:r>
              <a:rPr lang="en-US" b="1" u="sng" dirty="0"/>
              <a:t>only if </a:t>
            </a:r>
            <a:r>
              <a:rPr lang="en-US" dirty="0"/>
              <a:t>it is convenient for you as the preceptor.  Remember, the student chose the day that they are </a:t>
            </a:r>
            <a:r>
              <a:rPr lang="en-US" dirty="0" smtClean="0"/>
              <a:t>attending your site.</a:t>
            </a:r>
            <a:endParaRPr lang="en-US" dirty="0"/>
          </a:p>
          <a:p>
            <a:r>
              <a:rPr lang="en-US" dirty="0" smtClean="0"/>
              <a:t>If your office will be closed, please notify the student  in advance  and coordinate the make-up day at a mutually convenient time for both preceptor and student.</a:t>
            </a:r>
            <a:endParaRPr lang="en-US" dirty="0"/>
          </a:p>
        </p:txBody>
      </p:sp>
    </p:spTree>
    <p:extLst>
      <p:ext uri="{BB962C8B-B14F-4D97-AF65-F5344CB8AC3E}">
        <p14:creationId xmlns:p14="http://schemas.microsoft.com/office/powerpoint/2010/main" val="1447618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4000" dirty="0"/>
              <a:t>Patient Care Services II through IV (Clerkship Program)</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effectLst/>
              </a:rPr>
              <a:t>Western University of Health Sciences College of Optometry’s progressive approach to education affords our students with an exciting and challenging clinical curriculum. The Clerkship program is a distinctive clinical educational experience that creates opportunity for early entry into patient care. First and second year optometry students are placed in select local optometric and ophthalmologic practices for six, eight-week rotations, where they learn from some of the premier preceptors in our community. Each rotation is designed to maximize </a:t>
            </a:r>
            <a:r>
              <a:rPr lang="en-US" u="sng" dirty="0" smtClean="0">
                <a:effectLst/>
              </a:rPr>
              <a:t>hands-on participation </a:t>
            </a:r>
            <a:r>
              <a:rPr lang="en-US" dirty="0" smtClean="0">
                <a:effectLst/>
              </a:rPr>
              <a:t>and allows the student to practice and observe compassionate and comprehensive patient care in a real life situation. Students select from diverse sites, whose practices provide primary care optometry and rehabilitation, including vision therapy, </a:t>
            </a:r>
            <a:r>
              <a:rPr lang="en-US" dirty="0" err="1" smtClean="0">
                <a:effectLst/>
              </a:rPr>
              <a:t>neuro</a:t>
            </a:r>
            <a:r>
              <a:rPr lang="en-US" dirty="0" smtClean="0">
                <a:effectLst/>
              </a:rPr>
              <a:t>-optometric rehabilitation, and low vision rehabilitation.</a:t>
            </a:r>
          </a:p>
          <a:p>
            <a:endParaRPr lang="en-US" dirty="0"/>
          </a:p>
        </p:txBody>
      </p:sp>
    </p:spTree>
    <p:extLst>
      <p:ext uri="{BB962C8B-B14F-4D97-AF65-F5344CB8AC3E}">
        <p14:creationId xmlns:p14="http://schemas.microsoft.com/office/powerpoint/2010/main" val="3056310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asked by Preceptors </a:t>
            </a:r>
            <a:endParaRPr lang="en-US" dirty="0"/>
          </a:p>
        </p:txBody>
      </p:sp>
      <p:sp>
        <p:nvSpPr>
          <p:cNvPr id="3" name="Content Placeholder 2"/>
          <p:cNvSpPr>
            <a:spLocks noGrp="1"/>
          </p:cNvSpPr>
          <p:nvPr>
            <p:ph idx="1"/>
          </p:nvPr>
        </p:nvSpPr>
        <p:spPr/>
        <p:txBody>
          <a:bodyPr/>
          <a:lstStyle/>
          <a:p>
            <a:pPr>
              <a:buFont typeface="Calibri" panose="020F0502020204030204" pitchFamily="34" charset="0"/>
              <a:buChar char="1"/>
            </a:pPr>
            <a:r>
              <a:rPr lang="en-US" b="1" dirty="0" smtClean="0"/>
              <a:t>The Previous grading scale was from 1-9 with a score of “5” being what is minimally expected.  With the new grading scale, is “C” the new equivalent of what is expected?</a:t>
            </a:r>
          </a:p>
          <a:p>
            <a:pPr lvl="1">
              <a:buFont typeface="Arial" panose="020B0604020202020204" pitchFamily="34" charset="0"/>
              <a:buChar char="•"/>
            </a:pPr>
            <a:r>
              <a:rPr lang="en-US" dirty="0" smtClean="0"/>
              <a:t>Answer: “C” is defined as “Competent”; therefore, yes, we consider “C” to be what would be considered acceptable for passing.</a:t>
            </a:r>
            <a:endParaRPr lang="en-US" dirty="0"/>
          </a:p>
        </p:txBody>
      </p:sp>
    </p:spTree>
    <p:extLst>
      <p:ext uri="{BB962C8B-B14F-4D97-AF65-F5344CB8AC3E}">
        <p14:creationId xmlns:p14="http://schemas.microsoft.com/office/powerpoint/2010/main" val="3961387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 – Continued</a:t>
            </a:r>
            <a:endParaRPr lang="en-US" dirty="0"/>
          </a:p>
        </p:txBody>
      </p:sp>
      <p:sp>
        <p:nvSpPr>
          <p:cNvPr id="3" name="Content Placeholder 2"/>
          <p:cNvSpPr>
            <a:spLocks noGrp="1"/>
          </p:cNvSpPr>
          <p:nvPr>
            <p:ph idx="1"/>
          </p:nvPr>
        </p:nvSpPr>
        <p:spPr/>
        <p:txBody>
          <a:bodyPr>
            <a:normAutofit fontScale="85000" lnSpcReduction="20000"/>
          </a:bodyPr>
          <a:lstStyle/>
          <a:p>
            <a:pPr>
              <a:buFont typeface="Calibri" panose="020F0502020204030204" pitchFamily="34" charset="0"/>
              <a:buChar char="2"/>
            </a:pPr>
            <a:r>
              <a:rPr lang="en-US" b="1" dirty="0" smtClean="0"/>
              <a:t>Are students required to stay until all patient care is finished at the site?</a:t>
            </a:r>
          </a:p>
          <a:p>
            <a:pPr lvl="1">
              <a:buFont typeface="Arial" panose="020B0604020202020204" pitchFamily="34" charset="0"/>
              <a:buChar char="•"/>
            </a:pPr>
            <a:r>
              <a:rPr lang="en-US" dirty="0" smtClean="0"/>
              <a:t>Answer: The students are assigned to attend for a 4 hour session.  We do want the student to stay for the minimum 4 hours; however, if you would like them to stay longer, please just check with the student to make sure that they do not have any other assignments back on campus.  </a:t>
            </a:r>
          </a:p>
          <a:p>
            <a:pPr lvl="1">
              <a:buFont typeface="Arial" panose="020B0604020202020204" pitchFamily="34" charset="0"/>
              <a:buChar char="•"/>
            </a:pPr>
            <a:r>
              <a:rPr lang="en-US" dirty="0" smtClean="0"/>
              <a:t>Generally speaking, when we have time slots in the Spring from 8 a.m. – 12 p.m. or 9 a.m. – 12 p.m., the students do need to be back on campus for didactic courses by 1:00 p.m.</a:t>
            </a:r>
          </a:p>
          <a:p>
            <a:pPr lvl="1">
              <a:buFont typeface="Arial" panose="020B0604020202020204" pitchFamily="34" charset="0"/>
              <a:buChar char="•"/>
            </a:pPr>
            <a:r>
              <a:rPr lang="en-US" dirty="0" smtClean="0"/>
              <a:t>There are also other occasions where the students have to return to campus in the evening for course assignments or scheduled event.</a:t>
            </a:r>
          </a:p>
          <a:p>
            <a:pPr lvl="1">
              <a:buFont typeface="Arial" panose="020B0604020202020204" pitchFamily="34" charset="0"/>
              <a:buChar char="•"/>
            </a:pPr>
            <a:endParaRPr lang="en-US" dirty="0" smtClean="0"/>
          </a:p>
          <a:p>
            <a:pPr>
              <a:buFont typeface="Calibri" panose="020F0502020204030204" pitchFamily="34" charset="0"/>
              <a:buChar char="2"/>
            </a:pPr>
            <a:endParaRPr lang="en-US" dirty="0"/>
          </a:p>
        </p:txBody>
      </p:sp>
    </p:spTree>
    <p:extLst>
      <p:ext uri="{BB962C8B-B14F-4D97-AF65-F5344CB8AC3E}">
        <p14:creationId xmlns:p14="http://schemas.microsoft.com/office/powerpoint/2010/main" val="396808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 Continued</a:t>
            </a:r>
            <a:endParaRPr lang="en-US" dirty="0"/>
          </a:p>
        </p:txBody>
      </p:sp>
      <p:sp>
        <p:nvSpPr>
          <p:cNvPr id="3" name="Content Placeholder 2"/>
          <p:cNvSpPr>
            <a:spLocks noGrp="1"/>
          </p:cNvSpPr>
          <p:nvPr>
            <p:ph idx="1"/>
          </p:nvPr>
        </p:nvSpPr>
        <p:spPr/>
        <p:txBody>
          <a:bodyPr>
            <a:normAutofit fontScale="85000" lnSpcReduction="20000"/>
          </a:bodyPr>
          <a:lstStyle/>
          <a:p>
            <a:pPr>
              <a:buFont typeface="Calibri" panose="020F0502020204030204" pitchFamily="34" charset="0"/>
              <a:buChar char="3"/>
            </a:pPr>
            <a:r>
              <a:rPr lang="en-US" b="1" dirty="0" smtClean="0"/>
              <a:t>Are students required to keep a patient log on a weekly basis and should I request that the student show me the list?  Some students keep a list, others don’t and when asked, they will say that they memorize the patient information.</a:t>
            </a:r>
          </a:p>
          <a:p>
            <a:pPr lvl="1">
              <a:buFont typeface="Arial" panose="020B0604020202020204" pitchFamily="34" charset="0"/>
              <a:buChar char="•"/>
            </a:pPr>
            <a:r>
              <a:rPr lang="en-US" dirty="0" smtClean="0"/>
              <a:t>Answer: Students are supposed to log every patient.  They are not supposed to log/write down any personal information such as name/address but general information (age range, race, patient complaint) only.  The logs are supposed to be entered daily but many times they  are entered up to 13 days after the patient encounter.</a:t>
            </a:r>
          </a:p>
          <a:p>
            <a:pPr lvl="1">
              <a:buFont typeface="Arial" panose="020B0604020202020204" pitchFamily="34" charset="0"/>
              <a:buChar char="•"/>
            </a:pPr>
            <a:r>
              <a:rPr lang="en-US" dirty="0" smtClean="0"/>
              <a:t>Students are encouraged to keep a notepad and pen in order to write such information in order to log them at a later time.</a:t>
            </a:r>
            <a:endParaRPr lang="en-US" dirty="0"/>
          </a:p>
        </p:txBody>
      </p:sp>
    </p:spTree>
    <p:extLst>
      <p:ext uri="{BB962C8B-B14F-4D97-AF65-F5344CB8AC3E}">
        <p14:creationId xmlns:p14="http://schemas.microsoft.com/office/powerpoint/2010/main" val="3875808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 so much!	</a:t>
            </a:r>
            <a:endParaRPr lang="en-US" dirty="0"/>
          </a:p>
        </p:txBody>
      </p:sp>
      <p:sp>
        <p:nvSpPr>
          <p:cNvPr id="5" name="Subtitle 4"/>
          <p:cNvSpPr>
            <a:spLocks noGrp="1"/>
          </p:cNvSpPr>
          <p:nvPr>
            <p:ph type="subTitle" idx="1"/>
          </p:nvPr>
        </p:nvSpPr>
        <p:spPr/>
        <p:txBody>
          <a:bodyPr/>
          <a:lstStyle/>
          <a:p>
            <a:r>
              <a:rPr lang="en-US" b="1" dirty="0" smtClean="0">
                <a:solidFill>
                  <a:schemeClr val="accent3">
                    <a:lumMod val="75000"/>
                  </a:schemeClr>
                </a:solidFill>
              </a:rPr>
              <a:t>We appreciate your participation in our program!</a:t>
            </a:r>
            <a:endParaRPr lang="en-US" b="1" dirty="0">
              <a:solidFill>
                <a:schemeClr val="accent3">
                  <a:lumMod val="75000"/>
                </a:schemeClr>
              </a:solidFill>
            </a:endParaRPr>
          </a:p>
        </p:txBody>
      </p:sp>
    </p:spTree>
    <p:extLst>
      <p:ext uri="{BB962C8B-B14F-4D97-AF65-F5344CB8AC3E}">
        <p14:creationId xmlns:p14="http://schemas.microsoft.com/office/powerpoint/2010/main" val="1254616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Patient Involvement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Student will perform a variety of activities </a:t>
            </a:r>
            <a:r>
              <a:rPr lang="en-US" dirty="0" smtClean="0"/>
              <a:t>including:</a:t>
            </a:r>
          </a:p>
          <a:p>
            <a:pPr lvl="1"/>
            <a:r>
              <a:rPr lang="en-US" dirty="0"/>
              <a:t>technician and </a:t>
            </a:r>
            <a:r>
              <a:rPr lang="en-US" dirty="0" err="1"/>
              <a:t>paraoptometric</a:t>
            </a:r>
            <a:r>
              <a:rPr lang="en-US" dirty="0"/>
              <a:t> testing</a:t>
            </a:r>
          </a:p>
          <a:p>
            <a:pPr lvl="1"/>
            <a:r>
              <a:rPr lang="en-US" dirty="0"/>
              <a:t>initial portions of the patient eye exam up to their training level. </a:t>
            </a:r>
          </a:p>
          <a:p>
            <a:pPr marL="342900" lvl="1" indent="-342900">
              <a:buFont typeface="Arial" pitchFamily="34" charset="0"/>
              <a:buChar char="•"/>
            </a:pPr>
            <a:r>
              <a:rPr lang="en-US" sz="3200" dirty="0" smtClean="0"/>
              <a:t>Students </a:t>
            </a:r>
            <a:r>
              <a:rPr lang="en-US" sz="3200" dirty="0"/>
              <a:t>should receive as much hands-on direct patient care as possible and when </a:t>
            </a:r>
            <a:r>
              <a:rPr lang="en-US" sz="3200" dirty="0" smtClean="0"/>
              <a:t>appropriate</a:t>
            </a:r>
          </a:p>
          <a:p>
            <a:pPr marL="342900" lvl="1" indent="-342900">
              <a:buFont typeface="Arial" pitchFamily="34" charset="0"/>
              <a:buChar char="•"/>
            </a:pPr>
            <a:r>
              <a:rPr lang="en-US" sz="3200" dirty="0"/>
              <a:t>Office work should be more minimal but is also acceptable for the Clerkship </a:t>
            </a:r>
            <a:r>
              <a:rPr lang="en-US" sz="3200" dirty="0" smtClean="0"/>
              <a:t>Program</a:t>
            </a:r>
          </a:p>
          <a:p>
            <a:pPr marL="342900" lvl="1" indent="-342900">
              <a:buFont typeface="Arial" pitchFamily="34" charset="0"/>
              <a:buChar char="•"/>
            </a:pPr>
            <a:r>
              <a:rPr lang="en-US" sz="3200" dirty="0"/>
              <a:t>Observation of higher level skills is also acceptable</a:t>
            </a:r>
          </a:p>
          <a:p>
            <a:pPr marL="0" lvl="1" indent="0">
              <a:buNone/>
            </a:pPr>
            <a:endParaRPr lang="en-US" sz="3200" dirty="0"/>
          </a:p>
          <a:p>
            <a:pPr marL="342900" lvl="1" indent="-342900">
              <a:buFont typeface="Arial" pitchFamily="34" charset="0"/>
              <a:buChar char="•"/>
            </a:pPr>
            <a:endParaRPr lang="en-US" sz="3200" dirty="0" smtClean="0"/>
          </a:p>
          <a:p>
            <a:pPr marL="342900" lvl="1" indent="-342900">
              <a:buFont typeface="Arial" pitchFamily="34" charset="0"/>
              <a:buChar char="•"/>
            </a:pPr>
            <a:endParaRPr lang="en-US" sz="3200" dirty="0"/>
          </a:p>
          <a:p>
            <a:endParaRPr lang="en-US" dirty="0" smtClean="0"/>
          </a:p>
          <a:p>
            <a:endParaRPr lang="en-US" dirty="0" smtClean="0"/>
          </a:p>
          <a:p>
            <a:pPr lvl="1"/>
            <a:endParaRPr lang="en-US" dirty="0"/>
          </a:p>
        </p:txBody>
      </p:sp>
    </p:spTree>
    <p:extLst>
      <p:ext uri="{BB962C8B-B14F-4D97-AF65-F5344CB8AC3E}">
        <p14:creationId xmlns:p14="http://schemas.microsoft.com/office/powerpoint/2010/main" val="3206890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Learned by January First Year</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STUDENTS PASSED A PROFICIENCY EXAM ON THE FOLLOWING TESTS AND PROCEDURES:</a:t>
            </a:r>
          </a:p>
          <a:p>
            <a:pPr marL="0" indent="0">
              <a:buNone/>
            </a:pPr>
            <a:r>
              <a:rPr lang="en-US" dirty="0"/>
              <a:t>• Taking a Limited Case History (professional in nonverbal/verbal techniques; know to ask Frequency, Onset, Duration, Location, Associations, Remediation: FODLAR)</a:t>
            </a:r>
          </a:p>
          <a:p>
            <a:pPr marL="0" indent="0">
              <a:buNone/>
            </a:pPr>
            <a:r>
              <a:rPr lang="en-US" dirty="0"/>
              <a:t>• Visual Acuity testing (OD,OS,OU; Distance and Near; with and without Rx; pinhole testing)</a:t>
            </a:r>
          </a:p>
          <a:p>
            <a:pPr marL="0" indent="0">
              <a:buNone/>
            </a:pPr>
            <a:r>
              <a:rPr lang="en-US" dirty="0"/>
              <a:t>• Blood Pressure (w/ JNC-7 Classification)</a:t>
            </a:r>
          </a:p>
          <a:p>
            <a:pPr marL="0" indent="0">
              <a:buNone/>
            </a:pPr>
            <a:r>
              <a:rPr lang="en-US" dirty="0"/>
              <a:t>• Extra Ocular Muscles (H,O patterns)</a:t>
            </a:r>
          </a:p>
          <a:p>
            <a:pPr marL="0" indent="0">
              <a:buNone/>
            </a:pPr>
            <a:r>
              <a:rPr lang="en-US" dirty="0"/>
              <a:t>• Cover Test at Distance and Near (w/ prism neutralization as needed)</a:t>
            </a:r>
          </a:p>
          <a:p>
            <a:pPr marL="0" indent="0">
              <a:buNone/>
            </a:pPr>
            <a:r>
              <a:rPr lang="en-US" dirty="0"/>
              <a:t>• Near Point of Accommodation (blur)</a:t>
            </a:r>
          </a:p>
          <a:p>
            <a:pPr marL="0" indent="0">
              <a:buNone/>
            </a:pPr>
            <a:r>
              <a:rPr lang="en-US" dirty="0"/>
              <a:t>• Near Point of Convergence (break/recovery)</a:t>
            </a:r>
          </a:p>
          <a:p>
            <a:pPr marL="0" indent="0">
              <a:buNone/>
            </a:pPr>
            <a:r>
              <a:rPr lang="en-US" dirty="0"/>
              <a:t>• Confrontation Visual Fields</a:t>
            </a:r>
          </a:p>
          <a:p>
            <a:pPr marL="0" indent="0">
              <a:buNone/>
            </a:pPr>
            <a:r>
              <a:rPr lang="en-US" dirty="0"/>
              <a:t>• </a:t>
            </a:r>
            <a:r>
              <a:rPr lang="en-US" dirty="0" err="1"/>
              <a:t>Amsler</a:t>
            </a:r>
            <a:r>
              <a:rPr lang="en-US" dirty="0"/>
              <a:t> Grid (standard chart)</a:t>
            </a:r>
          </a:p>
          <a:p>
            <a:pPr marL="0" indent="0">
              <a:buNone/>
            </a:pPr>
            <a:r>
              <a:rPr lang="en-US" dirty="0"/>
              <a:t>• Worth4Dot (RG glasses)</a:t>
            </a:r>
          </a:p>
          <a:p>
            <a:pPr marL="0" indent="0">
              <a:buNone/>
            </a:pPr>
            <a:r>
              <a:rPr lang="en-US" dirty="0"/>
              <a:t>• </a:t>
            </a:r>
            <a:r>
              <a:rPr lang="en-US" dirty="0" err="1"/>
              <a:t>Randot</a:t>
            </a:r>
            <a:r>
              <a:rPr lang="en-US" dirty="0"/>
              <a:t> Stereo (plates/book)</a:t>
            </a:r>
          </a:p>
          <a:p>
            <a:pPr marL="0" indent="0">
              <a:buNone/>
            </a:pPr>
            <a:r>
              <a:rPr lang="en-US" dirty="0"/>
              <a:t>• Color Vision</a:t>
            </a:r>
          </a:p>
          <a:p>
            <a:pPr marL="0" indent="0">
              <a:buNone/>
            </a:pPr>
            <a:r>
              <a:rPr lang="en-US" dirty="0"/>
              <a:t>• Hirschberg (penlight)</a:t>
            </a:r>
          </a:p>
          <a:p>
            <a:pPr marL="0" indent="0">
              <a:buNone/>
            </a:pPr>
            <a:r>
              <a:rPr lang="en-US" dirty="0"/>
              <a:t>• Pupil Testing (PERRL-APD)</a:t>
            </a:r>
          </a:p>
          <a:p>
            <a:pPr marL="0" indent="0">
              <a:buNone/>
            </a:pPr>
            <a:r>
              <a:rPr lang="en-US" dirty="0"/>
              <a:t>• </a:t>
            </a:r>
            <a:r>
              <a:rPr lang="en-US" dirty="0" err="1"/>
              <a:t>Interpupillary</a:t>
            </a:r>
            <a:r>
              <a:rPr lang="en-US" dirty="0"/>
              <a:t> Distance Measurement (PD)</a:t>
            </a:r>
          </a:p>
        </p:txBody>
      </p:sp>
    </p:spTree>
    <p:extLst>
      <p:ext uri="{BB962C8B-B14F-4D97-AF65-F5344CB8AC3E}">
        <p14:creationId xmlns:p14="http://schemas.microsoft.com/office/powerpoint/2010/main" val="3327072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Skills Learned by August Second Year</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STUDENTS PASSED A PROFICIENCY EXAM ON THE FOLLOWING TESTS AND PROCEDURES</a:t>
            </a:r>
            <a:r>
              <a:rPr lang="en-US" dirty="0" smtClean="0"/>
              <a:t>:</a:t>
            </a:r>
          </a:p>
          <a:p>
            <a:pPr marL="0" indent="0">
              <a:buNone/>
            </a:pPr>
            <a:r>
              <a:rPr lang="en-US" dirty="0"/>
              <a:t>• Streak </a:t>
            </a:r>
            <a:r>
              <a:rPr lang="en-US" dirty="0" err="1"/>
              <a:t>Retinoscopy</a:t>
            </a:r>
            <a:endParaRPr lang="en-US" dirty="0"/>
          </a:p>
          <a:p>
            <a:pPr marL="0" indent="0">
              <a:buNone/>
            </a:pPr>
            <a:r>
              <a:rPr lang="en-US" dirty="0"/>
              <a:t>• Monocular Subjective Refraction (Most Plus for Max VA; JCC:)</a:t>
            </a:r>
          </a:p>
          <a:p>
            <a:pPr marL="0" indent="0">
              <a:buNone/>
            </a:pPr>
            <a:r>
              <a:rPr lang="en-US" dirty="0"/>
              <a:t>• Prism Dissociated Balance</a:t>
            </a:r>
          </a:p>
          <a:p>
            <a:pPr marL="0" indent="0">
              <a:buNone/>
            </a:pPr>
            <a:r>
              <a:rPr lang="en-US" dirty="0"/>
              <a:t>• Horizontal and Vertical </a:t>
            </a:r>
            <a:r>
              <a:rPr lang="en-US" dirty="0" err="1"/>
              <a:t>Phorias</a:t>
            </a:r>
            <a:r>
              <a:rPr lang="en-US" dirty="0"/>
              <a:t> and </a:t>
            </a:r>
            <a:r>
              <a:rPr lang="en-US" dirty="0" err="1"/>
              <a:t>Vergences</a:t>
            </a:r>
            <a:endParaRPr lang="en-US" dirty="0"/>
          </a:p>
          <a:p>
            <a:pPr marL="0" indent="0">
              <a:buNone/>
            </a:pPr>
            <a:r>
              <a:rPr lang="en-US" dirty="0"/>
              <a:t>• Binocular Crossed Cylinder</a:t>
            </a:r>
          </a:p>
          <a:p>
            <a:pPr marL="0" indent="0">
              <a:buNone/>
            </a:pPr>
            <a:r>
              <a:rPr lang="en-US" dirty="0"/>
              <a:t>• Negative and Positive Relative Accommodation</a:t>
            </a:r>
          </a:p>
          <a:p>
            <a:pPr marL="0" indent="0">
              <a:buNone/>
            </a:pPr>
            <a:r>
              <a:rPr lang="en-US" dirty="0"/>
              <a:t>• </a:t>
            </a:r>
            <a:r>
              <a:rPr lang="en-US" dirty="0" err="1"/>
              <a:t>Lensometry</a:t>
            </a:r>
            <a:r>
              <a:rPr lang="en-US" dirty="0"/>
              <a:t> of Single Vision and Bifocal Lenses, to include progressive addition lenses</a:t>
            </a:r>
          </a:p>
          <a:p>
            <a:pPr marL="0" indent="0">
              <a:buNone/>
            </a:pPr>
            <a:r>
              <a:rPr lang="en-US" dirty="0"/>
              <a:t>• Lens Optical Center Determination; induced prism calculations</a:t>
            </a:r>
          </a:p>
          <a:p>
            <a:pPr marL="0" indent="0">
              <a:buNone/>
            </a:pPr>
            <a:r>
              <a:rPr lang="en-US" dirty="0"/>
              <a:t>• Bifocal Segment Measurement (height, style and width, PAL brand)</a:t>
            </a:r>
          </a:p>
          <a:p>
            <a:pPr marL="0" indent="0">
              <a:buNone/>
            </a:pPr>
            <a:r>
              <a:rPr lang="en-US" dirty="0"/>
              <a:t>• Identification of Frame and Lens Materials</a:t>
            </a:r>
          </a:p>
          <a:p>
            <a:pPr marL="0" indent="0">
              <a:buNone/>
            </a:pPr>
            <a:r>
              <a:rPr lang="en-US" dirty="0"/>
              <a:t>• Frame Alignment and Adjustment (standard alignment, nose pads, temples)</a:t>
            </a:r>
          </a:p>
          <a:p>
            <a:pPr marL="0" indent="0">
              <a:buNone/>
            </a:pPr>
            <a:r>
              <a:rPr lang="en-US" dirty="0"/>
              <a:t>• </a:t>
            </a:r>
            <a:r>
              <a:rPr lang="en-US" dirty="0" err="1"/>
              <a:t>Pupilometer</a:t>
            </a:r>
            <a:r>
              <a:rPr lang="en-US" dirty="0"/>
              <a:t> Usage</a:t>
            </a:r>
          </a:p>
          <a:p>
            <a:pPr marL="0" indent="0">
              <a:buNone/>
            </a:pPr>
            <a:r>
              <a:rPr lang="en-US" dirty="0"/>
              <a:t>• Measurement of Lens </a:t>
            </a:r>
            <a:r>
              <a:rPr lang="en-US" dirty="0" err="1"/>
              <a:t>Warpage</a:t>
            </a:r>
            <a:r>
              <a:rPr lang="en-US" dirty="0"/>
              <a:t>, Slab Off, Base Curve</a:t>
            </a:r>
          </a:p>
          <a:p>
            <a:pPr marL="0" indent="0">
              <a:buNone/>
            </a:pPr>
            <a:r>
              <a:rPr lang="en-US" dirty="0"/>
              <a:t>• Measurement of Lens Thickness (spectacle and rigid contact lens)</a:t>
            </a:r>
          </a:p>
        </p:txBody>
      </p:sp>
    </p:spTree>
    <p:extLst>
      <p:ext uri="{BB962C8B-B14F-4D97-AF65-F5344CB8AC3E}">
        <p14:creationId xmlns:p14="http://schemas.microsoft.com/office/powerpoint/2010/main" val="423636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Skills Taught in Lab by August Second Year</a:t>
            </a:r>
            <a:endParaRPr lang="en-US" sz="3600"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STUDENTS PRACTICED THE FOLLOWING TESTS AND PROCEDURES IN LAB WITH SUPERVISION BUT WERE NOT TESTED WITH A PROFICIENCY EXAM:</a:t>
            </a:r>
          </a:p>
          <a:p>
            <a:r>
              <a:rPr lang="en-US" dirty="0"/>
              <a:t>Comprehensive Case </a:t>
            </a:r>
            <a:r>
              <a:rPr lang="en-US" dirty="0" smtClean="0"/>
              <a:t>History</a:t>
            </a:r>
          </a:p>
          <a:p>
            <a:r>
              <a:rPr lang="en-US" dirty="0"/>
              <a:t>Noncontact </a:t>
            </a:r>
            <a:r>
              <a:rPr lang="en-US" dirty="0" smtClean="0"/>
              <a:t>Tonometry (will learn </a:t>
            </a:r>
            <a:r>
              <a:rPr lang="en-US" dirty="0" err="1" smtClean="0"/>
              <a:t>Goldmann</a:t>
            </a:r>
            <a:r>
              <a:rPr lang="en-US" dirty="0"/>
              <a:t> </a:t>
            </a:r>
            <a:r>
              <a:rPr lang="en-US" dirty="0" smtClean="0"/>
              <a:t>and </a:t>
            </a:r>
            <a:r>
              <a:rPr lang="en-US" dirty="0" err="1" smtClean="0"/>
              <a:t>Tonopen</a:t>
            </a:r>
            <a:r>
              <a:rPr lang="en-US" dirty="0" smtClean="0"/>
              <a:t> XL by November)</a:t>
            </a:r>
            <a:endParaRPr lang="en-US" dirty="0"/>
          </a:p>
          <a:p>
            <a:r>
              <a:rPr lang="en-US" dirty="0"/>
              <a:t>Eye Drop </a:t>
            </a:r>
            <a:r>
              <a:rPr lang="en-US" dirty="0" smtClean="0"/>
              <a:t>Instillation</a:t>
            </a:r>
          </a:p>
          <a:p>
            <a:r>
              <a:rPr lang="en-US" dirty="0"/>
              <a:t>Slit Lamp Basic Technique </a:t>
            </a:r>
            <a:r>
              <a:rPr lang="en-US" dirty="0" smtClean="0"/>
              <a:t>(will learn full slit lamp examination by November)</a:t>
            </a:r>
            <a:endParaRPr lang="en-US" dirty="0"/>
          </a:p>
          <a:p>
            <a:r>
              <a:rPr lang="en-US" dirty="0" smtClean="0"/>
              <a:t>Accommodative </a:t>
            </a:r>
            <a:r>
              <a:rPr lang="en-US" dirty="0"/>
              <a:t>Facility +/-2.00</a:t>
            </a:r>
          </a:p>
          <a:p>
            <a:r>
              <a:rPr lang="en-US" dirty="0"/>
              <a:t>Modified </a:t>
            </a:r>
            <a:r>
              <a:rPr lang="en-US" dirty="0" err="1" smtClean="0"/>
              <a:t>Thorington</a:t>
            </a:r>
            <a:endParaRPr lang="en-US" dirty="0" smtClean="0"/>
          </a:p>
          <a:p>
            <a:r>
              <a:rPr lang="en-US" dirty="0" smtClean="0"/>
              <a:t>Bruckner</a:t>
            </a:r>
            <a:endParaRPr lang="en-US" dirty="0"/>
          </a:p>
          <a:p>
            <a:r>
              <a:rPr lang="en-US" dirty="0"/>
              <a:t>Keystone Visual </a:t>
            </a:r>
            <a:r>
              <a:rPr lang="en-US" dirty="0" smtClean="0"/>
              <a:t>Skills</a:t>
            </a:r>
          </a:p>
          <a:p>
            <a:r>
              <a:rPr lang="en-US" dirty="0" smtClean="0"/>
              <a:t>Lifesaver </a:t>
            </a:r>
            <a:r>
              <a:rPr lang="en-US" dirty="0"/>
              <a:t>Cards </a:t>
            </a:r>
            <a:endParaRPr lang="en-US" dirty="0" smtClean="0"/>
          </a:p>
          <a:p>
            <a:r>
              <a:rPr lang="en-US" dirty="0" smtClean="0"/>
              <a:t>Maddox </a:t>
            </a:r>
            <a:r>
              <a:rPr lang="en-US" dirty="0"/>
              <a:t>Rod</a:t>
            </a:r>
          </a:p>
          <a:p>
            <a:r>
              <a:rPr lang="en-US" dirty="0"/>
              <a:t>Hart </a:t>
            </a:r>
            <a:r>
              <a:rPr lang="en-US" dirty="0" smtClean="0"/>
              <a:t>Chart</a:t>
            </a:r>
          </a:p>
          <a:p>
            <a:r>
              <a:rPr lang="en-US" dirty="0" smtClean="0"/>
              <a:t>Brock String</a:t>
            </a:r>
          </a:p>
          <a:p>
            <a:r>
              <a:rPr lang="en-US" dirty="0" smtClean="0"/>
              <a:t>Sighted </a:t>
            </a:r>
            <a:r>
              <a:rPr lang="en-US" dirty="0"/>
              <a:t>Guide Techniques </a:t>
            </a:r>
          </a:p>
          <a:p>
            <a:pPr marL="0" indent="0">
              <a:buNone/>
            </a:pPr>
            <a:endParaRPr lang="en-US" dirty="0"/>
          </a:p>
        </p:txBody>
      </p:sp>
    </p:spTree>
    <p:extLst>
      <p:ext uri="{BB962C8B-B14F-4D97-AF65-F5344CB8AC3E}">
        <p14:creationId xmlns:p14="http://schemas.microsoft.com/office/powerpoint/2010/main" val="2931936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Clerkship Conditions List by February First Year</a:t>
            </a:r>
            <a:endParaRPr lang="en-US" sz="3200" dirty="0"/>
          </a:p>
        </p:txBody>
      </p:sp>
      <p:sp>
        <p:nvSpPr>
          <p:cNvPr id="3" name="Content Placeholder 2"/>
          <p:cNvSpPr>
            <a:spLocks noGrp="1"/>
          </p:cNvSpPr>
          <p:nvPr>
            <p:ph idx="1"/>
          </p:nvPr>
        </p:nvSpPr>
        <p:spPr>
          <a:xfrm>
            <a:off x="457200" y="1219200"/>
            <a:ext cx="8229600" cy="5486400"/>
          </a:xfrm>
        </p:spPr>
        <p:txBody>
          <a:bodyPr>
            <a:noAutofit/>
          </a:bodyPr>
          <a:lstStyle/>
          <a:p>
            <a:pPr marL="0" indent="0">
              <a:buNone/>
            </a:pPr>
            <a:r>
              <a:rPr lang="en-US" sz="1600" dirty="0"/>
              <a:t>Students can be expected to possess a rudimentary knowledge and understanding of the following common clinical </a:t>
            </a:r>
            <a:r>
              <a:rPr lang="en-US" sz="1600" dirty="0" smtClean="0"/>
              <a:t>conditions:</a:t>
            </a:r>
            <a:endParaRPr lang="en-US" sz="1600" dirty="0"/>
          </a:p>
          <a:p>
            <a:pPr marL="0" indent="0">
              <a:buNone/>
            </a:pPr>
            <a:r>
              <a:rPr lang="en-US" sz="1600" dirty="0"/>
              <a:t>• </a:t>
            </a:r>
            <a:r>
              <a:rPr lang="en-US" sz="1600" dirty="0" smtClean="0"/>
              <a:t>Myopia/ Hyperopia/ Astigmatism</a:t>
            </a:r>
            <a:endParaRPr lang="en-US" sz="1600" dirty="0"/>
          </a:p>
          <a:p>
            <a:pPr marL="0" indent="0">
              <a:buNone/>
            </a:pPr>
            <a:r>
              <a:rPr lang="en-US" sz="1600" dirty="0"/>
              <a:t>• Presbyopia</a:t>
            </a:r>
          </a:p>
          <a:p>
            <a:pPr marL="0" indent="0">
              <a:buNone/>
            </a:pPr>
            <a:r>
              <a:rPr lang="en-US" sz="1600" dirty="0"/>
              <a:t>• </a:t>
            </a:r>
            <a:r>
              <a:rPr lang="en-US" sz="1600" dirty="0" smtClean="0"/>
              <a:t>Strabismus </a:t>
            </a:r>
            <a:r>
              <a:rPr lang="en-US" sz="1600" dirty="0"/>
              <a:t>(constant/intermittent, unilateral/alternating)</a:t>
            </a:r>
          </a:p>
          <a:p>
            <a:pPr marL="0" indent="0">
              <a:buNone/>
            </a:pPr>
            <a:r>
              <a:rPr lang="en-US" sz="1600" dirty="0"/>
              <a:t>• Amblyopia</a:t>
            </a:r>
          </a:p>
          <a:p>
            <a:pPr marL="0" indent="0">
              <a:buNone/>
            </a:pPr>
            <a:r>
              <a:rPr lang="en-US" sz="1600" dirty="0"/>
              <a:t>• Convergence insufficiency</a:t>
            </a:r>
          </a:p>
          <a:p>
            <a:pPr marL="0" indent="0">
              <a:buNone/>
            </a:pPr>
            <a:r>
              <a:rPr lang="en-US" sz="1600" dirty="0"/>
              <a:t>• Convergence excess</a:t>
            </a:r>
          </a:p>
          <a:p>
            <a:pPr marL="0" indent="0">
              <a:buNone/>
            </a:pPr>
            <a:r>
              <a:rPr lang="en-US" sz="1600" dirty="0"/>
              <a:t>• Divergence excess</a:t>
            </a:r>
          </a:p>
          <a:p>
            <a:pPr marL="0" indent="0">
              <a:buNone/>
            </a:pPr>
            <a:r>
              <a:rPr lang="en-US" sz="1600" dirty="0"/>
              <a:t>• High blood pressure</a:t>
            </a:r>
          </a:p>
          <a:p>
            <a:pPr marL="0" indent="0">
              <a:buNone/>
            </a:pPr>
            <a:r>
              <a:rPr lang="en-US" sz="1600" dirty="0"/>
              <a:t>• </a:t>
            </a:r>
            <a:r>
              <a:rPr lang="en-US" sz="1600" dirty="0" err="1" smtClean="0"/>
              <a:t>Anisocoria</a:t>
            </a:r>
            <a:r>
              <a:rPr lang="en-US" sz="1600" dirty="0" smtClean="0"/>
              <a:t> (physiological)</a:t>
            </a:r>
            <a:endParaRPr lang="en-US" sz="1600" dirty="0"/>
          </a:p>
          <a:p>
            <a:pPr marL="0" indent="0">
              <a:buNone/>
            </a:pPr>
            <a:r>
              <a:rPr lang="en-US" sz="1600" dirty="0"/>
              <a:t>• </a:t>
            </a:r>
            <a:r>
              <a:rPr lang="en-US" sz="1600" dirty="0" smtClean="0"/>
              <a:t>Headache (Migraine, Sinus, Binocularity/Accommodation-related, traction/mass affect type)</a:t>
            </a:r>
            <a:endParaRPr lang="en-US" sz="1600" dirty="0"/>
          </a:p>
          <a:p>
            <a:pPr marL="0" indent="0">
              <a:buNone/>
            </a:pPr>
            <a:r>
              <a:rPr lang="en-US" sz="1600" dirty="0"/>
              <a:t>• Basics of visual impairment including vision requirements</a:t>
            </a:r>
          </a:p>
          <a:p>
            <a:pPr marL="0" indent="0">
              <a:buNone/>
            </a:pPr>
            <a:r>
              <a:rPr lang="en-US" sz="1600" dirty="0"/>
              <a:t>• Learning-related vision problems</a:t>
            </a:r>
          </a:p>
          <a:p>
            <a:pPr marL="0" indent="0">
              <a:buNone/>
            </a:pPr>
            <a:r>
              <a:rPr lang="en-US" sz="1600" dirty="0"/>
              <a:t>• </a:t>
            </a:r>
            <a:r>
              <a:rPr lang="en-US" sz="1600" dirty="0" smtClean="0"/>
              <a:t>Mild </a:t>
            </a:r>
            <a:r>
              <a:rPr lang="en-US" sz="1600" dirty="0"/>
              <a:t>traumatic brain injury</a:t>
            </a:r>
          </a:p>
          <a:p>
            <a:pPr marL="0" indent="0">
              <a:buNone/>
            </a:pPr>
            <a:r>
              <a:rPr lang="en-US" sz="1600" dirty="0"/>
              <a:t>• Visual field loss</a:t>
            </a:r>
          </a:p>
        </p:txBody>
      </p:sp>
    </p:spTree>
    <p:extLst>
      <p:ext uri="{BB962C8B-B14F-4D97-AF65-F5344CB8AC3E}">
        <p14:creationId xmlns:p14="http://schemas.microsoft.com/office/powerpoint/2010/main" val="3895625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576" y="1219200"/>
            <a:ext cx="897222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6222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715527"/>
            <a:ext cx="8790760" cy="30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3656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798</TotalTime>
  <Words>1677</Words>
  <Application>Microsoft Office PowerPoint</Application>
  <PresentationFormat>On-screen Show (4:3)</PresentationFormat>
  <Paragraphs>150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Orientation Webinar for  WUCO Clerkship Preceptors</vt:lpstr>
      <vt:lpstr>Patient Care Services II through IV (Clerkship Program) </vt:lpstr>
      <vt:lpstr>Student’s Patient Involvement </vt:lpstr>
      <vt:lpstr>Skills Learned by January First Year</vt:lpstr>
      <vt:lpstr>Skills Learned by August Second Year</vt:lpstr>
      <vt:lpstr>Skills Taught in Lab by August Second Year</vt:lpstr>
      <vt:lpstr>Clerkship Conditions List by February First Year</vt:lpstr>
      <vt:lpstr>PowerPoint Presentation</vt:lpstr>
      <vt:lpstr>PowerPoint Presentation</vt:lpstr>
      <vt:lpstr>Student Evaluations</vt:lpstr>
      <vt:lpstr>Attendance at Patient Care Service Assignments </vt:lpstr>
      <vt:lpstr>Emergency Absence</vt:lpstr>
      <vt:lpstr>Swap Assignment</vt:lpstr>
      <vt:lpstr>Unexcused Absence</vt:lpstr>
      <vt:lpstr>Tardiness</vt:lpstr>
      <vt:lpstr>Preceptor Absence</vt:lpstr>
      <vt:lpstr>PowerPoint Presentation</vt:lpstr>
      <vt:lpstr>Frequently Asked Questions</vt:lpstr>
      <vt:lpstr>…and their answers</vt:lpstr>
      <vt:lpstr>Questions asked by Preceptors </vt:lpstr>
      <vt:lpstr>Questions – Continued</vt:lpstr>
      <vt:lpstr>Questions - Continued</vt:lpstr>
      <vt:lpstr>Thank you so much!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Webinar for  WUCO Clerkship Preceptors</dc:title>
  <dc:creator>Ida Chung</dc:creator>
  <cp:lastModifiedBy>Kelee Pleticha</cp:lastModifiedBy>
  <cp:revision>26</cp:revision>
  <cp:lastPrinted>2015-08-06T00:45:13Z</cp:lastPrinted>
  <dcterms:created xsi:type="dcterms:W3CDTF">2015-08-04T16:02:30Z</dcterms:created>
  <dcterms:modified xsi:type="dcterms:W3CDTF">2015-08-07T00:57:18Z</dcterms:modified>
</cp:coreProperties>
</file>